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95" r:id="rId5"/>
    <p:sldId id="288" r:id="rId6"/>
    <p:sldId id="259" r:id="rId7"/>
    <p:sldId id="293" r:id="rId8"/>
    <p:sldId id="300" r:id="rId9"/>
    <p:sldId id="282" r:id="rId10"/>
    <p:sldId id="298" r:id="rId11"/>
    <p:sldId id="290" r:id="rId12"/>
    <p:sldId id="303" r:id="rId13"/>
    <p:sldId id="304" r:id="rId14"/>
    <p:sldId id="305" r:id="rId15"/>
    <p:sldId id="296" r:id="rId16"/>
    <p:sldId id="291" r:id="rId17"/>
    <p:sldId id="292" r:id="rId18"/>
    <p:sldId id="294" r:id="rId19"/>
    <p:sldId id="264" r:id="rId20"/>
    <p:sldId id="280" r:id="rId21"/>
    <p:sldId id="301" r:id="rId22"/>
    <p:sldId id="267" r:id="rId23"/>
    <p:sldId id="273" r:id="rId24"/>
    <p:sldId id="297" r:id="rId25"/>
    <p:sldId id="278" r:id="rId26"/>
    <p:sldId id="281" r:id="rId27"/>
    <p:sldId id="279" r:id="rId28"/>
  </p:sldIdLst>
  <p:sldSz cx="9144000" cy="6858000" type="screen4x3"/>
  <p:notesSz cx="6954838" cy="9309100"/>
  <p:embeddedFontLs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Merriweather" pitchFamily="2" charset="77"/>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p2ZmWihlwtLzPbBSFGhPobpe4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76"/>
  </p:normalViewPr>
  <p:slideViewPr>
    <p:cSldViewPr snapToGrid="0">
      <p:cViewPr varScale="1">
        <p:scale>
          <a:sx n="106" d="100"/>
          <a:sy n="106" d="100"/>
        </p:scale>
        <p:origin x="36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92B26-F793-4EE5-8291-A5E1C695ABD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18FFF240-E41A-42BB-B0DD-6D87090AF8AC}">
      <dgm:prSet/>
      <dgm:spPr/>
      <dgm:t>
        <a:bodyPr/>
        <a:lstStyle/>
        <a:p>
          <a:pPr>
            <a:defRPr cap="all"/>
          </a:pPr>
          <a:r>
            <a:rPr lang="en-US" dirty="0">
              <a:solidFill>
                <a:schemeClr val="tx1"/>
              </a:solidFill>
            </a:rPr>
            <a:t>Medical &amp; IDD </a:t>
          </a:r>
        </a:p>
      </dgm:t>
    </dgm:pt>
    <dgm:pt modelId="{4FA7C834-5768-4185-B2E5-73CADD291ED2}" type="parTrans" cxnId="{89A05E9F-E13B-47C2-9E4F-7D3443C5C265}">
      <dgm:prSet/>
      <dgm:spPr/>
      <dgm:t>
        <a:bodyPr/>
        <a:lstStyle/>
        <a:p>
          <a:endParaRPr lang="en-US"/>
        </a:p>
      </dgm:t>
    </dgm:pt>
    <dgm:pt modelId="{403E62B5-4D97-4319-B5F8-D432C29B4C60}" type="sibTrans" cxnId="{89A05E9F-E13B-47C2-9E4F-7D3443C5C265}">
      <dgm:prSet/>
      <dgm:spPr/>
      <dgm:t>
        <a:bodyPr/>
        <a:lstStyle/>
        <a:p>
          <a:endParaRPr lang="en-US"/>
        </a:p>
      </dgm:t>
    </dgm:pt>
    <dgm:pt modelId="{96C745F3-63BB-43D5-AF6F-EF8098CF0236}">
      <dgm:prSet/>
      <dgm:spPr/>
      <dgm:t>
        <a:bodyPr/>
        <a:lstStyle/>
        <a:p>
          <a:pPr>
            <a:defRPr cap="all"/>
          </a:pPr>
          <a:r>
            <a:rPr lang="en-US" dirty="0">
              <a:solidFill>
                <a:schemeClr val="tx1"/>
              </a:solidFill>
            </a:rPr>
            <a:t>School/Employment</a:t>
          </a:r>
        </a:p>
      </dgm:t>
    </dgm:pt>
    <dgm:pt modelId="{86B5DD60-E639-42A0-8E66-743B516788A8}" type="parTrans" cxnId="{D6ADF9C5-61D7-4F3A-8FEE-5B1D351DC516}">
      <dgm:prSet/>
      <dgm:spPr/>
      <dgm:t>
        <a:bodyPr/>
        <a:lstStyle/>
        <a:p>
          <a:endParaRPr lang="en-US"/>
        </a:p>
      </dgm:t>
    </dgm:pt>
    <dgm:pt modelId="{F606CF2E-F3FD-47FC-B759-0A77267EC9C0}" type="sibTrans" cxnId="{D6ADF9C5-61D7-4F3A-8FEE-5B1D351DC516}">
      <dgm:prSet/>
      <dgm:spPr/>
      <dgm:t>
        <a:bodyPr/>
        <a:lstStyle/>
        <a:p>
          <a:endParaRPr lang="en-US"/>
        </a:p>
      </dgm:t>
    </dgm:pt>
    <dgm:pt modelId="{7E56C572-D74F-48D5-9ABB-F35465F3FAA3}">
      <dgm:prSet/>
      <dgm:spPr/>
      <dgm:t>
        <a:bodyPr/>
        <a:lstStyle/>
        <a:p>
          <a:pPr>
            <a:defRPr cap="all"/>
          </a:pPr>
          <a:r>
            <a:rPr lang="en-US" dirty="0">
              <a:solidFill>
                <a:schemeClr val="tx1"/>
              </a:solidFill>
            </a:rPr>
            <a:t>Legal</a:t>
          </a:r>
        </a:p>
      </dgm:t>
    </dgm:pt>
    <dgm:pt modelId="{52CD66CD-B50C-4F43-962B-BF19979D9EAC}" type="parTrans" cxnId="{C6A02A3C-3D9E-4619-A56E-9C285F0BD3A0}">
      <dgm:prSet/>
      <dgm:spPr/>
      <dgm:t>
        <a:bodyPr/>
        <a:lstStyle/>
        <a:p>
          <a:endParaRPr lang="en-US"/>
        </a:p>
      </dgm:t>
    </dgm:pt>
    <dgm:pt modelId="{AAFD9BFE-2B9F-425B-A7BF-2A6F7A39B66E}" type="sibTrans" cxnId="{C6A02A3C-3D9E-4619-A56E-9C285F0BD3A0}">
      <dgm:prSet/>
      <dgm:spPr/>
      <dgm:t>
        <a:bodyPr/>
        <a:lstStyle/>
        <a:p>
          <a:endParaRPr lang="en-US"/>
        </a:p>
      </dgm:t>
    </dgm:pt>
    <dgm:pt modelId="{B2F462C4-2FAC-3140-AABB-89266DCE5252}">
      <dgm:prSet/>
      <dgm:spPr/>
      <dgm:t>
        <a:bodyPr/>
        <a:lstStyle/>
        <a:p>
          <a:pPr>
            <a:defRPr cap="all"/>
          </a:pPr>
          <a:r>
            <a:rPr lang="en-US" dirty="0">
              <a:solidFill>
                <a:schemeClr val="tx1"/>
              </a:solidFill>
            </a:rPr>
            <a:t>Financial</a:t>
          </a:r>
        </a:p>
      </dgm:t>
    </dgm:pt>
    <dgm:pt modelId="{6C159E1B-08E6-A24F-9B6C-5CF5099C919D}" type="parTrans" cxnId="{0889F16A-E8C3-D34E-9BA9-795BAE2896C4}">
      <dgm:prSet/>
      <dgm:spPr/>
      <dgm:t>
        <a:bodyPr/>
        <a:lstStyle/>
        <a:p>
          <a:endParaRPr lang="en-US"/>
        </a:p>
      </dgm:t>
    </dgm:pt>
    <dgm:pt modelId="{835BEFAD-B364-224B-A95B-1A7CAE8B2EFE}" type="sibTrans" cxnId="{0889F16A-E8C3-D34E-9BA9-795BAE2896C4}">
      <dgm:prSet/>
      <dgm:spPr/>
      <dgm:t>
        <a:bodyPr/>
        <a:lstStyle/>
        <a:p>
          <a:endParaRPr lang="en-US"/>
        </a:p>
      </dgm:t>
    </dgm:pt>
    <dgm:pt modelId="{FAE26414-D9A8-E44F-8A0E-8CB4F64A795D}" type="pres">
      <dgm:prSet presAssocID="{40F92B26-F793-4EE5-8291-A5E1C695ABD0}" presName="linear" presStyleCnt="0">
        <dgm:presLayoutVars>
          <dgm:dir/>
          <dgm:animLvl val="lvl"/>
          <dgm:resizeHandles val="exact"/>
        </dgm:presLayoutVars>
      </dgm:prSet>
      <dgm:spPr/>
    </dgm:pt>
    <dgm:pt modelId="{5EEAE6A3-373B-D843-9462-365E6492CEEC}" type="pres">
      <dgm:prSet presAssocID="{18FFF240-E41A-42BB-B0DD-6D87090AF8AC}" presName="parentLin" presStyleCnt="0"/>
      <dgm:spPr/>
    </dgm:pt>
    <dgm:pt modelId="{EFA65627-E30F-C04E-882E-E4F9259C5451}" type="pres">
      <dgm:prSet presAssocID="{18FFF240-E41A-42BB-B0DD-6D87090AF8AC}" presName="parentLeftMargin" presStyleLbl="node1" presStyleIdx="0" presStyleCnt="4"/>
      <dgm:spPr/>
    </dgm:pt>
    <dgm:pt modelId="{BA0E89F5-3673-1840-9F82-9B16861DE52D}" type="pres">
      <dgm:prSet presAssocID="{18FFF240-E41A-42BB-B0DD-6D87090AF8AC}" presName="parentText" presStyleLbl="node1" presStyleIdx="0" presStyleCnt="4" custLinFactNeighborX="18797" custLinFactNeighborY="2145">
        <dgm:presLayoutVars>
          <dgm:chMax val="0"/>
          <dgm:bulletEnabled val="1"/>
        </dgm:presLayoutVars>
      </dgm:prSet>
      <dgm:spPr/>
    </dgm:pt>
    <dgm:pt modelId="{BE5BF7CB-4381-3F44-A310-9971283A8E3B}" type="pres">
      <dgm:prSet presAssocID="{18FFF240-E41A-42BB-B0DD-6D87090AF8AC}" presName="negativeSpace" presStyleCnt="0"/>
      <dgm:spPr/>
    </dgm:pt>
    <dgm:pt modelId="{203DDA6A-F4D5-684F-8DDB-87C8AC9864E6}" type="pres">
      <dgm:prSet presAssocID="{18FFF240-E41A-42BB-B0DD-6D87090AF8AC}" presName="childText" presStyleLbl="conFgAcc1" presStyleIdx="0" presStyleCnt="4">
        <dgm:presLayoutVars>
          <dgm:bulletEnabled val="1"/>
        </dgm:presLayoutVars>
      </dgm:prSet>
      <dgm:spPr/>
    </dgm:pt>
    <dgm:pt modelId="{1518DEB3-1324-2A4A-AA27-0E1AD553F0C4}" type="pres">
      <dgm:prSet presAssocID="{403E62B5-4D97-4319-B5F8-D432C29B4C60}" presName="spaceBetweenRectangles" presStyleCnt="0"/>
      <dgm:spPr/>
    </dgm:pt>
    <dgm:pt modelId="{AD1FDF5F-753E-AA4F-971B-5C96FFEC44E6}" type="pres">
      <dgm:prSet presAssocID="{B2F462C4-2FAC-3140-AABB-89266DCE5252}" presName="parentLin" presStyleCnt="0"/>
      <dgm:spPr/>
    </dgm:pt>
    <dgm:pt modelId="{17A240F7-41D5-7D4B-8AAC-0B5EFF249FBD}" type="pres">
      <dgm:prSet presAssocID="{B2F462C4-2FAC-3140-AABB-89266DCE5252}" presName="parentLeftMargin" presStyleLbl="node1" presStyleIdx="0" presStyleCnt="4"/>
      <dgm:spPr/>
    </dgm:pt>
    <dgm:pt modelId="{C3D5D7B1-22A7-2645-8E65-B8C9D9304768}" type="pres">
      <dgm:prSet presAssocID="{B2F462C4-2FAC-3140-AABB-89266DCE5252}" presName="parentText" presStyleLbl="node1" presStyleIdx="1" presStyleCnt="4">
        <dgm:presLayoutVars>
          <dgm:chMax val="0"/>
          <dgm:bulletEnabled val="1"/>
        </dgm:presLayoutVars>
      </dgm:prSet>
      <dgm:spPr/>
    </dgm:pt>
    <dgm:pt modelId="{921627AC-BE5B-0A45-B878-6E1EEBCC1B8B}" type="pres">
      <dgm:prSet presAssocID="{B2F462C4-2FAC-3140-AABB-89266DCE5252}" presName="negativeSpace" presStyleCnt="0"/>
      <dgm:spPr/>
    </dgm:pt>
    <dgm:pt modelId="{D380B884-3DDE-8345-A4F4-FDE6A09CF0AA}" type="pres">
      <dgm:prSet presAssocID="{B2F462C4-2FAC-3140-AABB-89266DCE5252}" presName="childText" presStyleLbl="conFgAcc1" presStyleIdx="1" presStyleCnt="4">
        <dgm:presLayoutVars>
          <dgm:bulletEnabled val="1"/>
        </dgm:presLayoutVars>
      </dgm:prSet>
      <dgm:spPr/>
    </dgm:pt>
    <dgm:pt modelId="{0BFAEFA9-81D9-5246-9516-E5DD87D0865A}" type="pres">
      <dgm:prSet presAssocID="{835BEFAD-B364-224B-A95B-1A7CAE8B2EFE}" presName="spaceBetweenRectangles" presStyleCnt="0"/>
      <dgm:spPr/>
    </dgm:pt>
    <dgm:pt modelId="{AB096483-9A54-A341-B32B-C9D30DBD60D0}" type="pres">
      <dgm:prSet presAssocID="{96C745F3-63BB-43D5-AF6F-EF8098CF0236}" presName="parentLin" presStyleCnt="0"/>
      <dgm:spPr/>
    </dgm:pt>
    <dgm:pt modelId="{F2BD9C1E-DFCE-CE42-A3A0-AA0D8860FC12}" type="pres">
      <dgm:prSet presAssocID="{96C745F3-63BB-43D5-AF6F-EF8098CF0236}" presName="parentLeftMargin" presStyleLbl="node1" presStyleIdx="1" presStyleCnt="4"/>
      <dgm:spPr/>
    </dgm:pt>
    <dgm:pt modelId="{4A0D0872-C863-C246-9E1F-0BAA174E7E6E}" type="pres">
      <dgm:prSet presAssocID="{96C745F3-63BB-43D5-AF6F-EF8098CF0236}" presName="parentText" presStyleLbl="node1" presStyleIdx="2" presStyleCnt="4">
        <dgm:presLayoutVars>
          <dgm:chMax val="0"/>
          <dgm:bulletEnabled val="1"/>
        </dgm:presLayoutVars>
      </dgm:prSet>
      <dgm:spPr/>
    </dgm:pt>
    <dgm:pt modelId="{F40D7F6C-98D8-FD4D-AA30-F037ACB4A258}" type="pres">
      <dgm:prSet presAssocID="{96C745F3-63BB-43D5-AF6F-EF8098CF0236}" presName="negativeSpace" presStyleCnt="0"/>
      <dgm:spPr/>
    </dgm:pt>
    <dgm:pt modelId="{76AD1F96-0249-E440-9C36-3FC271A2589E}" type="pres">
      <dgm:prSet presAssocID="{96C745F3-63BB-43D5-AF6F-EF8098CF0236}" presName="childText" presStyleLbl="conFgAcc1" presStyleIdx="2" presStyleCnt="4">
        <dgm:presLayoutVars>
          <dgm:bulletEnabled val="1"/>
        </dgm:presLayoutVars>
      </dgm:prSet>
      <dgm:spPr/>
    </dgm:pt>
    <dgm:pt modelId="{821FD5EA-1D86-E04A-842B-7DA5EB9747E7}" type="pres">
      <dgm:prSet presAssocID="{F606CF2E-F3FD-47FC-B759-0A77267EC9C0}" presName="spaceBetweenRectangles" presStyleCnt="0"/>
      <dgm:spPr/>
    </dgm:pt>
    <dgm:pt modelId="{F1F4F1DF-DCD2-B84A-8239-99B960977A8F}" type="pres">
      <dgm:prSet presAssocID="{7E56C572-D74F-48D5-9ABB-F35465F3FAA3}" presName="parentLin" presStyleCnt="0"/>
      <dgm:spPr/>
    </dgm:pt>
    <dgm:pt modelId="{8FCC848C-27A7-1F43-B5C0-D5704171C4F0}" type="pres">
      <dgm:prSet presAssocID="{7E56C572-D74F-48D5-9ABB-F35465F3FAA3}" presName="parentLeftMargin" presStyleLbl="node1" presStyleIdx="2" presStyleCnt="4"/>
      <dgm:spPr/>
    </dgm:pt>
    <dgm:pt modelId="{2FF67F8C-5F90-2E4D-8EB0-613C88FA67D2}" type="pres">
      <dgm:prSet presAssocID="{7E56C572-D74F-48D5-9ABB-F35465F3FAA3}" presName="parentText" presStyleLbl="node1" presStyleIdx="3" presStyleCnt="4">
        <dgm:presLayoutVars>
          <dgm:chMax val="0"/>
          <dgm:bulletEnabled val="1"/>
        </dgm:presLayoutVars>
      </dgm:prSet>
      <dgm:spPr/>
    </dgm:pt>
    <dgm:pt modelId="{3224D9C6-E3F1-7246-8D9E-FA3AC610165E}" type="pres">
      <dgm:prSet presAssocID="{7E56C572-D74F-48D5-9ABB-F35465F3FAA3}" presName="negativeSpace" presStyleCnt="0"/>
      <dgm:spPr/>
    </dgm:pt>
    <dgm:pt modelId="{C005AF15-6CC1-2342-912A-5DC81F43BF65}" type="pres">
      <dgm:prSet presAssocID="{7E56C572-D74F-48D5-9ABB-F35465F3FAA3}" presName="childText" presStyleLbl="conFgAcc1" presStyleIdx="3" presStyleCnt="4">
        <dgm:presLayoutVars>
          <dgm:bulletEnabled val="1"/>
        </dgm:presLayoutVars>
      </dgm:prSet>
      <dgm:spPr/>
    </dgm:pt>
  </dgm:ptLst>
  <dgm:cxnLst>
    <dgm:cxn modelId="{27323A1B-606A-7B43-931F-76F0FAD71E3B}" type="presOf" srcId="{18FFF240-E41A-42BB-B0DD-6D87090AF8AC}" destId="{EFA65627-E30F-C04E-882E-E4F9259C5451}" srcOrd="0" destOrd="0" presId="urn:microsoft.com/office/officeart/2005/8/layout/list1"/>
    <dgm:cxn modelId="{C6A02A3C-3D9E-4619-A56E-9C285F0BD3A0}" srcId="{40F92B26-F793-4EE5-8291-A5E1C695ABD0}" destId="{7E56C572-D74F-48D5-9ABB-F35465F3FAA3}" srcOrd="3" destOrd="0" parTransId="{52CD66CD-B50C-4F43-962B-BF19979D9EAC}" sibTransId="{AAFD9BFE-2B9F-425B-A7BF-2A6F7A39B66E}"/>
    <dgm:cxn modelId="{FE810852-08B2-D84C-8E73-C029DBF5BEAD}" type="presOf" srcId="{B2F462C4-2FAC-3140-AABB-89266DCE5252}" destId="{17A240F7-41D5-7D4B-8AAC-0B5EFF249FBD}" srcOrd="0" destOrd="0" presId="urn:microsoft.com/office/officeart/2005/8/layout/list1"/>
    <dgm:cxn modelId="{0889F16A-E8C3-D34E-9BA9-795BAE2896C4}" srcId="{40F92B26-F793-4EE5-8291-A5E1C695ABD0}" destId="{B2F462C4-2FAC-3140-AABB-89266DCE5252}" srcOrd="1" destOrd="0" parTransId="{6C159E1B-08E6-A24F-9B6C-5CF5099C919D}" sibTransId="{835BEFAD-B364-224B-A95B-1A7CAE8B2EFE}"/>
    <dgm:cxn modelId="{44B2F099-9998-6142-818C-60A305223428}" type="presOf" srcId="{96C745F3-63BB-43D5-AF6F-EF8098CF0236}" destId="{F2BD9C1E-DFCE-CE42-A3A0-AA0D8860FC12}" srcOrd="0" destOrd="0" presId="urn:microsoft.com/office/officeart/2005/8/layout/list1"/>
    <dgm:cxn modelId="{89A05E9F-E13B-47C2-9E4F-7D3443C5C265}" srcId="{40F92B26-F793-4EE5-8291-A5E1C695ABD0}" destId="{18FFF240-E41A-42BB-B0DD-6D87090AF8AC}" srcOrd="0" destOrd="0" parTransId="{4FA7C834-5768-4185-B2E5-73CADD291ED2}" sibTransId="{403E62B5-4D97-4319-B5F8-D432C29B4C60}"/>
    <dgm:cxn modelId="{1468B1A0-6660-1A43-A2AC-E4A3C266ED73}" type="presOf" srcId="{40F92B26-F793-4EE5-8291-A5E1C695ABD0}" destId="{FAE26414-D9A8-E44F-8A0E-8CB4F64A795D}" srcOrd="0" destOrd="0" presId="urn:microsoft.com/office/officeart/2005/8/layout/list1"/>
    <dgm:cxn modelId="{D11C3DAD-F66A-1E40-9DC6-F61C19E2FAF2}" type="presOf" srcId="{7E56C572-D74F-48D5-9ABB-F35465F3FAA3}" destId="{2FF67F8C-5F90-2E4D-8EB0-613C88FA67D2}" srcOrd="1" destOrd="0" presId="urn:microsoft.com/office/officeart/2005/8/layout/list1"/>
    <dgm:cxn modelId="{779F3AAE-1524-C746-9D82-141FAE65A07D}" type="presOf" srcId="{18FFF240-E41A-42BB-B0DD-6D87090AF8AC}" destId="{BA0E89F5-3673-1840-9F82-9B16861DE52D}" srcOrd="1" destOrd="0" presId="urn:microsoft.com/office/officeart/2005/8/layout/list1"/>
    <dgm:cxn modelId="{7C85E2BD-2EA6-8F40-B547-358F6666C097}" type="presOf" srcId="{7E56C572-D74F-48D5-9ABB-F35465F3FAA3}" destId="{8FCC848C-27A7-1F43-B5C0-D5704171C4F0}" srcOrd="0" destOrd="0" presId="urn:microsoft.com/office/officeart/2005/8/layout/list1"/>
    <dgm:cxn modelId="{97B09ABE-3BFD-1D46-B508-36D0FCC815E5}" type="presOf" srcId="{B2F462C4-2FAC-3140-AABB-89266DCE5252}" destId="{C3D5D7B1-22A7-2645-8E65-B8C9D9304768}" srcOrd="1" destOrd="0" presId="urn:microsoft.com/office/officeart/2005/8/layout/list1"/>
    <dgm:cxn modelId="{D6ADF9C5-61D7-4F3A-8FEE-5B1D351DC516}" srcId="{40F92B26-F793-4EE5-8291-A5E1C695ABD0}" destId="{96C745F3-63BB-43D5-AF6F-EF8098CF0236}" srcOrd="2" destOrd="0" parTransId="{86B5DD60-E639-42A0-8E66-743B516788A8}" sibTransId="{F606CF2E-F3FD-47FC-B759-0A77267EC9C0}"/>
    <dgm:cxn modelId="{9BE737F7-173A-F040-9EB8-7110D84BC1FB}" type="presOf" srcId="{96C745F3-63BB-43D5-AF6F-EF8098CF0236}" destId="{4A0D0872-C863-C246-9E1F-0BAA174E7E6E}" srcOrd="1" destOrd="0" presId="urn:microsoft.com/office/officeart/2005/8/layout/list1"/>
    <dgm:cxn modelId="{3F2B1C37-DD32-BC42-86DE-F13A28D28F64}" type="presParOf" srcId="{FAE26414-D9A8-E44F-8A0E-8CB4F64A795D}" destId="{5EEAE6A3-373B-D843-9462-365E6492CEEC}" srcOrd="0" destOrd="0" presId="urn:microsoft.com/office/officeart/2005/8/layout/list1"/>
    <dgm:cxn modelId="{5E82036C-2657-F543-9517-90A17FFF6C86}" type="presParOf" srcId="{5EEAE6A3-373B-D843-9462-365E6492CEEC}" destId="{EFA65627-E30F-C04E-882E-E4F9259C5451}" srcOrd="0" destOrd="0" presId="urn:microsoft.com/office/officeart/2005/8/layout/list1"/>
    <dgm:cxn modelId="{98E6404A-220E-1845-93AF-AA9050505F47}" type="presParOf" srcId="{5EEAE6A3-373B-D843-9462-365E6492CEEC}" destId="{BA0E89F5-3673-1840-9F82-9B16861DE52D}" srcOrd="1" destOrd="0" presId="urn:microsoft.com/office/officeart/2005/8/layout/list1"/>
    <dgm:cxn modelId="{03CF117C-4E3E-1445-8D7C-5F338C109D86}" type="presParOf" srcId="{FAE26414-D9A8-E44F-8A0E-8CB4F64A795D}" destId="{BE5BF7CB-4381-3F44-A310-9971283A8E3B}" srcOrd="1" destOrd="0" presId="urn:microsoft.com/office/officeart/2005/8/layout/list1"/>
    <dgm:cxn modelId="{8EEBD8A2-F0A6-D34F-91EF-8A199CD217B8}" type="presParOf" srcId="{FAE26414-D9A8-E44F-8A0E-8CB4F64A795D}" destId="{203DDA6A-F4D5-684F-8DDB-87C8AC9864E6}" srcOrd="2" destOrd="0" presId="urn:microsoft.com/office/officeart/2005/8/layout/list1"/>
    <dgm:cxn modelId="{692BF527-E6DA-C943-8065-887747C4C678}" type="presParOf" srcId="{FAE26414-D9A8-E44F-8A0E-8CB4F64A795D}" destId="{1518DEB3-1324-2A4A-AA27-0E1AD553F0C4}" srcOrd="3" destOrd="0" presId="urn:microsoft.com/office/officeart/2005/8/layout/list1"/>
    <dgm:cxn modelId="{7A758AD0-8475-2648-B1E0-3D0EA051F90A}" type="presParOf" srcId="{FAE26414-D9A8-E44F-8A0E-8CB4F64A795D}" destId="{AD1FDF5F-753E-AA4F-971B-5C96FFEC44E6}" srcOrd="4" destOrd="0" presId="urn:microsoft.com/office/officeart/2005/8/layout/list1"/>
    <dgm:cxn modelId="{402097AC-04F7-E24B-996A-0F3CDCEE6529}" type="presParOf" srcId="{AD1FDF5F-753E-AA4F-971B-5C96FFEC44E6}" destId="{17A240F7-41D5-7D4B-8AAC-0B5EFF249FBD}" srcOrd="0" destOrd="0" presId="urn:microsoft.com/office/officeart/2005/8/layout/list1"/>
    <dgm:cxn modelId="{E46F1023-65AD-3F41-B307-730CF6762D93}" type="presParOf" srcId="{AD1FDF5F-753E-AA4F-971B-5C96FFEC44E6}" destId="{C3D5D7B1-22A7-2645-8E65-B8C9D9304768}" srcOrd="1" destOrd="0" presId="urn:microsoft.com/office/officeart/2005/8/layout/list1"/>
    <dgm:cxn modelId="{1F52C1A0-70AB-8943-839B-44F29023F111}" type="presParOf" srcId="{FAE26414-D9A8-E44F-8A0E-8CB4F64A795D}" destId="{921627AC-BE5B-0A45-B878-6E1EEBCC1B8B}" srcOrd="5" destOrd="0" presId="urn:microsoft.com/office/officeart/2005/8/layout/list1"/>
    <dgm:cxn modelId="{16E22EF6-3F39-1E4C-9824-9C15A44606B6}" type="presParOf" srcId="{FAE26414-D9A8-E44F-8A0E-8CB4F64A795D}" destId="{D380B884-3DDE-8345-A4F4-FDE6A09CF0AA}" srcOrd="6" destOrd="0" presId="urn:microsoft.com/office/officeart/2005/8/layout/list1"/>
    <dgm:cxn modelId="{8213605C-4DAE-CA49-B15A-DFD58A7E8471}" type="presParOf" srcId="{FAE26414-D9A8-E44F-8A0E-8CB4F64A795D}" destId="{0BFAEFA9-81D9-5246-9516-E5DD87D0865A}" srcOrd="7" destOrd="0" presId="urn:microsoft.com/office/officeart/2005/8/layout/list1"/>
    <dgm:cxn modelId="{A108EB81-EC42-BB42-AC46-4FA8408E6784}" type="presParOf" srcId="{FAE26414-D9A8-E44F-8A0E-8CB4F64A795D}" destId="{AB096483-9A54-A341-B32B-C9D30DBD60D0}" srcOrd="8" destOrd="0" presId="urn:microsoft.com/office/officeart/2005/8/layout/list1"/>
    <dgm:cxn modelId="{23C7ED66-A6B3-3740-B253-6B7C50C9DF09}" type="presParOf" srcId="{AB096483-9A54-A341-B32B-C9D30DBD60D0}" destId="{F2BD9C1E-DFCE-CE42-A3A0-AA0D8860FC12}" srcOrd="0" destOrd="0" presId="urn:microsoft.com/office/officeart/2005/8/layout/list1"/>
    <dgm:cxn modelId="{D49D04F5-FDCB-6948-A5A2-128BA156F512}" type="presParOf" srcId="{AB096483-9A54-A341-B32B-C9D30DBD60D0}" destId="{4A0D0872-C863-C246-9E1F-0BAA174E7E6E}" srcOrd="1" destOrd="0" presId="urn:microsoft.com/office/officeart/2005/8/layout/list1"/>
    <dgm:cxn modelId="{B41FD741-D51E-8944-A77A-8C2AED3244BC}" type="presParOf" srcId="{FAE26414-D9A8-E44F-8A0E-8CB4F64A795D}" destId="{F40D7F6C-98D8-FD4D-AA30-F037ACB4A258}" srcOrd="9" destOrd="0" presId="urn:microsoft.com/office/officeart/2005/8/layout/list1"/>
    <dgm:cxn modelId="{65D3C407-C553-8C49-A2EE-4AF3461FB91C}" type="presParOf" srcId="{FAE26414-D9A8-E44F-8A0E-8CB4F64A795D}" destId="{76AD1F96-0249-E440-9C36-3FC271A2589E}" srcOrd="10" destOrd="0" presId="urn:microsoft.com/office/officeart/2005/8/layout/list1"/>
    <dgm:cxn modelId="{80E17216-73DF-0D45-B318-A4C3E13A4C19}" type="presParOf" srcId="{FAE26414-D9A8-E44F-8A0E-8CB4F64A795D}" destId="{821FD5EA-1D86-E04A-842B-7DA5EB9747E7}" srcOrd="11" destOrd="0" presId="urn:microsoft.com/office/officeart/2005/8/layout/list1"/>
    <dgm:cxn modelId="{A1A0A622-7A95-3741-9DD9-ABFC72E63595}" type="presParOf" srcId="{FAE26414-D9A8-E44F-8A0E-8CB4F64A795D}" destId="{F1F4F1DF-DCD2-B84A-8239-99B960977A8F}" srcOrd="12" destOrd="0" presId="urn:microsoft.com/office/officeart/2005/8/layout/list1"/>
    <dgm:cxn modelId="{062FD6D0-6DB0-9144-91A6-735A3538939D}" type="presParOf" srcId="{F1F4F1DF-DCD2-B84A-8239-99B960977A8F}" destId="{8FCC848C-27A7-1F43-B5C0-D5704171C4F0}" srcOrd="0" destOrd="0" presId="urn:microsoft.com/office/officeart/2005/8/layout/list1"/>
    <dgm:cxn modelId="{6F136CF8-AD73-B84E-9EEE-15945B36F6B5}" type="presParOf" srcId="{F1F4F1DF-DCD2-B84A-8239-99B960977A8F}" destId="{2FF67F8C-5F90-2E4D-8EB0-613C88FA67D2}" srcOrd="1" destOrd="0" presId="urn:microsoft.com/office/officeart/2005/8/layout/list1"/>
    <dgm:cxn modelId="{57607DE3-38D2-1C42-8926-ECF990E67F0A}" type="presParOf" srcId="{FAE26414-D9A8-E44F-8A0E-8CB4F64A795D}" destId="{3224D9C6-E3F1-7246-8D9E-FA3AC610165E}" srcOrd="13" destOrd="0" presId="urn:microsoft.com/office/officeart/2005/8/layout/list1"/>
    <dgm:cxn modelId="{D0FFDFB4-9FD2-5B4E-AE8A-07FA7049471B}" type="presParOf" srcId="{FAE26414-D9A8-E44F-8A0E-8CB4F64A795D}" destId="{C005AF15-6CC1-2342-912A-5DC81F43BF6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DDA6A-F4D5-684F-8DDB-87C8AC9864E6}">
      <dsp:nvSpPr>
        <dsp:cNvPr id="0" name=""/>
        <dsp:cNvSpPr/>
      </dsp:nvSpPr>
      <dsp:spPr>
        <a:xfrm>
          <a:off x="0" y="1068518"/>
          <a:ext cx="4584032" cy="47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0E89F5-3673-1840-9F82-9B16861DE52D}">
      <dsp:nvSpPr>
        <dsp:cNvPr id="0" name=""/>
        <dsp:cNvSpPr/>
      </dsp:nvSpPr>
      <dsp:spPr>
        <a:xfrm>
          <a:off x="272284" y="800108"/>
          <a:ext cx="3208822" cy="5608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86" tIns="0" rIns="121286" bIns="0" numCol="1" spcCol="1270" anchor="ctr" anchorCtr="0">
          <a:noAutofit/>
        </a:bodyPr>
        <a:lstStyle/>
        <a:p>
          <a:pPr marL="0" lvl="0" indent="0" algn="l" defTabSz="844550">
            <a:lnSpc>
              <a:spcPct val="90000"/>
            </a:lnSpc>
            <a:spcBef>
              <a:spcPct val="0"/>
            </a:spcBef>
            <a:spcAft>
              <a:spcPct val="35000"/>
            </a:spcAft>
            <a:buNone/>
            <a:defRPr cap="all"/>
          </a:pPr>
          <a:r>
            <a:rPr lang="en-US" sz="1900" kern="1200" dirty="0">
              <a:solidFill>
                <a:schemeClr val="tx1"/>
              </a:solidFill>
            </a:rPr>
            <a:t>Medical &amp; IDD </a:t>
          </a:r>
        </a:p>
      </dsp:txBody>
      <dsp:txXfrm>
        <a:off x="299664" y="827488"/>
        <a:ext cx="3154062" cy="506119"/>
      </dsp:txXfrm>
    </dsp:sp>
    <dsp:sp modelId="{D380B884-3DDE-8345-A4F4-FDE6A09CF0AA}">
      <dsp:nvSpPr>
        <dsp:cNvPr id="0" name=""/>
        <dsp:cNvSpPr/>
      </dsp:nvSpPr>
      <dsp:spPr>
        <a:xfrm>
          <a:off x="0" y="1930358"/>
          <a:ext cx="4584032" cy="478800"/>
        </a:xfrm>
        <a:prstGeom prst="rect">
          <a:avLst/>
        </a:prstGeom>
        <a:solidFill>
          <a:schemeClr val="lt1">
            <a:alpha val="90000"/>
            <a:hueOff val="0"/>
            <a:satOff val="0"/>
            <a:lumOff val="0"/>
            <a:alphaOff val="0"/>
          </a:schemeClr>
        </a:solidFill>
        <a:ln w="25400" cap="flat" cmpd="sng" algn="ctr">
          <a:solidFill>
            <a:schemeClr val="accent5">
              <a:hueOff val="352243"/>
              <a:satOff val="0"/>
              <a:lumOff val="20654"/>
              <a:alphaOff val="0"/>
            </a:schemeClr>
          </a:solidFill>
          <a:prstDash val="solid"/>
        </a:ln>
        <a:effectLst/>
      </dsp:spPr>
      <dsp:style>
        <a:lnRef idx="2">
          <a:scrgbClr r="0" g="0" b="0"/>
        </a:lnRef>
        <a:fillRef idx="1">
          <a:scrgbClr r="0" g="0" b="0"/>
        </a:fillRef>
        <a:effectRef idx="0">
          <a:scrgbClr r="0" g="0" b="0"/>
        </a:effectRef>
        <a:fontRef idx="minor"/>
      </dsp:style>
    </dsp:sp>
    <dsp:sp modelId="{C3D5D7B1-22A7-2645-8E65-B8C9D9304768}">
      <dsp:nvSpPr>
        <dsp:cNvPr id="0" name=""/>
        <dsp:cNvSpPr/>
      </dsp:nvSpPr>
      <dsp:spPr>
        <a:xfrm>
          <a:off x="229201" y="1649918"/>
          <a:ext cx="3208822" cy="560879"/>
        </a:xfrm>
        <a:prstGeom prst="roundRect">
          <a:avLst/>
        </a:prstGeom>
        <a:solidFill>
          <a:schemeClr val="accent5">
            <a:hueOff val="352243"/>
            <a:satOff val="0"/>
            <a:lumOff val="206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86" tIns="0" rIns="121286" bIns="0" numCol="1" spcCol="1270" anchor="ctr" anchorCtr="0">
          <a:noAutofit/>
        </a:bodyPr>
        <a:lstStyle/>
        <a:p>
          <a:pPr marL="0" lvl="0" indent="0" algn="l" defTabSz="844550">
            <a:lnSpc>
              <a:spcPct val="90000"/>
            </a:lnSpc>
            <a:spcBef>
              <a:spcPct val="0"/>
            </a:spcBef>
            <a:spcAft>
              <a:spcPct val="35000"/>
            </a:spcAft>
            <a:buNone/>
            <a:defRPr cap="all"/>
          </a:pPr>
          <a:r>
            <a:rPr lang="en-US" sz="1900" kern="1200" dirty="0">
              <a:solidFill>
                <a:schemeClr val="tx1"/>
              </a:solidFill>
            </a:rPr>
            <a:t>Financial</a:t>
          </a:r>
        </a:p>
      </dsp:txBody>
      <dsp:txXfrm>
        <a:off x="256581" y="1677298"/>
        <a:ext cx="3154062" cy="506119"/>
      </dsp:txXfrm>
    </dsp:sp>
    <dsp:sp modelId="{76AD1F96-0249-E440-9C36-3FC271A2589E}">
      <dsp:nvSpPr>
        <dsp:cNvPr id="0" name=""/>
        <dsp:cNvSpPr/>
      </dsp:nvSpPr>
      <dsp:spPr>
        <a:xfrm>
          <a:off x="0" y="2792198"/>
          <a:ext cx="4584032" cy="478800"/>
        </a:xfrm>
        <a:prstGeom prst="rect">
          <a:avLst/>
        </a:prstGeom>
        <a:solidFill>
          <a:schemeClr val="lt1">
            <a:alpha val="90000"/>
            <a:hueOff val="0"/>
            <a:satOff val="0"/>
            <a:lumOff val="0"/>
            <a:alphaOff val="0"/>
          </a:schemeClr>
        </a:solidFill>
        <a:ln w="25400" cap="flat" cmpd="sng" algn="ctr">
          <a:solidFill>
            <a:schemeClr val="accent5">
              <a:hueOff val="704487"/>
              <a:satOff val="0"/>
              <a:lumOff val="41307"/>
              <a:alphaOff val="0"/>
            </a:schemeClr>
          </a:solidFill>
          <a:prstDash val="solid"/>
        </a:ln>
        <a:effectLst/>
      </dsp:spPr>
      <dsp:style>
        <a:lnRef idx="2">
          <a:scrgbClr r="0" g="0" b="0"/>
        </a:lnRef>
        <a:fillRef idx="1">
          <a:scrgbClr r="0" g="0" b="0"/>
        </a:fillRef>
        <a:effectRef idx="0">
          <a:scrgbClr r="0" g="0" b="0"/>
        </a:effectRef>
        <a:fontRef idx="minor"/>
      </dsp:style>
    </dsp:sp>
    <dsp:sp modelId="{4A0D0872-C863-C246-9E1F-0BAA174E7E6E}">
      <dsp:nvSpPr>
        <dsp:cNvPr id="0" name=""/>
        <dsp:cNvSpPr/>
      </dsp:nvSpPr>
      <dsp:spPr>
        <a:xfrm>
          <a:off x="229201" y="2511758"/>
          <a:ext cx="3208822" cy="560879"/>
        </a:xfrm>
        <a:prstGeom prst="roundRect">
          <a:avLst/>
        </a:prstGeom>
        <a:solidFill>
          <a:schemeClr val="accent5">
            <a:hueOff val="704487"/>
            <a:satOff val="0"/>
            <a:lumOff val="4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86" tIns="0" rIns="121286" bIns="0" numCol="1" spcCol="1270" anchor="ctr" anchorCtr="0">
          <a:noAutofit/>
        </a:bodyPr>
        <a:lstStyle/>
        <a:p>
          <a:pPr marL="0" lvl="0" indent="0" algn="l" defTabSz="844550">
            <a:lnSpc>
              <a:spcPct val="90000"/>
            </a:lnSpc>
            <a:spcBef>
              <a:spcPct val="0"/>
            </a:spcBef>
            <a:spcAft>
              <a:spcPct val="35000"/>
            </a:spcAft>
            <a:buNone/>
            <a:defRPr cap="all"/>
          </a:pPr>
          <a:r>
            <a:rPr lang="en-US" sz="1900" kern="1200" dirty="0">
              <a:solidFill>
                <a:schemeClr val="tx1"/>
              </a:solidFill>
            </a:rPr>
            <a:t>School/Employment</a:t>
          </a:r>
        </a:p>
      </dsp:txBody>
      <dsp:txXfrm>
        <a:off x="256581" y="2539138"/>
        <a:ext cx="3154062" cy="506119"/>
      </dsp:txXfrm>
    </dsp:sp>
    <dsp:sp modelId="{C005AF15-6CC1-2342-912A-5DC81F43BF65}">
      <dsp:nvSpPr>
        <dsp:cNvPr id="0" name=""/>
        <dsp:cNvSpPr/>
      </dsp:nvSpPr>
      <dsp:spPr>
        <a:xfrm>
          <a:off x="0" y="3654038"/>
          <a:ext cx="4584032" cy="478800"/>
        </a:xfrm>
        <a:prstGeom prst="rect">
          <a:avLst/>
        </a:prstGeom>
        <a:solidFill>
          <a:schemeClr val="lt1">
            <a:alpha val="90000"/>
            <a:hueOff val="0"/>
            <a:satOff val="0"/>
            <a:lumOff val="0"/>
            <a:alphaOff val="0"/>
          </a:schemeClr>
        </a:solidFill>
        <a:ln w="25400" cap="flat" cmpd="sng" algn="ctr">
          <a:solidFill>
            <a:schemeClr val="accent5">
              <a:hueOff val="1056730"/>
              <a:satOff val="0"/>
              <a:lumOff val="61961"/>
              <a:alphaOff val="0"/>
            </a:schemeClr>
          </a:solidFill>
          <a:prstDash val="solid"/>
        </a:ln>
        <a:effectLst/>
      </dsp:spPr>
      <dsp:style>
        <a:lnRef idx="2">
          <a:scrgbClr r="0" g="0" b="0"/>
        </a:lnRef>
        <a:fillRef idx="1">
          <a:scrgbClr r="0" g="0" b="0"/>
        </a:fillRef>
        <a:effectRef idx="0">
          <a:scrgbClr r="0" g="0" b="0"/>
        </a:effectRef>
        <a:fontRef idx="minor"/>
      </dsp:style>
    </dsp:sp>
    <dsp:sp modelId="{2FF67F8C-5F90-2E4D-8EB0-613C88FA67D2}">
      <dsp:nvSpPr>
        <dsp:cNvPr id="0" name=""/>
        <dsp:cNvSpPr/>
      </dsp:nvSpPr>
      <dsp:spPr>
        <a:xfrm>
          <a:off x="229201" y="3373598"/>
          <a:ext cx="3208822" cy="560879"/>
        </a:xfrm>
        <a:prstGeom prst="roundRect">
          <a:avLst/>
        </a:prstGeom>
        <a:solidFill>
          <a:schemeClr val="accent5">
            <a:hueOff val="1056730"/>
            <a:satOff val="0"/>
            <a:lumOff val="6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86" tIns="0" rIns="121286" bIns="0" numCol="1" spcCol="1270" anchor="ctr" anchorCtr="0">
          <a:noAutofit/>
        </a:bodyPr>
        <a:lstStyle/>
        <a:p>
          <a:pPr marL="0" lvl="0" indent="0" algn="l" defTabSz="844550">
            <a:lnSpc>
              <a:spcPct val="90000"/>
            </a:lnSpc>
            <a:spcBef>
              <a:spcPct val="0"/>
            </a:spcBef>
            <a:spcAft>
              <a:spcPct val="35000"/>
            </a:spcAft>
            <a:buNone/>
            <a:defRPr cap="all"/>
          </a:pPr>
          <a:r>
            <a:rPr lang="en-US" sz="1900" kern="1200" dirty="0">
              <a:solidFill>
                <a:schemeClr val="tx1"/>
              </a:solidFill>
            </a:rPr>
            <a:t>Legal</a:t>
          </a:r>
        </a:p>
      </dsp:txBody>
      <dsp:txXfrm>
        <a:off x="256581" y="3400978"/>
        <a:ext cx="3154062" cy="5061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9350" y="698175"/>
            <a:ext cx="4636775" cy="3490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475" y="4421800"/>
            <a:ext cx="5563850" cy="41890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95475" y="4421800"/>
            <a:ext cx="5563850"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8" name="Google Shape;68;p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6cd9441eb_0_19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216cd9441eb_0_195:notes"/>
          <p:cNvSpPr txBox="1">
            <a:spLocks noGrp="1"/>
          </p:cNvSpPr>
          <p:nvPr>
            <p:ph type="body" idx="1"/>
          </p:nvPr>
        </p:nvSpPr>
        <p:spPr>
          <a:xfrm>
            <a:off x="695475" y="4421800"/>
            <a:ext cx="5563800" cy="41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2874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695475" y="4421800"/>
            <a:ext cx="5563850"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6:notes"/>
          <p:cNvSpPr txBox="1">
            <a:spLocks noGrp="1"/>
          </p:cNvSpPr>
          <p:nvPr>
            <p:ph type="body" idx="1"/>
          </p:nvPr>
        </p:nvSpPr>
        <p:spPr>
          <a:xfrm>
            <a:off x="695475" y="4421800"/>
            <a:ext cx="5563850"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p2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txBox="1">
            <a:spLocks noGrp="1"/>
          </p:cNvSpPr>
          <p:nvPr>
            <p:ph type="body" idx="1"/>
          </p:nvPr>
        </p:nvSpPr>
        <p:spPr>
          <a:xfrm>
            <a:off x="695475" y="4421800"/>
            <a:ext cx="5563850"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4:notes"/>
          <p:cNvSpPr>
            <a:spLocks noGrp="1" noRot="1" noChangeAspect="1"/>
          </p:cNvSpPr>
          <p:nvPr>
            <p:ph type="sldImg" idx="2"/>
          </p:nvPr>
        </p:nvSpPr>
        <p:spPr>
          <a:xfrm>
            <a:off x="1159350" y="698175"/>
            <a:ext cx="4636775" cy="3490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95475" y="4421800"/>
            <a:ext cx="5563850"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0:notes"/>
          <p:cNvSpPr>
            <a:spLocks noGrp="1" noRot="1" noChangeAspect="1"/>
          </p:cNvSpPr>
          <p:nvPr>
            <p:ph type="sldImg" idx="2"/>
          </p:nvPr>
        </p:nvSpPr>
        <p:spPr>
          <a:xfrm>
            <a:off x="1159350" y="698175"/>
            <a:ext cx="4636775" cy="3490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65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0070d482ef_0_40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20070d482ef_0_406:notes"/>
          <p:cNvSpPr txBox="1">
            <a:spLocks noGrp="1"/>
          </p:cNvSpPr>
          <p:nvPr>
            <p:ph type="body" idx="1"/>
          </p:nvPr>
        </p:nvSpPr>
        <p:spPr>
          <a:xfrm>
            <a:off x="695475" y="4421800"/>
            <a:ext cx="5563800" cy="41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8:notes"/>
          <p:cNvSpPr txBox="1">
            <a:spLocks noGrp="1"/>
          </p:cNvSpPr>
          <p:nvPr>
            <p:ph type="body" idx="1"/>
          </p:nvPr>
        </p:nvSpPr>
        <p:spPr>
          <a:xfrm>
            <a:off x="695475" y="4421800"/>
            <a:ext cx="5563850" cy="418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2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141f04ea48_0_3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141f04ea48_0_35:notes"/>
          <p:cNvSpPr txBox="1">
            <a:spLocks noGrp="1"/>
          </p:cNvSpPr>
          <p:nvPr>
            <p:ph type="body" idx="1"/>
          </p:nvPr>
        </p:nvSpPr>
        <p:spPr>
          <a:xfrm>
            <a:off x="695475" y="4421800"/>
            <a:ext cx="55638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0070d482ef_0_37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20070d482ef_0_377:notes"/>
          <p:cNvSpPr txBox="1">
            <a:spLocks noGrp="1"/>
          </p:cNvSpPr>
          <p:nvPr>
            <p:ph type="body" idx="1"/>
          </p:nvPr>
        </p:nvSpPr>
        <p:spPr>
          <a:xfrm>
            <a:off x="695475" y="4421800"/>
            <a:ext cx="5563800" cy="41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16cd9441eb_0_21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216cd9441eb_0_219:notes"/>
          <p:cNvSpPr txBox="1">
            <a:spLocks noGrp="1"/>
          </p:cNvSpPr>
          <p:nvPr>
            <p:ph type="body" idx="1"/>
          </p:nvPr>
        </p:nvSpPr>
        <p:spPr>
          <a:xfrm>
            <a:off x="695475" y="4421800"/>
            <a:ext cx="5563800" cy="41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6cd9441eb_0_19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216cd9441eb_0_195:notes"/>
          <p:cNvSpPr txBox="1">
            <a:spLocks noGrp="1"/>
          </p:cNvSpPr>
          <p:nvPr>
            <p:ph type="body" idx="1"/>
          </p:nvPr>
        </p:nvSpPr>
        <p:spPr>
          <a:xfrm>
            <a:off x="695475" y="4421800"/>
            <a:ext cx="5563800" cy="41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6cd9441eb_0_19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216cd9441eb_0_195:notes"/>
          <p:cNvSpPr txBox="1">
            <a:spLocks noGrp="1"/>
          </p:cNvSpPr>
          <p:nvPr>
            <p:ph type="body" idx="1"/>
          </p:nvPr>
        </p:nvSpPr>
        <p:spPr>
          <a:xfrm>
            <a:off x="695475" y="4421800"/>
            <a:ext cx="5563800" cy="41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93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0070d482ef_0_40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20070d482ef_0_400:notes"/>
          <p:cNvSpPr txBox="1">
            <a:spLocks noGrp="1"/>
          </p:cNvSpPr>
          <p:nvPr>
            <p:ph type="body" idx="1"/>
          </p:nvPr>
        </p:nvSpPr>
        <p:spPr>
          <a:xfrm>
            <a:off x="695475" y="4421800"/>
            <a:ext cx="5563800" cy="41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0070d482ef_0_40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20070d482ef_0_400:notes"/>
          <p:cNvSpPr txBox="1">
            <a:spLocks noGrp="1"/>
          </p:cNvSpPr>
          <p:nvPr>
            <p:ph type="body" idx="1"/>
          </p:nvPr>
        </p:nvSpPr>
        <p:spPr>
          <a:xfrm>
            <a:off x="695475" y="4421800"/>
            <a:ext cx="5563800" cy="41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504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6cd9441eb_0_19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216cd9441eb_0_195:notes"/>
          <p:cNvSpPr txBox="1">
            <a:spLocks noGrp="1"/>
          </p:cNvSpPr>
          <p:nvPr>
            <p:ph type="body" idx="1"/>
          </p:nvPr>
        </p:nvSpPr>
        <p:spPr>
          <a:xfrm>
            <a:off x="695475" y="4421800"/>
            <a:ext cx="5563800" cy="41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287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6cd9441eb_0_19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216cd9441eb_0_195:notes"/>
          <p:cNvSpPr txBox="1">
            <a:spLocks noGrp="1"/>
          </p:cNvSpPr>
          <p:nvPr>
            <p:ph type="body" idx="1"/>
          </p:nvPr>
        </p:nvSpPr>
        <p:spPr>
          <a:xfrm>
            <a:off x="695475" y="4421800"/>
            <a:ext cx="5563800" cy="41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386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g20070d482ef_0_254"/>
          <p:cNvSpPr/>
          <p:nvPr/>
        </p:nvSpPr>
        <p:spPr>
          <a:xfrm>
            <a:off x="-125" y="0"/>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g20070d482ef_0_254"/>
          <p:cNvSpPr txBox="1">
            <a:spLocks noGrp="1"/>
          </p:cNvSpPr>
          <p:nvPr>
            <p:ph type="ctrTitle"/>
          </p:nvPr>
        </p:nvSpPr>
        <p:spPr>
          <a:xfrm>
            <a:off x="311700" y="719633"/>
            <a:ext cx="8520600" cy="1710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2" name="Google Shape;12;g20070d482ef_0_254"/>
          <p:cNvSpPr txBox="1">
            <a:spLocks noGrp="1"/>
          </p:cNvSpPr>
          <p:nvPr>
            <p:ph type="subTitle" idx="1"/>
          </p:nvPr>
        </p:nvSpPr>
        <p:spPr>
          <a:xfrm>
            <a:off x="311700" y="2504747"/>
            <a:ext cx="4242600" cy="984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g20070d482ef_0_25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20070d482ef_0_295"/>
          <p:cNvSpPr/>
          <p:nvPr/>
        </p:nvSpPr>
        <p:spPr>
          <a:xfrm>
            <a:off x="0" y="5825333"/>
            <a:ext cx="9144000" cy="1032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g20070d482ef_0_295"/>
          <p:cNvSpPr txBox="1">
            <a:spLocks noGrp="1"/>
          </p:cNvSpPr>
          <p:nvPr>
            <p:ph type="body" idx="1"/>
          </p:nvPr>
        </p:nvSpPr>
        <p:spPr>
          <a:xfrm>
            <a:off x="311700" y="6028533"/>
            <a:ext cx="7979400" cy="614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9" name="Google Shape;59;g20070d482ef_0_29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0"/>
        <p:cNvGrpSpPr/>
        <p:nvPr/>
      </p:nvGrpSpPr>
      <p:grpSpPr>
        <a:xfrm>
          <a:off x="0" y="0"/>
          <a:ext cx="0" cy="0"/>
          <a:chOff x="0" y="0"/>
          <a:chExt cx="0" cy="0"/>
        </a:xfrm>
      </p:grpSpPr>
      <p:sp>
        <p:nvSpPr>
          <p:cNvPr id="61" name="Google Shape;61;g20070d482ef_0_299"/>
          <p:cNvSpPr txBox="1">
            <a:spLocks noGrp="1"/>
          </p:cNvSpPr>
          <p:nvPr>
            <p:ph type="title" hasCustomPrompt="1"/>
          </p:nvPr>
        </p:nvSpPr>
        <p:spPr>
          <a:xfrm>
            <a:off x="311750" y="1108233"/>
            <a:ext cx="5334900" cy="1659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62" name="Google Shape;62;g20070d482ef_0_299"/>
          <p:cNvSpPr txBox="1">
            <a:spLocks noGrp="1"/>
          </p:cNvSpPr>
          <p:nvPr>
            <p:ph type="body" idx="1"/>
          </p:nvPr>
        </p:nvSpPr>
        <p:spPr>
          <a:xfrm>
            <a:off x="311700" y="2828567"/>
            <a:ext cx="5334900" cy="12567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63" name="Google Shape;63;g20070d482ef_0_29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g20070d482ef_0_30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tandard">
    <p:bg>
      <p:bgPr>
        <a:solidFill>
          <a:srgbClr val="F0F0F0"/>
        </a:solid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lvl1pPr>
              <a:defRPr>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7111252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
        <p:cNvGrpSpPr/>
        <p:nvPr/>
      </p:nvGrpSpPr>
      <p:grpSpPr>
        <a:xfrm>
          <a:off x="0" y="0"/>
          <a:ext cx="0" cy="0"/>
          <a:chOff x="0" y="0"/>
          <a:chExt cx="0" cy="0"/>
        </a:xfrm>
      </p:grpSpPr>
      <p:sp>
        <p:nvSpPr>
          <p:cNvPr id="15" name="Google Shape;15;g20070d482ef_0_281"/>
          <p:cNvSpPr/>
          <p:nvPr/>
        </p:nvSpPr>
        <p:spPr>
          <a:xfrm>
            <a:off x="0" y="0"/>
            <a:ext cx="37644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g20070d482ef_0_281"/>
          <p:cNvSpPr txBox="1">
            <a:spLocks noGrp="1"/>
          </p:cNvSpPr>
          <p:nvPr>
            <p:ph type="title"/>
          </p:nvPr>
        </p:nvSpPr>
        <p:spPr>
          <a:xfrm>
            <a:off x="311725" y="667900"/>
            <a:ext cx="3127500" cy="2438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7" name="Google Shape;17;g20070d482ef_0_281"/>
          <p:cNvSpPr txBox="1">
            <a:spLocks noGrp="1"/>
          </p:cNvSpPr>
          <p:nvPr>
            <p:ph type="body" idx="1"/>
          </p:nvPr>
        </p:nvSpPr>
        <p:spPr>
          <a:xfrm>
            <a:off x="311700" y="3187533"/>
            <a:ext cx="3127500" cy="30639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18" name="Google Shape;18;g20070d482ef_0_28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g20070d482ef_0_277"/>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g20070d482ef_0_277"/>
          <p:cNvSpPr txBox="1">
            <a:spLocks noGrp="1"/>
          </p:cNvSpPr>
          <p:nvPr>
            <p:ph type="title"/>
          </p:nvPr>
        </p:nvSpPr>
        <p:spPr>
          <a:xfrm>
            <a:off x="311725" y="667900"/>
            <a:ext cx="8520600" cy="831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22" name="Google Shape;22;g20070d482ef_0_27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g20070d482ef_0_30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g20070d482ef_0_30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360"/>
              </a:spcBef>
              <a:spcAft>
                <a:spcPts val="0"/>
              </a:spcAft>
              <a:buClr>
                <a:schemeClr val="dk1"/>
              </a:buClr>
              <a:buSzPts val="1800"/>
              <a:buChar char="●"/>
              <a:defRPr/>
            </a:lvl1pPr>
            <a:lvl2pPr marL="914400" lvl="1" indent="-342900" algn="l">
              <a:lnSpc>
                <a:spcPct val="115000"/>
              </a:lnSpc>
              <a:spcBef>
                <a:spcPts val="1200"/>
              </a:spcBef>
              <a:spcAft>
                <a:spcPts val="0"/>
              </a:spcAft>
              <a:buClr>
                <a:schemeClr val="dk1"/>
              </a:buClr>
              <a:buSzPts val="1800"/>
              <a:buChar char="○"/>
              <a:defRPr/>
            </a:lvl2pPr>
            <a:lvl3pPr marL="1371600" lvl="2" indent="-342900" algn="l">
              <a:lnSpc>
                <a:spcPct val="115000"/>
              </a:lnSpc>
              <a:spcBef>
                <a:spcPts val="1200"/>
              </a:spcBef>
              <a:spcAft>
                <a:spcPts val="0"/>
              </a:spcAft>
              <a:buClr>
                <a:schemeClr val="dk1"/>
              </a:buClr>
              <a:buSzPts val="1800"/>
              <a:buChar char="■"/>
              <a:defRPr/>
            </a:lvl3pPr>
            <a:lvl4pPr marL="1828800" lvl="3" indent="-342900" algn="l">
              <a:lnSpc>
                <a:spcPct val="115000"/>
              </a:lnSpc>
              <a:spcBef>
                <a:spcPts val="1200"/>
              </a:spcBef>
              <a:spcAft>
                <a:spcPts val="0"/>
              </a:spcAft>
              <a:buClr>
                <a:schemeClr val="dk1"/>
              </a:buClr>
              <a:buSzPts val="1800"/>
              <a:buChar char="●"/>
              <a:defRPr/>
            </a:lvl4pPr>
            <a:lvl5pPr marL="2286000" lvl="4" indent="-342900" algn="l">
              <a:lnSpc>
                <a:spcPct val="115000"/>
              </a:lnSpc>
              <a:spcBef>
                <a:spcPts val="1200"/>
              </a:spcBef>
              <a:spcAft>
                <a:spcPts val="0"/>
              </a:spcAft>
              <a:buClr>
                <a:schemeClr val="dk1"/>
              </a:buClr>
              <a:buSzPts val="1800"/>
              <a:buChar char="○"/>
              <a:defRPr/>
            </a:lvl5pPr>
            <a:lvl6pPr marL="2743200" lvl="5" indent="-342900" algn="l">
              <a:lnSpc>
                <a:spcPct val="115000"/>
              </a:lnSpc>
              <a:spcBef>
                <a:spcPts val="1200"/>
              </a:spcBef>
              <a:spcAft>
                <a:spcPts val="0"/>
              </a:spcAft>
              <a:buClr>
                <a:schemeClr val="dk1"/>
              </a:buClr>
              <a:buSzPts val="1800"/>
              <a:buChar char="■"/>
              <a:defRPr/>
            </a:lvl6pPr>
            <a:lvl7pPr marL="3200400" lvl="6" indent="-342900" algn="l">
              <a:lnSpc>
                <a:spcPct val="115000"/>
              </a:lnSpc>
              <a:spcBef>
                <a:spcPts val="1200"/>
              </a:spcBef>
              <a:spcAft>
                <a:spcPts val="0"/>
              </a:spcAft>
              <a:buClr>
                <a:schemeClr val="dk1"/>
              </a:buClr>
              <a:buSzPts val="1800"/>
              <a:buChar char="●"/>
              <a:defRPr/>
            </a:lvl7pPr>
            <a:lvl8pPr marL="3657600" lvl="7" indent="-342900" algn="l">
              <a:lnSpc>
                <a:spcPct val="115000"/>
              </a:lnSpc>
              <a:spcBef>
                <a:spcPts val="1200"/>
              </a:spcBef>
              <a:spcAft>
                <a:spcPts val="0"/>
              </a:spcAft>
              <a:buClr>
                <a:schemeClr val="dk1"/>
              </a:buClr>
              <a:buSzPts val="1800"/>
              <a:buChar char="○"/>
              <a:defRPr/>
            </a:lvl8pPr>
            <a:lvl9pPr marL="4114800" lvl="8" indent="-342900" algn="l">
              <a:lnSpc>
                <a:spcPct val="115000"/>
              </a:lnSpc>
              <a:spcBef>
                <a:spcPts val="1200"/>
              </a:spcBef>
              <a:spcAft>
                <a:spcPts val="1200"/>
              </a:spcAft>
              <a:buClr>
                <a:schemeClr val="dk1"/>
              </a:buClr>
              <a:buSzPts val="1800"/>
              <a:buChar char="■"/>
              <a:defRPr/>
            </a:lvl9pPr>
          </a:lstStyle>
          <a:p>
            <a:endParaRPr/>
          </a:p>
        </p:txBody>
      </p:sp>
      <p:sp>
        <p:nvSpPr>
          <p:cNvPr id="26" name="Google Shape;26;g20070d482ef_0_30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g20070d482ef_0_30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g20070d482ef_0_30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g20070d482ef_0_264"/>
          <p:cNvSpPr/>
          <p:nvPr/>
        </p:nvSpPr>
        <p:spPr>
          <a:xfrm>
            <a:off x="0" y="0"/>
            <a:ext cx="43140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g20070d482ef_0_264"/>
          <p:cNvSpPr/>
          <p:nvPr/>
        </p:nvSpPr>
        <p:spPr>
          <a:xfrm>
            <a:off x="0" y="58833"/>
            <a:ext cx="4313625" cy="5865687"/>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32" name="Google Shape;32;g20070d482ef_0_264"/>
          <p:cNvSpPr/>
          <p:nvPr/>
        </p:nvSpPr>
        <p:spPr>
          <a:xfrm>
            <a:off x="-125" y="0"/>
            <a:ext cx="4316900" cy="5860653"/>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33" name="Google Shape;33;g20070d482ef_0_264"/>
          <p:cNvSpPr txBox="1">
            <a:spLocks noGrp="1"/>
          </p:cNvSpPr>
          <p:nvPr>
            <p:ph type="title"/>
          </p:nvPr>
        </p:nvSpPr>
        <p:spPr>
          <a:xfrm>
            <a:off x="311725" y="667900"/>
            <a:ext cx="3706500" cy="3345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4" name="Google Shape;34;g20070d482ef_0_264"/>
          <p:cNvSpPr txBox="1">
            <a:spLocks noGrp="1"/>
          </p:cNvSpPr>
          <p:nvPr>
            <p:ph type="body" idx="1"/>
          </p:nvPr>
        </p:nvSpPr>
        <p:spPr>
          <a:xfrm>
            <a:off x="4644675" y="667900"/>
            <a:ext cx="4166400" cy="5464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5" name="Google Shape;35;g20070d482ef_0_26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g20070d482ef_0_271"/>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g20070d482ef_0_271"/>
          <p:cNvSpPr txBox="1">
            <a:spLocks noGrp="1"/>
          </p:cNvSpPr>
          <p:nvPr>
            <p:ph type="title"/>
          </p:nvPr>
        </p:nvSpPr>
        <p:spPr>
          <a:xfrm>
            <a:off x="311725" y="667900"/>
            <a:ext cx="8520600" cy="831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9" name="Google Shape;39;g20070d482ef_0_271"/>
          <p:cNvSpPr txBox="1">
            <a:spLocks noGrp="1"/>
          </p:cNvSpPr>
          <p:nvPr>
            <p:ph type="body" idx="1"/>
          </p:nvPr>
        </p:nvSpPr>
        <p:spPr>
          <a:xfrm>
            <a:off x="311700" y="2007600"/>
            <a:ext cx="3999900" cy="4101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0" name="Google Shape;40;g20070d482ef_0_271"/>
          <p:cNvSpPr txBox="1">
            <a:spLocks noGrp="1"/>
          </p:cNvSpPr>
          <p:nvPr>
            <p:ph type="body" idx="2"/>
          </p:nvPr>
        </p:nvSpPr>
        <p:spPr>
          <a:xfrm>
            <a:off x="4832400" y="2007600"/>
            <a:ext cx="3999900" cy="4101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1" name="Google Shape;41;g20070d482ef_0_27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2"/>
        <p:cNvGrpSpPr/>
        <p:nvPr/>
      </p:nvGrpSpPr>
      <p:grpSpPr>
        <a:xfrm>
          <a:off x="0" y="0"/>
          <a:ext cx="0" cy="0"/>
          <a:chOff x="0" y="0"/>
          <a:chExt cx="0" cy="0"/>
        </a:xfrm>
      </p:grpSpPr>
      <p:sp>
        <p:nvSpPr>
          <p:cNvPr id="43" name="Google Shape;43;g20070d482ef_0_259"/>
          <p:cNvSpPr/>
          <p:nvPr/>
        </p:nvSpPr>
        <p:spPr>
          <a:xfrm>
            <a:off x="0" y="64132"/>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44" name="Google Shape;44;g20070d482ef_0_259"/>
          <p:cNvSpPr/>
          <p:nvPr/>
        </p:nvSpPr>
        <p:spPr>
          <a:xfrm>
            <a:off x="0" y="0"/>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45" name="Google Shape;45;g20070d482ef_0_259"/>
          <p:cNvSpPr txBox="1">
            <a:spLocks noGrp="1"/>
          </p:cNvSpPr>
          <p:nvPr>
            <p:ph type="title"/>
          </p:nvPr>
        </p:nvSpPr>
        <p:spPr>
          <a:xfrm>
            <a:off x="311700" y="719633"/>
            <a:ext cx="8520600" cy="1710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46" name="Google Shape;46;g20070d482ef_0_25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7"/>
        <p:cNvGrpSpPr/>
        <p:nvPr/>
      </p:nvGrpSpPr>
      <p:grpSpPr>
        <a:xfrm>
          <a:off x="0" y="0"/>
          <a:ext cx="0" cy="0"/>
          <a:chOff x="0" y="0"/>
          <a:chExt cx="0" cy="0"/>
        </a:xfrm>
      </p:grpSpPr>
      <p:sp>
        <p:nvSpPr>
          <p:cNvPr id="48" name="Google Shape;48;g20070d482ef_0_286"/>
          <p:cNvSpPr txBox="1">
            <a:spLocks noGrp="1"/>
          </p:cNvSpPr>
          <p:nvPr>
            <p:ph type="title"/>
          </p:nvPr>
        </p:nvSpPr>
        <p:spPr>
          <a:xfrm>
            <a:off x="311675" y="1064800"/>
            <a:ext cx="6247800" cy="4728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49" name="Google Shape;49;g20070d482ef_0_28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20070d482ef_0_289"/>
          <p:cNvSpPr/>
          <p:nvPr/>
        </p:nvSpPr>
        <p:spPr>
          <a:xfrm>
            <a:off x="0" y="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20070d482ef_0_289"/>
          <p:cNvSpPr txBox="1">
            <a:spLocks noGrp="1"/>
          </p:cNvSpPr>
          <p:nvPr>
            <p:ph type="title"/>
          </p:nvPr>
        </p:nvSpPr>
        <p:spPr>
          <a:xfrm>
            <a:off x="311300" y="667900"/>
            <a:ext cx="3704400" cy="273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53" name="Google Shape;53;g20070d482ef_0_289"/>
          <p:cNvSpPr txBox="1">
            <a:spLocks noGrp="1"/>
          </p:cNvSpPr>
          <p:nvPr>
            <p:ph type="subTitle" idx="1"/>
          </p:nvPr>
        </p:nvSpPr>
        <p:spPr>
          <a:xfrm>
            <a:off x="304800" y="3502300"/>
            <a:ext cx="3704400" cy="1235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54" name="Google Shape;54;g20070d482ef_0_289"/>
          <p:cNvSpPr txBox="1">
            <a:spLocks noGrp="1"/>
          </p:cNvSpPr>
          <p:nvPr>
            <p:ph type="body" idx="2"/>
          </p:nvPr>
        </p:nvSpPr>
        <p:spPr>
          <a:xfrm>
            <a:off x="4879025" y="667900"/>
            <a:ext cx="3954000" cy="54819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55" name="Google Shape;55;g20070d482ef_0_28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g20070d482ef_0_25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7" name="Google Shape;7;g20070d482ef_0_25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8" name="Google Shape;8;g20070d482ef_0_25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amilyvoicesco.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familyvoicesco.or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familyvoicesco.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sa.gov/ssi/text-resources-ussi.htm" TargetMode="External"/><Relationship Id="rId2" Type="http://schemas.openxmlformats.org/officeDocument/2006/relationships/hyperlink" Target="https://www.ssa.gov/ssi/text-income-ussi.htm" TargetMode="External"/><Relationship Id="rId1" Type="http://schemas.openxmlformats.org/officeDocument/2006/relationships/slideLayout" Target="../slideLayouts/slideLayout3.xml"/><Relationship Id="rId5" Type="http://schemas.openxmlformats.org/officeDocument/2006/relationships/hyperlink" Target="https://www.ssa.gov/benefits/disability/apply-child.html" TargetMode="External"/><Relationship Id="rId4" Type="http://schemas.openxmlformats.org/officeDocument/2006/relationships/hyperlink" Target="https://www.ssa.gov/ss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familyvoicesco.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dvr.colorado.gov/youth-transition-services/youth"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familyvoicesco.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abilityconnectioncolorado.org/guardianshipallianceofcolorado/guardian-training-class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www.familyvoicesco.org" TargetMode="External"/><Relationship Id="rId3" Type="http://schemas.openxmlformats.org/officeDocument/2006/relationships/hyperlink" Target="https://hcpf.colorado.gov/elderly-blind-disabled-waiver-ebd" TargetMode="External"/><Relationship Id="rId7" Type="http://schemas.openxmlformats.org/officeDocument/2006/relationships/hyperlink" Target="https://hcpf.colorado.gov/supported-living-services-waiver-sl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hcpf.colorado.gov/developmental-disabilities-waiver-dd" TargetMode="External"/><Relationship Id="rId5" Type="http://schemas.openxmlformats.org/officeDocument/2006/relationships/hyperlink" Target="https://hcpf.colorado.gov/community-mental-health-supports-waiver-cmhs" TargetMode="External"/><Relationship Id="rId4" Type="http://schemas.openxmlformats.org/officeDocument/2006/relationships/hyperlink" Target="https://hcpf.colorado.gov/brain-injury-waiver-b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amilyvoicesco.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hyperlink" Target="https://www.ssa.gov/disability/professionals/blueboo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familyvoicesco.org" TargetMode="External"/><Relationship Id="rId5" Type="http://schemas.openxmlformats.org/officeDocument/2006/relationships/hyperlink" Target="https://hcpf.colorado.gov/how-to-apply#by-mail" TargetMode="External"/><Relationship Id="rId4" Type="http://schemas.openxmlformats.org/officeDocument/2006/relationships/hyperlink" Target="https://hcpf.colorado.gov/how-to-appl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ngimg.com/download/50777" TargetMode="Externa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hcpf.colorado.gov/single-entry-point-agencie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www.familyvoicesco.org"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s://hcpf.colorado.gov/community-centered-board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www.familyvoicesco.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amilyvoicesco.or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ssa.gov/disability/professionals/bluebook/AdultListings.htm" TargetMode="External"/><Relationship Id="rId7" Type="http://schemas.openxmlformats.org/officeDocument/2006/relationships/hyperlink" Target="http://www.familyvoicesco.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hcpf.colorado.gov/community-centered-boards" TargetMode="External"/><Relationship Id="rId5" Type="http://schemas.openxmlformats.org/officeDocument/2006/relationships/hyperlink" Target="https://hcpf.colorado.gov/" TargetMode="External"/><Relationship Id="rId4" Type="http://schemas.openxmlformats.org/officeDocument/2006/relationships/hyperlink" Target="https://dvr.colorado.gov/youth-transition-services/youth"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megan@familyvoicesco.org" TargetMode="External"/><Relationship Id="rId7" Type="http://schemas.openxmlformats.org/officeDocument/2006/relationships/hyperlink" Target="mailto:chris@familyvoicesco.org"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mailto:christy@familyvoicesco.org" TargetMode="External"/><Relationship Id="rId5" Type="http://schemas.openxmlformats.org/officeDocument/2006/relationships/hyperlink" Target="mailto:gina@familyvoicesco.org" TargetMode="External"/><Relationship Id="rId4" Type="http://schemas.openxmlformats.org/officeDocument/2006/relationships/hyperlink" Target="mailto:gaby@familyvoicesco.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familyvoicesco.or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www.familyvoicesco.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hcpf.colorado.gov/early-and-periodic-screening-diagnostic-and-treatment-epsdt" TargetMode="External"/><Relationship Id="rId4" Type="http://schemas.openxmlformats.org/officeDocument/2006/relationships/hyperlink" Target="https://hcpf.colorado.gov/consumer-directed-attendant-support-servic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amilyvoicesco.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hcpf.colorado.gov/sites/hcpf/files/HCBS%20Adult%20Waiver%20and%20PACE%20Comparison%20Chart-April-2023.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icpedia.org/highway-signs/a/attention.html"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cpf.colorado.gov/sites/hcpf/files/Pediatric%20Assessment%20Tool.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familyvoicesco.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ctrTitle"/>
          </p:nvPr>
        </p:nvSpPr>
        <p:spPr>
          <a:xfrm>
            <a:off x="3488100" y="4063200"/>
            <a:ext cx="5655900" cy="2794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100" dirty="0">
                <a:solidFill>
                  <a:schemeClr val="lt1"/>
                </a:solidFill>
              </a:rPr>
              <a:t>Transition to Adult Services</a:t>
            </a:r>
            <a:endParaRPr sz="4100" dirty="0">
              <a:solidFill>
                <a:schemeClr val="lt1"/>
              </a:solidFill>
            </a:endParaRPr>
          </a:p>
        </p:txBody>
      </p:sp>
      <p:pic>
        <p:nvPicPr>
          <p:cNvPr id="71" name="Google Shape;71;p1"/>
          <p:cNvPicPr preferRelativeResize="0"/>
          <p:nvPr/>
        </p:nvPicPr>
        <p:blipFill rotWithShape="1">
          <a:blip r:embed="rId3">
            <a:alphaModFix/>
          </a:blip>
          <a:srcRect/>
          <a:stretch/>
        </p:blipFill>
        <p:spPr>
          <a:xfrm>
            <a:off x="195350" y="326350"/>
            <a:ext cx="8753300" cy="1914776"/>
          </a:xfrm>
          <a:prstGeom prst="rect">
            <a:avLst/>
          </a:prstGeom>
          <a:noFill/>
          <a:ln>
            <a:noFill/>
          </a:ln>
        </p:spPr>
      </p:pic>
      <p:sp>
        <p:nvSpPr>
          <p:cNvPr id="72" name="Google Shape;72;p1"/>
          <p:cNvSpPr txBox="1"/>
          <p:nvPr/>
        </p:nvSpPr>
        <p:spPr>
          <a:xfrm>
            <a:off x="-1" y="6339175"/>
            <a:ext cx="9047747"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dirty="0">
                <a:solidFill>
                  <a:schemeClr val="lt1"/>
                </a:solidFill>
                <a:latin typeface="Roboto"/>
                <a:ea typeface="Roboto"/>
                <a:cs typeface="Roboto"/>
                <a:sym typeface="Roboto"/>
                <a:hlinkClick r:id="rId4">
                  <a:extLst>
                    <a:ext uri="{A12FA001-AC4F-418D-AE19-62706E023703}">
                      <ahyp:hlinkClr xmlns:ahyp="http://schemas.microsoft.com/office/drawing/2018/hyperlinkcolor" val="tx"/>
                    </a:ext>
                  </a:extLst>
                </a:hlinkClick>
              </a:rPr>
              <a:t>www.familyvoicesco.org</a:t>
            </a:r>
            <a:r>
              <a:rPr lang="en-US" sz="1500" dirty="0">
                <a:solidFill>
                  <a:schemeClr val="lt1"/>
                </a:solidFill>
                <a:latin typeface="Roboto"/>
                <a:ea typeface="Roboto"/>
                <a:cs typeface="Roboto"/>
                <a:sym typeface="Roboto"/>
              </a:rPr>
              <a:t>		(303) 877-1747	          	</a:t>
            </a:r>
            <a:r>
              <a:rPr lang="en-US" sz="1500" dirty="0" err="1">
                <a:solidFill>
                  <a:schemeClr val="lt1"/>
                </a:solidFill>
                <a:latin typeface="Roboto"/>
                <a:ea typeface="Roboto"/>
                <a:cs typeface="Roboto"/>
                <a:sym typeface="Roboto"/>
              </a:rPr>
              <a:t>info@familyvoicesco.org</a:t>
            </a:r>
            <a:endParaRPr sz="1500" dirty="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0070d482ef_0_400"/>
          <p:cNvSpPr txBox="1">
            <a:spLocks noGrp="1"/>
          </p:cNvSpPr>
          <p:nvPr>
            <p:ph type="title"/>
          </p:nvPr>
        </p:nvSpPr>
        <p:spPr>
          <a:xfrm>
            <a:off x="311725" y="667900"/>
            <a:ext cx="8520600" cy="83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dirty="0"/>
              <a:t>Adult Paid Family Caregiver Options</a:t>
            </a:r>
            <a:endParaRPr dirty="0"/>
          </a:p>
        </p:txBody>
      </p:sp>
      <p:sp>
        <p:nvSpPr>
          <p:cNvPr id="275" name="Google Shape;275;g20070d482ef_0_400"/>
          <p:cNvSpPr txBox="1">
            <a:spLocks noGrp="1"/>
          </p:cNvSpPr>
          <p:nvPr>
            <p:ph type="body" idx="1"/>
          </p:nvPr>
        </p:nvSpPr>
        <p:spPr>
          <a:xfrm>
            <a:off x="179625" y="1831525"/>
            <a:ext cx="4392375" cy="4871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US" sz="2400" dirty="0">
                <a:latin typeface="+mj-lt"/>
              </a:rPr>
              <a:t>DD waiver pays a daily rate, based on Supports Intensity Score (SIS) score</a:t>
            </a:r>
          </a:p>
          <a:p>
            <a:pPr marL="0" lvl="0" indent="0" algn="l" rtl="0">
              <a:lnSpc>
                <a:spcPct val="115000"/>
              </a:lnSpc>
              <a:spcBef>
                <a:spcPts val="0"/>
              </a:spcBef>
              <a:spcAft>
                <a:spcPts val="0"/>
              </a:spcAft>
              <a:buSzPts val="1300"/>
              <a:buNone/>
            </a:pPr>
            <a:r>
              <a:rPr lang="en-US" sz="2400" dirty="0">
                <a:latin typeface="+mj-lt"/>
              </a:rPr>
              <a:t>Is available under the EBD or SLS</a:t>
            </a:r>
            <a:endParaRPr sz="2400" dirty="0">
              <a:latin typeface="+mj-lt"/>
            </a:endParaRPr>
          </a:p>
          <a:p>
            <a:pPr marL="457200" lvl="0" indent="-361950" algn="l" rtl="0">
              <a:lnSpc>
                <a:spcPct val="115000"/>
              </a:lnSpc>
              <a:spcBef>
                <a:spcPts val="1200"/>
              </a:spcBef>
              <a:spcAft>
                <a:spcPts val="0"/>
              </a:spcAft>
              <a:buSzPts val="2100"/>
              <a:buChar char="●"/>
            </a:pPr>
            <a:r>
              <a:rPr lang="en-US" sz="2400" dirty="0">
                <a:latin typeface="+mj-lt"/>
              </a:rPr>
              <a:t>There is </a:t>
            </a:r>
            <a:r>
              <a:rPr lang="en-US" sz="2400" b="1" dirty="0">
                <a:latin typeface="+mj-lt"/>
              </a:rPr>
              <a:t>NO home health </a:t>
            </a:r>
            <a:r>
              <a:rPr lang="en-US" sz="2400" dirty="0">
                <a:latin typeface="+mj-lt"/>
              </a:rPr>
              <a:t>benefit under the DD Waiver</a:t>
            </a:r>
            <a:endParaRPr sz="2400" dirty="0">
              <a:latin typeface="+mj-lt"/>
            </a:endParaRPr>
          </a:p>
        </p:txBody>
      </p:sp>
      <p:sp>
        <p:nvSpPr>
          <p:cNvPr id="276" name="Google Shape;276;g20070d482ef_0_400"/>
          <p:cNvSpPr txBox="1">
            <a:spLocks noGrp="1"/>
          </p:cNvSpPr>
          <p:nvPr>
            <p:ph type="body" idx="2"/>
          </p:nvPr>
        </p:nvSpPr>
        <p:spPr>
          <a:xfrm>
            <a:off x="4572000" y="1831500"/>
            <a:ext cx="4260300" cy="4871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US" sz="2800" dirty="0">
                <a:latin typeface="+mj-lt"/>
              </a:rPr>
              <a:t>PDN changes for adults</a:t>
            </a:r>
          </a:p>
          <a:p>
            <a:pPr marL="0" indent="0">
              <a:buNone/>
            </a:pPr>
            <a:r>
              <a:rPr lang="en-US" sz="2400" dirty="0">
                <a:effectLst/>
                <a:latin typeface="+mj-lt"/>
              </a:rPr>
              <a:t>No services shall be authorized or reimbursed if hours of service, regardless of funding source, total more than 24 hours per day </a:t>
            </a:r>
            <a:r>
              <a:rPr lang="en-US" sz="2400" b="1" dirty="0">
                <a:effectLst/>
                <a:latin typeface="+mj-lt"/>
              </a:rPr>
              <a:t>for members age 20 or younger and no more than 23 hours per day for members age 21 or older</a:t>
            </a:r>
            <a:r>
              <a:rPr lang="en-US" sz="2400" dirty="0">
                <a:effectLst/>
                <a:latin typeface="+mj-lt"/>
              </a:rPr>
              <a:t>. </a:t>
            </a:r>
            <a:endParaRPr lang="en-US" sz="4000" dirty="0">
              <a:solidFill>
                <a:srgbClr val="FF0000"/>
              </a:solidFill>
              <a:latin typeface="+mj-lt"/>
            </a:endParaRPr>
          </a:p>
          <a:p>
            <a:pPr marL="0" lvl="0" indent="0" algn="l" rtl="0">
              <a:lnSpc>
                <a:spcPct val="115000"/>
              </a:lnSpc>
              <a:spcBef>
                <a:spcPts val="0"/>
              </a:spcBef>
              <a:spcAft>
                <a:spcPts val="0"/>
              </a:spcAft>
              <a:buSzPts val="1300"/>
              <a:buNone/>
            </a:pPr>
            <a:r>
              <a:rPr lang="en-US" sz="2100" dirty="0"/>
              <a:t> </a:t>
            </a:r>
            <a:endParaRPr sz="2100" dirty="0"/>
          </a:p>
        </p:txBody>
      </p:sp>
      <p:sp>
        <p:nvSpPr>
          <p:cNvPr id="277" name="Google Shape;277;g20070d482ef_0_400"/>
          <p:cNvSpPr txBox="1"/>
          <p:nvPr/>
        </p:nvSpPr>
        <p:spPr>
          <a:xfrm>
            <a:off x="473700" y="6339175"/>
            <a:ext cx="81966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dirty="0">
                <a:solidFill>
                  <a:srgbClr val="1C4587"/>
                </a:solidFill>
                <a:latin typeface="Roboto"/>
                <a:ea typeface="Roboto"/>
                <a:cs typeface="Roboto"/>
                <a:sym typeface="Roboto"/>
                <a:hlinkClick r:id="rId3">
                  <a:extLst>
                    <a:ext uri="{A12FA001-AC4F-418D-AE19-62706E023703}">
                      <ahyp:hlinkClr xmlns:ahyp="http://schemas.microsoft.com/office/drawing/2018/hyperlinkcolor" val="tx"/>
                    </a:ext>
                  </a:extLst>
                </a:hlinkClick>
              </a:rPr>
              <a:t>www.familyvoicesco.org</a:t>
            </a:r>
            <a:r>
              <a:rPr lang="en-US" sz="1500" dirty="0">
                <a:solidFill>
                  <a:srgbClr val="1C4587"/>
                </a:solidFill>
                <a:latin typeface="Roboto"/>
                <a:ea typeface="Roboto"/>
                <a:cs typeface="Roboto"/>
                <a:sym typeface="Roboto"/>
              </a:rPr>
              <a:t>			(303) 877-1747	          	</a:t>
            </a:r>
            <a:endParaRPr sz="1500" dirty="0">
              <a:solidFill>
                <a:srgbClr val="1C4587"/>
              </a:solidFill>
              <a:latin typeface="Roboto"/>
              <a:ea typeface="Roboto"/>
              <a:cs typeface="Roboto"/>
              <a:sym typeface="Roboto"/>
            </a:endParaRPr>
          </a:p>
        </p:txBody>
      </p:sp>
    </p:spTree>
    <p:extLst>
      <p:ext uri="{BB962C8B-B14F-4D97-AF65-F5344CB8AC3E}">
        <p14:creationId xmlns:p14="http://schemas.microsoft.com/office/powerpoint/2010/main" val="262140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16cd9441eb_0_195"/>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75903"/>
              <a:buNone/>
            </a:pPr>
            <a:r>
              <a:rPr lang="en-US" sz="3688" dirty="0"/>
              <a:t>Financial- Transition</a:t>
            </a:r>
            <a:endParaRPr sz="3688" dirty="0"/>
          </a:p>
          <a:p>
            <a:pPr marL="0" lvl="0" indent="0" algn="l" rtl="0">
              <a:lnSpc>
                <a:spcPct val="100000"/>
              </a:lnSpc>
              <a:spcBef>
                <a:spcPts val="0"/>
              </a:spcBef>
              <a:spcAft>
                <a:spcPts val="0"/>
              </a:spcAft>
              <a:buSzPct val="100000"/>
              <a:buNone/>
            </a:pPr>
            <a:endParaRPr dirty="0"/>
          </a:p>
        </p:txBody>
      </p:sp>
      <p:sp>
        <p:nvSpPr>
          <p:cNvPr id="109" name="Google Shape;109;g216cd9441eb_0_195"/>
          <p:cNvSpPr txBox="1"/>
          <p:nvPr/>
        </p:nvSpPr>
        <p:spPr>
          <a:xfrm>
            <a:off x="6532375" y="65735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11</a:t>
            </a:fld>
            <a:endParaRPr sz="1400" b="0" i="0" u="none" strike="noStrike" cap="none">
              <a:solidFill>
                <a:srgbClr val="000000"/>
              </a:solidFill>
              <a:latin typeface="Arial"/>
              <a:ea typeface="Arial"/>
              <a:cs typeface="Arial"/>
              <a:sym typeface="Arial"/>
            </a:endParaRPr>
          </a:p>
        </p:txBody>
      </p:sp>
      <p:sp>
        <p:nvSpPr>
          <p:cNvPr id="110" name="Google Shape;110;g216cd9441eb_0_195"/>
          <p:cNvSpPr txBox="1"/>
          <p:nvPr/>
        </p:nvSpPr>
        <p:spPr>
          <a:xfrm>
            <a:off x="473700" y="6339175"/>
            <a:ext cx="8196600"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dirty="0">
                <a:solidFill>
                  <a:srgbClr val="1C4587"/>
                </a:solidFill>
                <a:latin typeface="Roboto"/>
                <a:ea typeface="Roboto"/>
                <a:cs typeface="Roboto"/>
                <a:sym typeface="Roboto"/>
                <a:hlinkClick r:id="rId3">
                  <a:extLst>
                    <a:ext uri="{A12FA001-AC4F-418D-AE19-62706E023703}">
                      <ahyp:hlinkClr xmlns:ahyp="http://schemas.microsoft.com/office/drawing/2018/hyperlinkcolor" val="tx"/>
                    </a:ext>
                  </a:extLst>
                </a:hlinkClick>
              </a:rPr>
              <a:t>www.familyvoicesco.org</a:t>
            </a:r>
            <a:r>
              <a:rPr lang="en-US" sz="1500" dirty="0">
                <a:solidFill>
                  <a:srgbClr val="1C4587"/>
                </a:solidFill>
                <a:latin typeface="Roboto"/>
                <a:ea typeface="Roboto"/>
                <a:cs typeface="Roboto"/>
                <a:sym typeface="Roboto"/>
              </a:rPr>
              <a:t>	(303) 877-1747	          	</a:t>
            </a:r>
            <a:r>
              <a:rPr lang="en-US" sz="1500" dirty="0" err="1">
                <a:solidFill>
                  <a:srgbClr val="1C4587"/>
                </a:solidFill>
                <a:latin typeface="Roboto"/>
                <a:ea typeface="Roboto"/>
                <a:cs typeface="Roboto"/>
                <a:sym typeface="Roboto"/>
              </a:rPr>
              <a:t>info@familyvoicesco.org</a:t>
            </a:r>
            <a:endParaRPr sz="1500" dirty="0">
              <a:solidFill>
                <a:srgbClr val="1C4587"/>
              </a:solidFill>
              <a:latin typeface="Roboto"/>
              <a:ea typeface="Roboto"/>
              <a:cs typeface="Roboto"/>
              <a:sym typeface="Roboto"/>
            </a:endParaRPr>
          </a:p>
        </p:txBody>
      </p:sp>
      <p:sp>
        <p:nvSpPr>
          <p:cNvPr id="4" name="TextBox 3">
            <a:extLst>
              <a:ext uri="{FF2B5EF4-FFF2-40B4-BE49-F238E27FC236}">
                <a16:creationId xmlns:a16="http://schemas.microsoft.com/office/drawing/2014/main" id="{22D25467-E9AB-D998-742B-2F822B87480E}"/>
              </a:ext>
            </a:extLst>
          </p:cNvPr>
          <p:cNvSpPr txBox="1"/>
          <p:nvPr/>
        </p:nvSpPr>
        <p:spPr>
          <a:xfrm>
            <a:off x="311725" y="1876925"/>
            <a:ext cx="8354250" cy="4185761"/>
          </a:xfrm>
          <a:prstGeom prst="rect">
            <a:avLst/>
          </a:prstGeom>
          <a:noFill/>
        </p:spPr>
        <p:txBody>
          <a:bodyPr wrap="square" rtlCol="0">
            <a:spAutoFit/>
          </a:bodyPr>
          <a:lstStyle/>
          <a:p>
            <a:pPr algn="ctr"/>
            <a:r>
              <a:rPr lang="en-US" sz="1800" b="1" dirty="0"/>
              <a:t>Financial Transition includes:</a:t>
            </a:r>
            <a:endParaRPr lang="en-US" dirty="0"/>
          </a:p>
          <a:p>
            <a:pPr lvl="3"/>
            <a:r>
              <a:rPr lang="en-US" sz="1600" b="1" dirty="0"/>
              <a:t>1. Decision making about Supplemental Security Income (SSI)</a:t>
            </a:r>
          </a:p>
          <a:p>
            <a:pPr marL="285750" lvl="3" indent="-285750">
              <a:buFont typeface="Arial" panose="020B0604020202020204" pitchFamily="34" charset="0"/>
              <a:buChar char="•"/>
            </a:pPr>
            <a:r>
              <a:rPr lang="en-US" sz="1600" dirty="0"/>
              <a:t>Does my young adult qualify for SSI?  </a:t>
            </a:r>
          </a:p>
          <a:p>
            <a:pPr marL="285750" lvl="3" indent="-285750">
              <a:buFont typeface="Arial" panose="020B0604020202020204" pitchFamily="34" charset="0"/>
              <a:buChar char="•"/>
            </a:pPr>
            <a:r>
              <a:rPr lang="en-US" sz="1600" dirty="0"/>
              <a:t>Will my young adult be working?</a:t>
            </a:r>
          </a:p>
          <a:p>
            <a:pPr marL="285750" lvl="3" indent="-285750">
              <a:buFont typeface="Arial" panose="020B0604020202020204" pitchFamily="34" charset="0"/>
              <a:buChar char="•"/>
            </a:pPr>
            <a:r>
              <a:rPr lang="en-US" sz="1600" dirty="0"/>
              <a:t>Does my young adult  have a disability determination?</a:t>
            </a:r>
          </a:p>
          <a:p>
            <a:pPr marL="285750" lvl="3" indent="-285750">
              <a:buFont typeface="Arial" panose="020B0604020202020204" pitchFamily="34" charset="0"/>
              <a:buChar char="•"/>
            </a:pPr>
            <a:r>
              <a:rPr lang="en-US" sz="1600" dirty="0"/>
              <a:t>Is my child moving out of my home? (If not, they will need to pay rent is receiving SSI)</a:t>
            </a:r>
          </a:p>
          <a:p>
            <a:pPr marL="285750" lvl="3" indent="-285750">
              <a:buFont typeface="Arial" panose="020B0604020202020204" pitchFamily="34" charset="0"/>
              <a:buChar char="•"/>
            </a:pPr>
            <a:r>
              <a:rPr lang="en-US" sz="1600" dirty="0"/>
              <a:t>Which Home and Community Based Service (HCBS) Waiver is best for my child? (June 1, 2023)</a:t>
            </a:r>
          </a:p>
          <a:p>
            <a:pPr lvl="3"/>
            <a:endParaRPr lang="en-US" sz="1600" dirty="0"/>
          </a:p>
          <a:p>
            <a:pPr lvl="3"/>
            <a:r>
              <a:rPr lang="en-US" sz="1600" b="1" dirty="0"/>
              <a:t>2. Decision making about creating Special Needs Trust </a:t>
            </a:r>
          </a:p>
          <a:p>
            <a:pPr marL="285750" lvl="3" indent="-285750">
              <a:buFont typeface="Arial" panose="020B0604020202020204" pitchFamily="34" charset="0"/>
              <a:buChar char="•"/>
            </a:pPr>
            <a:r>
              <a:rPr lang="en-US" dirty="0"/>
              <a:t>Discuss with someone knowledgeable about Special Needs Trusts and why they are important. (July 6, 2023)</a:t>
            </a:r>
          </a:p>
          <a:p>
            <a:pPr marL="285750" lvl="3" indent="-285750">
              <a:buFont typeface="Arial" panose="020B0604020202020204" pitchFamily="34" charset="0"/>
              <a:buChar char="•"/>
            </a:pPr>
            <a:r>
              <a:rPr lang="en-US" dirty="0"/>
              <a:t>Parents at this age worry for when they are not around, plan!</a:t>
            </a:r>
          </a:p>
          <a:p>
            <a:pPr lvl="3"/>
            <a:endParaRPr lang="en-US" dirty="0"/>
          </a:p>
          <a:p>
            <a:pPr marL="342900" lvl="3" indent="-342900">
              <a:buAutoNum type="arabicPeriod" startAt="3"/>
            </a:pPr>
            <a:r>
              <a:rPr lang="en-US" sz="1600" b="1" dirty="0"/>
              <a:t>Ensuring the adult child has a bank account with a parent/caregiver/guardian’s name on it</a:t>
            </a:r>
          </a:p>
          <a:p>
            <a:pPr marL="342900" lvl="5" indent="-342900">
              <a:buFont typeface="Arial" panose="020B0604020202020204" pitchFamily="34" charset="0"/>
              <a:buChar char="•"/>
            </a:pPr>
            <a:r>
              <a:rPr lang="en-US" sz="1600" dirty="0"/>
              <a:t>SSI limits individuals to no more than $2000 available, options include ABLE accounts. </a:t>
            </a:r>
            <a:endParaRPr lang="en-US" dirty="0"/>
          </a:p>
        </p:txBody>
      </p:sp>
    </p:spTree>
    <p:extLst>
      <p:ext uri="{BB962C8B-B14F-4D97-AF65-F5344CB8AC3E}">
        <p14:creationId xmlns:p14="http://schemas.microsoft.com/office/powerpoint/2010/main" val="203224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p:cNvSpPr/>
          <p:nvPr/>
        </p:nvSpPr>
        <p:spPr>
          <a:xfrm>
            <a:off x="-74896" y="1819866"/>
            <a:ext cx="9141619" cy="4141350"/>
          </a:xfrm>
          <a:prstGeom prst="rect">
            <a:avLst/>
          </a:prstGeom>
          <a:solidFill>
            <a:srgbClr val="E7E6E6"/>
          </a:solidFill>
          <a:ln w="12700">
            <a:miter lim="400000"/>
          </a:ln>
        </p:spPr>
        <p:txBody>
          <a:bodyPr lIns="17145" rIns="17145"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a:solidFill>
                  <a:srgbClr val="F0F0F0"/>
                </a:solidFill>
              </a:defRPr>
            </a:pPr>
            <a:endParaRPr sz="338" dirty="0"/>
          </a:p>
        </p:txBody>
      </p:sp>
      <p:sp>
        <p:nvSpPr>
          <p:cNvPr id="32" name="What are ABLE accounts?"/>
          <p:cNvSpPr txBox="1"/>
          <p:nvPr/>
        </p:nvSpPr>
        <p:spPr>
          <a:xfrm>
            <a:off x="159188" y="1382055"/>
            <a:ext cx="3828252" cy="346249"/>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defRPr sz="3400"/>
            </a:pPr>
            <a:r>
              <a:rPr sz="1650" dirty="0"/>
              <a:t>What are ABLE </a:t>
            </a:r>
            <a:r>
              <a:rPr sz="1650" b="1" dirty="0"/>
              <a:t>accounts?</a:t>
            </a:r>
          </a:p>
        </p:txBody>
      </p:sp>
      <p:sp>
        <p:nvSpPr>
          <p:cNvPr id="33" name="Designated Beneficiary"/>
          <p:cNvSpPr txBox="1"/>
          <p:nvPr/>
        </p:nvSpPr>
        <p:spPr>
          <a:xfrm>
            <a:off x="159188" y="1381384"/>
            <a:ext cx="2886087" cy="144335"/>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endParaRPr sz="338" dirty="0"/>
          </a:p>
        </p:txBody>
      </p:sp>
      <p:sp>
        <p:nvSpPr>
          <p:cNvPr id="34" name="Slide Number"/>
          <p:cNvSpPr txBox="1">
            <a:spLocks noGrp="1"/>
          </p:cNvSpPr>
          <p:nvPr>
            <p:ph type="sldNum" sz="quarter" idx="4294967295"/>
          </p:nvPr>
        </p:nvSpPr>
        <p:spPr>
          <a:xfrm>
            <a:off x="8759185" y="1053408"/>
            <a:ext cx="192137" cy="372428"/>
          </a:xfrm>
          <a:prstGeom prst="rect">
            <a:avLst/>
          </a:prstGeom>
          <a:extLst>
            <a:ext uri="{C572A759-6A51-4108-AA02-DFA0A04FC94B}">
              <ma14:wrappingTextBoxFlag xmlns="" xmlns:ma14="http://schemas.microsoft.com/office/mac/drawingml/2011/main" val="1"/>
            </a:ext>
          </a:extLst>
        </p:spPr>
        <p:txBody>
          <a:bodyPr anchor="t"/>
          <a:lstStyle>
            <a:defPPr marL="0" marR="0" indent="0" algn="l" defTabSz="171450" rtl="0" fontAlgn="auto" latinLnBrk="1" hangingPunct="0">
              <a:lnSpc>
                <a:spcPct val="100000"/>
              </a:lnSpc>
              <a:spcBef>
                <a:spcPts val="0"/>
              </a:spcBef>
              <a:spcAft>
                <a:spcPts val="0"/>
              </a:spcAft>
              <a:buClrTx/>
              <a:buSzTx/>
              <a:buFontTx/>
              <a:buNone/>
              <a:tabLst/>
              <a:defRPr kumimoji="0" sz="338" b="0" i="0" u="none" strike="noStrike" cap="none" spc="0" normalizeH="0" baseline="0">
                <a:ln>
                  <a:noFill/>
                </a:ln>
                <a:solidFill>
                  <a:srgbClr val="000000"/>
                </a:solidFill>
                <a:effectLst/>
                <a:uFillTx/>
              </a:defRPr>
            </a:defPPr>
            <a:lvl1pPr marL="0" marR="0" indent="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1pPr>
            <a:lvl2pPr marL="0" marR="0" indent="85725"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2pPr>
            <a:lvl3pPr marL="0" marR="0" indent="17145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3pPr>
            <a:lvl4pPr marL="0" marR="0" indent="257175"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4pPr>
            <a:lvl5pPr marL="0" marR="0" indent="34290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5pPr>
            <a:lvl6pPr marL="0" marR="0" indent="428625"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6pPr>
            <a:lvl7pPr marL="0" marR="0" indent="51435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7pPr>
            <a:lvl8pPr marL="0" marR="0" indent="600075"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8pPr>
            <a:lvl9pPr marL="0" marR="0" indent="68580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9pPr>
          </a:lstStyle>
          <a:p>
            <a:fld id="{86CB4B4D-7CA3-9044-876B-883B54F8677D}" type="slidenum">
              <a:rPr/>
              <a:t>12</a:t>
            </a:fld>
            <a:endParaRPr dirty="0"/>
          </a:p>
        </p:txBody>
      </p:sp>
      <p:sp>
        <p:nvSpPr>
          <p:cNvPr id="35" name="Line"/>
          <p:cNvSpPr/>
          <p:nvPr/>
        </p:nvSpPr>
        <p:spPr>
          <a:xfrm flipH="1" flipV="1">
            <a:off x="2382" y="1232783"/>
            <a:ext cx="8329152" cy="1"/>
          </a:xfrm>
          <a:prstGeom prst="line">
            <a:avLst/>
          </a:prstGeom>
          <a:ln w="3175">
            <a:solidFill>
              <a:srgbClr val="E7E6E6"/>
            </a:solidFill>
            <a:miter/>
          </a:ln>
        </p:spPr>
        <p:txBody>
          <a:bodyPr lIns="17145" rIns="17145"/>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endParaRPr sz="338" dirty="0"/>
          </a:p>
        </p:txBody>
      </p:sp>
      <p:pic>
        <p:nvPicPr>
          <p:cNvPr id="36" name="shutterstock_664879570.jpg" descr="shutterstock_664879570.jpg"/>
          <p:cNvPicPr>
            <a:picLocks noChangeAspect="1"/>
          </p:cNvPicPr>
          <p:nvPr/>
        </p:nvPicPr>
        <p:blipFill>
          <a:blip r:embed="rId2"/>
          <a:srcRect t="35772" b="35772"/>
          <a:stretch>
            <a:fillRect/>
          </a:stretch>
        </p:blipFill>
        <p:spPr>
          <a:xfrm>
            <a:off x="13972" y="1775017"/>
            <a:ext cx="9141619" cy="1736624"/>
          </a:xfrm>
          <a:prstGeom prst="rect">
            <a:avLst/>
          </a:prstGeom>
          <a:ln w="12700">
            <a:miter lim="400000"/>
          </a:ln>
        </p:spPr>
      </p:pic>
      <p:sp>
        <p:nvSpPr>
          <p:cNvPr id="37" name="Achieving a Better Life Experience Act of 2014 (ABLE)"/>
          <p:cNvSpPr txBox="1"/>
          <p:nvPr/>
        </p:nvSpPr>
        <p:spPr>
          <a:xfrm>
            <a:off x="645389" y="3612548"/>
            <a:ext cx="7991780" cy="438582"/>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5000">
                <a:solidFill>
                  <a:srgbClr val="3B3838"/>
                </a:solidFill>
              </a:defRPr>
            </a:pPr>
            <a:r>
              <a:rPr sz="2250" b="1" dirty="0"/>
              <a:t>A</a:t>
            </a:r>
            <a:r>
              <a:rPr sz="2250" dirty="0"/>
              <a:t>chieving a </a:t>
            </a:r>
            <a:r>
              <a:rPr sz="2250" b="1" dirty="0"/>
              <a:t>B</a:t>
            </a:r>
            <a:r>
              <a:rPr sz="2250" dirty="0"/>
              <a:t>etter </a:t>
            </a:r>
            <a:r>
              <a:rPr sz="2250" b="1" dirty="0"/>
              <a:t>L</a:t>
            </a:r>
            <a:r>
              <a:rPr sz="2250" dirty="0"/>
              <a:t>ife </a:t>
            </a:r>
            <a:r>
              <a:rPr sz="2250" b="1" dirty="0"/>
              <a:t>E</a:t>
            </a:r>
            <a:r>
              <a:rPr sz="2250" dirty="0"/>
              <a:t>xperience </a:t>
            </a:r>
            <a:r>
              <a:rPr sz="2250" b="1" dirty="0"/>
              <a:t>A</a:t>
            </a:r>
            <a:r>
              <a:rPr sz="2250" dirty="0"/>
              <a:t>ct of 2014 (</a:t>
            </a:r>
            <a:r>
              <a:rPr sz="2250" b="1" dirty="0"/>
              <a:t>ABLE</a:t>
            </a:r>
            <a:r>
              <a:rPr sz="2250" dirty="0"/>
              <a:t>)</a:t>
            </a:r>
          </a:p>
        </p:txBody>
      </p:sp>
      <p:sp>
        <p:nvSpPr>
          <p:cNvPr id="38" name="Eliminates $2,000 cap for Supplemental Security Income (SSI &amp; SSDI) and Medicaid."/>
          <p:cNvSpPr txBox="1"/>
          <p:nvPr/>
        </p:nvSpPr>
        <p:spPr>
          <a:xfrm>
            <a:off x="-163764" y="4178046"/>
            <a:ext cx="9407387" cy="456535"/>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lnSpc>
                <a:spcPct val="150000"/>
              </a:lnSpc>
              <a:defRPr sz="3000">
                <a:solidFill>
                  <a:srgbClr val="767171"/>
                </a:solidFill>
              </a:defRPr>
            </a:pPr>
            <a:r>
              <a:rPr lang="en-US" sz="1800" dirty="0"/>
              <a:t>Not part of the </a:t>
            </a:r>
            <a:r>
              <a:rPr sz="1800" b="1" dirty="0"/>
              <a:t>$2,000</a:t>
            </a:r>
            <a:r>
              <a:rPr sz="1800" dirty="0"/>
              <a:t> cap for </a:t>
            </a:r>
            <a:r>
              <a:rPr sz="1800" b="1" dirty="0"/>
              <a:t>Supplemental Security Income (SSI) and Medicaid</a:t>
            </a:r>
            <a:r>
              <a:rPr sz="1800" dirty="0"/>
              <a:t>.</a:t>
            </a:r>
            <a:r>
              <a:rPr lang="en-US" sz="1800" dirty="0"/>
              <a:t>  </a:t>
            </a:r>
          </a:p>
        </p:txBody>
      </p:sp>
      <p:sp>
        <p:nvSpPr>
          <p:cNvPr id="39" name="Triangle"/>
          <p:cNvSpPr/>
          <p:nvPr/>
        </p:nvSpPr>
        <p:spPr>
          <a:xfrm rot="18900000">
            <a:off x="8551492" y="1718673"/>
            <a:ext cx="288599" cy="2885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a:miter lim="400000"/>
          </a:ln>
        </p:spPr>
        <p:txBody>
          <a:bodyPr lIns="17145" rIns="17145"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a:solidFill>
                  <a:srgbClr val="F0F0F0"/>
                </a:solidFill>
              </a:defRPr>
            </a:pPr>
            <a:endParaRPr sz="338" dirty="0"/>
          </a:p>
        </p:txBody>
      </p:sp>
      <p:grpSp>
        <p:nvGrpSpPr>
          <p:cNvPr id="48" name="Group"/>
          <p:cNvGrpSpPr/>
          <p:nvPr/>
        </p:nvGrpSpPr>
        <p:grpSpPr>
          <a:xfrm>
            <a:off x="2382" y="5525195"/>
            <a:ext cx="9141620" cy="475557"/>
            <a:chOff x="0" y="0"/>
            <a:chExt cx="24377648" cy="1268150"/>
          </a:xfrm>
        </p:grpSpPr>
        <p:sp>
          <p:nvSpPr>
            <p:cNvPr id="40" name="Rectangle"/>
            <p:cNvSpPr/>
            <p:nvPr/>
          </p:nvSpPr>
          <p:spPr>
            <a:xfrm>
              <a:off x="12188627" y="1148956"/>
              <a:ext cx="4029038" cy="119194"/>
            </a:xfrm>
            <a:prstGeom prst="rect">
              <a:avLst/>
            </a:prstGeom>
            <a:solidFill>
              <a:srgbClr val="1F3D73"/>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dirty="0"/>
            </a:p>
          </p:txBody>
        </p:sp>
        <p:sp>
          <p:nvSpPr>
            <p:cNvPr id="41" name="Rectangle"/>
            <p:cNvSpPr/>
            <p:nvPr/>
          </p:nvSpPr>
          <p:spPr>
            <a:xfrm>
              <a:off x="16147319" y="1148956"/>
              <a:ext cx="4133223" cy="119194"/>
            </a:xfrm>
            <a:prstGeom prst="rect">
              <a:avLst/>
            </a:prstGeom>
            <a:solidFill>
              <a:srgbClr val="1F3D73"/>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dirty="0"/>
            </a:p>
          </p:txBody>
        </p:sp>
        <p:sp>
          <p:nvSpPr>
            <p:cNvPr id="42" name="Rectangle"/>
            <p:cNvSpPr/>
            <p:nvPr/>
          </p:nvSpPr>
          <p:spPr>
            <a:xfrm>
              <a:off x="20244426" y="1148956"/>
              <a:ext cx="4133222" cy="119194"/>
            </a:xfrm>
            <a:prstGeom prst="rect">
              <a:avLst/>
            </a:prstGeom>
            <a:solidFill>
              <a:srgbClr val="1F3D73"/>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dirty="0"/>
            </a:p>
          </p:txBody>
        </p:sp>
        <p:sp>
          <p:nvSpPr>
            <p:cNvPr id="43" name="Rectangle"/>
            <p:cNvSpPr/>
            <p:nvPr/>
          </p:nvSpPr>
          <p:spPr>
            <a:xfrm>
              <a:off x="8125752" y="1148956"/>
              <a:ext cx="4029038" cy="119194"/>
            </a:xfrm>
            <a:prstGeom prst="rect">
              <a:avLst/>
            </a:prstGeom>
            <a:solidFill>
              <a:srgbClr val="FCB925"/>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dirty="0"/>
            </a:p>
          </p:txBody>
        </p:sp>
        <p:sp>
          <p:nvSpPr>
            <p:cNvPr id="44" name="Rectangle"/>
            <p:cNvSpPr/>
            <p:nvPr/>
          </p:nvSpPr>
          <p:spPr>
            <a:xfrm>
              <a:off x="4062877" y="1148956"/>
              <a:ext cx="4029038" cy="119193"/>
            </a:xfrm>
            <a:prstGeom prst="rect">
              <a:avLst/>
            </a:prstGeom>
            <a:solidFill>
              <a:srgbClr val="FCB925"/>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dirty="0"/>
            </a:p>
          </p:txBody>
        </p:sp>
        <p:sp>
          <p:nvSpPr>
            <p:cNvPr id="45" name="Rectangle"/>
            <p:cNvSpPr/>
            <p:nvPr/>
          </p:nvSpPr>
          <p:spPr>
            <a:xfrm>
              <a:off x="0" y="1148956"/>
              <a:ext cx="12154793" cy="119194"/>
            </a:xfrm>
            <a:prstGeom prst="rect">
              <a:avLst/>
            </a:prstGeom>
            <a:solidFill>
              <a:srgbClr val="FCB925"/>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dirty="0"/>
            </a:p>
          </p:txBody>
        </p:sp>
        <p:pic>
          <p:nvPicPr>
            <p:cNvPr id="46" name="1.png" descr="1.png"/>
            <p:cNvPicPr>
              <a:picLocks noChangeAspect="1"/>
            </p:cNvPicPr>
            <p:nvPr/>
          </p:nvPicPr>
          <p:blipFill>
            <a:blip r:embed="rId3"/>
            <a:srcRect l="10107" r="10107"/>
            <a:stretch>
              <a:fillRect/>
            </a:stretch>
          </p:blipFill>
          <p:spPr>
            <a:xfrm>
              <a:off x="894567" y="0"/>
              <a:ext cx="2734385" cy="789814"/>
            </a:xfrm>
            <a:prstGeom prst="rect">
              <a:avLst/>
            </a:prstGeom>
            <a:ln w="12700" cap="flat">
              <a:noFill/>
              <a:miter lim="400000"/>
            </a:ln>
            <a:effectLst/>
          </p:spPr>
        </p:pic>
        <p:sp>
          <p:nvSpPr>
            <p:cNvPr id="47" name="w w w . c o l o r a d o a b l e . o r g"/>
            <p:cNvSpPr txBox="1"/>
            <p:nvPr/>
          </p:nvSpPr>
          <p:spPr>
            <a:xfrm>
              <a:off x="19497833" y="195549"/>
              <a:ext cx="1988482" cy="323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72" tIns="34272" rIns="34272" bIns="34272" numCol="1"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r>
                <a:rPr sz="338" dirty="0"/>
                <a:t>w </a:t>
              </a:r>
              <a:r>
                <a:rPr sz="338" dirty="0" err="1"/>
                <a:t>w</a:t>
              </a:r>
              <a:r>
                <a:rPr sz="338" dirty="0"/>
                <a:t> </a:t>
              </a:r>
              <a:r>
                <a:rPr sz="338" dirty="0" err="1"/>
                <a:t>w</a:t>
              </a:r>
              <a:r>
                <a:rPr sz="338" dirty="0"/>
                <a:t> . c o l o r a d o a b l e . o r g</a:t>
              </a:r>
            </a:p>
          </p:txBody>
        </p:sp>
      </p:grpSp>
      <p:sp>
        <p:nvSpPr>
          <p:cNvPr id="49" name="Stephen Beck Jr."/>
          <p:cNvSpPr txBox="1"/>
          <p:nvPr/>
        </p:nvSpPr>
        <p:spPr>
          <a:xfrm>
            <a:off x="4539929" y="3457822"/>
            <a:ext cx="101349" cy="144335"/>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r>
              <a:rPr sz="338" dirty="0"/>
              <a:t> </a:t>
            </a:r>
          </a:p>
        </p:txBody>
      </p:sp>
      <p:sp>
        <p:nvSpPr>
          <p:cNvPr id="50" name="✓ Grows tax deferred and tax-free access."/>
          <p:cNvSpPr txBox="1"/>
          <p:nvPr/>
        </p:nvSpPr>
        <p:spPr>
          <a:xfrm>
            <a:off x="2191510" y="4673494"/>
            <a:ext cx="4899538" cy="403957"/>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r>
              <a:rPr sz="2025" dirty="0"/>
              <a:t>✓</a:t>
            </a:r>
            <a:r>
              <a:rPr sz="1500" dirty="0"/>
              <a:t> </a:t>
            </a:r>
            <a:r>
              <a:rPr sz="2025" dirty="0"/>
              <a:t>Grows tax deferred and tax-free access.</a:t>
            </a:r>
          </a:p>
        </p:txBody>
      </p:sp>
      <p:sp>
        <p:nvSpPr>
          <p:cNvPr id="51" name="✓ One ABLE account per person."/>
          <p:cNvSpPr txBox="1"/>
          <p:nvPr/>
        </p:nvSpPr>
        <p:spPr>
          <a:xfrm>
            <a:off x="2604550" y="5392696"/>
            <a:ext cx="3937136" cy="501997"/>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lnSpc>
                <a:spcPct val="150000"/>
              </a:lnSpc>
              <a:defRPr sz="3000">
                <a:solidFill>
                  <a:srgbClr val="767171"/>
                </a:solidFill>
              </a:defRPr>
            </a:pPr>
            <a:r>
              <a:rPr sz="2025" dirty="0"/>
              <a:t>✓ One </a:t>
            </a:r>
            <a:r>
              <a:rPr sz="2025" b="1" dirty="0"/>
              <a:t>ABLE</a:t>
            </a:r>
            <a:r>
              <a:rPr sz="2025" dirty="0"/>
              <a:t> account per person.</a:t>
            </a:r>
          </a:p>
        </p:txBody>
      </p:sp>
    </p:spTree>
    <p:extLst>
      <p:ext uri="{BB962C8B-B14F-4D97-AF65-F5344CB8AC3E}">
        <p14:creationId xmlns:p14="http://schemas.microsoft.com/office/powerpoint/2010/main" val="94813871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advAuto="0"/>
      <p:bldP spid="5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p:cNvSpPr/>
          <p:nvPr/>
        </p:nvSpPr>
        <p:spPr>
          <a:xfrm>
            <a:off x="2871524" y="884471"/>
            <a:ext cx="6542588" cy="5143500"/>
          </a:xfrm>
          <a:prstGeom prst="rect">
            <a:avLst/>
          </a:prstGeom>
          <a:solidFill>
            <a:srgbClr val="E7E6E6"/>
          </a:solidFill>
          <a:ln w="12700">
            <a:miter lim="400000"/>
          </a:ln>
        </p:spPr>
        <p:txBody>
          <a:bodyPr lIns="17145" rIns="17145"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a:solidFill>
                  <a:srgbClr val="F0F0F0"/>
                </a:solidFill>
              </a:defRPr>
            </a:pPr>
            <a:endParaRPr sz="338"/>
          </a:p>
        </p:txBody>
      </p:sp>
      <p:sp>
        <p:nvSpPr>
          <p:cNvPr id="54" name="How does ABLE accounts work?"/>
          <p:cNvSpPr txBox="1"/>
          <p:nvPr/>
        </p:nvSpPr>
        <p:spPr>
          <a:xfrm>
            <a:off x="159187" y="1531424"/>
            <a:ext cx="2539907" cy="473206"/>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defRPr sz="3400"/>
            </a:pPr>
            <a:endParaRPr sz="2475" dirty="0"/>
          </a:p>
        </p:txBody>
      </p:sp>
      <p:sp>
        <p:nvSpPr>
          <p:cNvPr id="56" name="Slide Number"/>
          <p:cNvSpPr txBox="1">
            <a:spLocks noGrp="1"/>
          </p:cNvSpPr>
          <p:nvPr>
            <p:ph type="sldNum" sz="quarter" idx="4294967295"/>
          </p:nvPr>
        </p:nvSpPr>
        <p:spPr>
          <a:xfrm>
            <a:off x="3144739" y="1053408"/>
            <a:ext cx="192137" cy="372428"/>
          </a:xfrm>
          <a:prstGeom prst="rect">
            <a:avLst/>
          </a:prstGeom>
          <a:extLst>
            <a:ext uri="{C572A759-6A51-4108-AA02-DFA0A04FC94B}">
              <ma14:wrappingTextBoxFlag xmlns="" xmlns:ma14="http://schemas.microsoft.com/office/mac/drawingml/2011/main" val="1"/>
            </a:ext>
          </a:extLst>
        </p:spPr>
        <p:txBody>
          <a:bodyPr anchor="t"/>
          <a:lstStyle>
            <a:defPPr marL="0" marR="0" indent="0" algn="l" defTabSz="171450" rtl="0" fontAlgn="auto" latinLnBrk="1" hangingPunct="0">
              <a:lnSpc>
                <a:spcPct val="100000"/>
              </a:lnSpc>
              <a:spcBef>
                <a:spcPts val="0"/>
              </a:spcBef>
              <a:spcAft>
                <a:spcPts val="0"/>
              </a:spcAft>
              <a:buClrTx/>
              <a:buSzTx/>
              <a:buFontTx/>
              <a:buNone/>
              <a:tabLst/>
              <a:defRPr kumimoji="0" sz="338" b="0" i="0" u="none" strike="noStrike" cap="none" spc="0" normalizeH="0" baseline="0">
                <a:ln>
                  <a:noFill/>
                </a:ln>
                <a:solidFill>
                  <a:srgbClr val="000000"/>
                </a:solidFill>
                <a:effectLst/>
                <a:uFillTx/>
              </a:defRPr>
            </a:defPPr>
            <a:lvl1pPr marL="0" marR="0" indent="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1pPr>
            <a:lvl2pPr marL="0" marR="0" indent="85725"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2pPr>
            <a:lvl3pPr marL="0" marR="0" indent="17145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3pPr>
            <a:lvl4pPr marL="0" marR="0" indent="257175"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4pPr>
            <a:lvl5pPr marL="0" marR="0" indent="34290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5pPr>
            <a:lvl6pPr marL="0" marR="0" indent="428625"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6pPr>
            <a:lvl7pPr marL="0" marR="0" indent="51435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7pPr>
            <a:lvl8pPr marL="0" marR="0" indent="600075"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8pPr>
            <a:lvl9pPr marL="0" marR="0" indent="68580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9pPr>
          </a:lstStyle>
          <a:p>
            <a:fld id="{86CB4B4D-7CA3-9044-876B-883B54F8677D}" type="slidenum">
              <a:rPr/>
              <a:t>13</a:t>
            </a:fld>
            <a:endParaRPr/>
          </a:p>
        </p:txBody>
      </p:sp>
      <p:sp>
        <p:nvSpPr>
          <p:cNvPr id="57" name="Line"/>
          <p:cNvSpPr/>
          <p:nvPr/>
        </p:nvSpPr>
        <p:spPr>
          <a:xfrm flipH="1" flipV="1">
            <a:off x="2382" y="1232782"/>
            <a:ext cx="2495843" cy="2"/>
          </a:xfrm>
          <a:prstGeom prst="line">
            <a:avLst/>
          </a:prstGeom>
          <a:ln w="3175">
            <a:solidFill>
              <a:srgbClr val="E7E6E6"/>
            </a:solidFill>
            <a:miter/>
          </a:ln>
        </p:spPr>
        <p:txBody>
          <a:bodyPr lIns="17145" rIns="17145"/>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endParaRPr sz="338"/>
          </a:p>
        </p:txBody>
      </p:sp>
      <p:sp>
        <p:nvSpPr>
          <p:cNvPr id="58" name="Eligible individual"/>
          <p:cNvSpPr txBox="1"/>
          <p:nvPr/>
        </p:nvSpPr>
        <p:spPr>
          <a:xfrm>
            <a:off x="639316" y="2628064"/>
            <a:ext cx="2394344" cy="121221"/>
          </a:xfrm>
          <a:prstGeom prst="rect">
            <a:avLst/>
          </a:prstGeom>
          <a:ln w="12700">
            <a:miter lim="400000"/>
          </a:ln>
          <a:extLst>
            <a:ext uri="{C572A759-6A51-4108-AA02-DFA0A04FC94B}">
              <ma14:wrappingTextBoxFlag xmlns="" xmlns:ma14="http://schemas.microsoft.com/office/mac/drawingml/2011/main" val="1"/>
            </a:ext>
          </a:extLst>
        </p:spPr>
        <p:txBody>
          <a:bodyPr wrap="square" lIns="34275" tIns="34275" rIns="34275" bIns="34275">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r>
              <a:rPr sz="338" dirty="0"/>
              <a:t>Eligible individual</a:t>
            </a:r>
            <a:r>
              <a:rPr lang="en-US" sz="338" dirty="0"/>
              <a:t>s</a:t>
            </a:r>
            <a:endParaRPr sz="338" dirty="0"/>
          </a:p>
        </p:txBody>
      </p:sp>
      <p:sp>
        <p:nvSpPr>
          <p:cNvPr id="59" name="Line"/>
          <p:cNvSpPr/>
          <p:nvPr/>
        </p:nvSpPr>
        <p:spPr>
          <a:xfrm flipH="1">
            <a:off x="5173107" y="857251"/>
            <a:ext cx="1" cy="568585"/>
          </a:xfrm>
          <a:prstGeom prst="line">
            <a:avLst/>
          </a:prstGeom>
          <a:ln w="3175">
            <a:solidFill>
              <a:schemeClr val="accent3"/>
            </a:solidFill>
            <a:miter/>
          </a:ln>
        </p:spPr>
        <p:txBody>
          <a:bodyPr lIns="17145" rIns="17145"/>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endParaRPr sz="338"/>
          </a:p>
        </p:txBody>
      </p:sp>
      <p:sp>
        <p:nvSpPr>
          <p:cNvPr id="60" name="Line"/>
          <p:cNvSpPr/>
          <p:nvPr/>
        </p:nvSpPr>
        <p:spPr>
          <a:xfrm>
            <a:off x="5173107" y="5416262"/>
            <a:ext cx="0" cy="584489"/>
          </a:xfrm>
          <a:prstGeom prst="line">
            <a:avLst/>
          </a:prstGeom>
          <a:ln w="3175">
            <a:solidFill>
              <a:schemeClr val="accent3"/>
            </a:solidFill>
            <a:miter/>
          </a:ln>
        </p:spPr>
        <p:txBody>
          <a:bodyPr lIns="17145" rIns="17145"/>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endParaRPr sz="338"/>
          </a:p>
        </p:txBody>
      </p:sp>
      <p:grpSp>
        <p:nvGrpSpPr>
          <p:cNvPr id="67" name="Group"/>
          <p:cNvGrpSpPr/>
          <p:nvPr/>
        </p:nvGrpSpPr>
        <p:grpSpPr>
          <a:xfrm>
            <a:off x="3983438" y="2418688"/>
            <a:ext cx="5419244" cy="1053397"/>
            <a:chOff x="0" y="0"/>
            <a:chExt cx="11674067" cy="2657200"/>
          </a:xfrm>
        </p:grpSpPr>
        <p:sp>
          <p:nvSpPr>
            <p:cNvPr id="61" name="Shape"/>
            <p:cNvSpPr/>
            <p:nvPr/>
          </p:nvSpPr>
          <p:spPr>
            <a:xfrm>
              <a:off x="280616" y="1124427"/>
              <a:ext cx="366323" cy="487895"/>
            </a:xfrm>
            <a:custGeom>
              <a:avLst/>
              <a:gdLst/>
              <a:ahLst/>
              <a:cxnLst>
                <a:cxn ang="0">
                  <a:pos x="wd2" y="hd2"/>
                </a:cxn>
                <a:cxn ang="5400000">
                  <a:pos x="wd2" y="hd2"/>
                </a:cxn>
                <a:cxn ang="10800000">
                  <a:pos x="wd2" y="hd2"/>
                </a:cxn>
                <a:cxn ang="16200000">
                  <a:pos x="wd2" y="hd2"/>
                </a:cxn>
              </a:cxnLst>
              <a:rect l="0" t="0" r="r" b="b"/>
              <a:pathLst>
                <a:path w="21600" h="21465" extrusionOk="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rgbClr val="FCB925"/>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endParaRPr sz="338"/>
            </a:p>
          </p:txBody>
        </p:sp>
        <p:grpSp>
          <p:nvGrpSpPr>
            <p:cNvPr id="66" name="Group"/>
            <p:cNvGrpSpPr/>
            <p:nvPr/>
          </p:nvGrpSpPr>
          <p:grpSpPr>
            <a:xfrm>
              <a:off x="0" y="0"/>
              <a:ext cx="11674067" cy="2657200"/>
              <a:chOff x="0" y="0"/>
              <a:chExt cx="11674066" cy="2657199"/>
            </a:xfrm>
          </p:grpSpPr>
          <p:sp>
            <p:nvSpPr>
              <p:cNvPr id="62" name="Oval"/>
              <p:cNvSpPr/>
              <p:nvPr/>
            </p:nvSpPr>
            <p:spPr>
              <a:xfrm rot="5400000">
                <a:off x="1234434" y="808764"/>
                <a:ext cx="1178955" cy="1199977"/>
              </a:xfrm>
              <a:prstGeom prst="ellipse">
                <a:avLst/>
              </a:prstGeom>
              <a:noFill/>
              <a:ln w="12700" cap="flat">
                <a:solidFill>
                  <a:srgbClr val="464646"/>
                </a:solidFill>
                <a:prstDash val="solid"/>
                <a:miter lim="8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endParaRPr sz="338"/>
              </a:p>
            </p:txBody>
          </p:sp>
          <p:sp>
            <p:nvSpPr>
              <p:cNvPr id="63" name="Shape"/>
              <p:cNvSpPr/>
              <p:nvPr/>
            </p:nvSpPr>
            <p:spPr>
              <a:xfrm rot="5400000">
                <a:off x="1572215" y="1177912"/>
                <a:ext cx="473860" cy="477451"/>
              </a:xfrm>
              <a:custGeom>
                <a:avLst/>
                <a:gdLst/>
                <a:ahLst/>
                <a:cxnLst>
                  <a:cxn ang="0">
                    <a:pos x="wd2" y="hd2"/>
                  </a:cxn>
                  <a:cxn ang="5400000">
                    <a:pos x="wd2" y="hd2"/>
                  </a:cxn>
                  <a:cxn ang="10800000">
                    <a:pos x="wd2" y="hd2"/>
                  </a:cxn>
                  <a:cxn ang="16200000">
                    <a:pos x="wd2" y="hd2"/>
                  </a:cxn>
                </a:cxnLst>
                <a:rect l="0" t="0" r="r" b="b"/>
                <a:pathLst>
                  <a:path w="21600" h="21600" extrusionOk="0">
                    <a:moveTo>
                      <a:pt x="20594" y="7780"/>
                    </a:moveTo>
                    <a:cubicBezTo>
                      <a:pt x="19551" y="7780"/>
                      <a:pt x="19551" y="7780"/>
                      <a:pt x="19551" y="7780"/>
                    </a:cubicBezTo>
                    <a:cubicBezTo>
                      <a:pt x="19048" y="7780"/>
                      <a:pt x="19048" y="7780"/>
                      <a:pt x="19048" y="7780"/>
                    </a:cubicBezTo>
                    <a:cubicBezTo>
                      <a:pt x="16245" y="7780"/>
                      <a:pt x="16245" y="7780"/>
                      <a:pt x="16245" y="7780"/>
                    </a:cubicBezTo>
                    <a:cubicBezTo>
                      <a:pt x="15490" y="7780"/>
                      <a:pt x="15239" y="7283"/>
                      <a:pt x="15239" y="6786"/>
                    </a:cubicBezTo>
                    <a:cubicBezTo>
                      <a:pt x="15239" y="6288"/>
                      <a:pt x="15490" y="5755"/>
                      <a:pt x="16245" y="5755"/>
                    </a:cubicBezTo>
                    <a:cubicBezTo>
                      <a:pt x="18042" y="5755"/>
                      <a:pt x="18042" y="5755"/>
                      <a:pt x="18042" y="5755"/>
                    </a:cubicBezTo>
                    <a:cubicBezTo>
                      <a:pt x="16245" y="3517"/>
                      <a:pt x="13729" y="1989"/>
                      <a:pt x="10674" y="1989"/>
                    </a:cubicBezTo>
                    <a:cubicBezTo>
                      <a:pt x="5858" y="1989"/>
                      <a:pt x="2049" y="6004"/>
                      <a:pt x="2049" y="10800"/>
                    </a:cubicBezTo>
                    <a:cubicBezTo>
                      <a:pt x="2049" y="11297"/>
                      <a:pt x="1509" y="11795"/>
                      <a:pt x="1006" y="11795"/>
                    </a:cubicBezTo>
                    <a:cubicBezTo>
                      <a:pt x="252" y="11795"/>
                      <a:pt x="0" y="11297"/>
                      <a:pt x="0" y="10800"/>
                    </a:cubicBezTo>
                    <a:cubicBezTo>
                      <a:pt x="0" y="4761"/>
                      <a:pt x="4816" y="0"/>
                      <a:pt x="10674" y="0"/>
                    </a:cubicBezTo>
                    <a:cubicBezTo>
                      <a:pt x="14484" y="0"/>
                      <a:pt x="17539" y="1741"/>
                      <a:pt x="19551" y="4512"/>
                    </a:cubicBezTo>
                    <a:cubicBezTo>
                      <a:pt x="19551" y="2771"/>
                      <a:pt x="19551" y="2771"/>
                      <a:pt x="19551" y="2771"/>
                    </a:cubicBezTo>
                    <a:cubicBezTo>
                      <a:pt x="19551" y="2274"/>
                      <a:pt x="20055" y="1741"/>
                      <a:pt x="20594" y="1741"/>
                    </a:cubicBezTo>
                    <a:cubicBezTo>
                      <a:pt x="21097" y="1741"/>
                      <a:pt x="21600" y="2274"/>
                      <a:pt x="21600" y="2771"/>
                    </a:cubicBezTo>
                    <a:cubicBezTo>
                      <a:pt x="21600" y="6786"/>
                      <a:pt x="21600" y="6786"/>
                      <a:pt x="21600" y="6786"/>
                    </a:cubicBezTo>
                    <a:cubicBezTo>
                      <a:pt x="21600" y="7283"/>
                      <a:pt x="21097" y="7780"/>
                      <a:pt x="20594" y="7780"/>
                    </a:cubicBezTo>
                    <a:close/>
                    <a:moveTo>
                      <a:pt x="1006" y="13820"/>
                    </a:moveTo>
                    <a:cubicBezTo>
                      <a:pt x="5319" y="13820"/>
                      <a:pt x="5319" y="13820"/>
                      <a:pt x="5319" y="13820"/>
                    </a:cubicBezTo>
                    <a:cubicBezTo>
                      <a:pt x="5858" y="13820"/>
                      <a:pt x="6361" y="14317"/>
                      <a:pt x="6361" y="14814"/>
                    </a:cubicBezTo>
                    <a:cubicBezTo>
                      <a:pt x="6361" y="15312"/>
                      <a:pt x="5858" y="15809"/>
                      <a:pt x="5319" y="15809"/>
                    </a:cubicBezTo>
                    <a:cubicBezTo>
                      <a:pt x="3558" y="15809"/>
                      <a:pt x="3558" y="15809"/>
                      <a:pt x="3558" y="15809"/>
                    </a:cubicBezTo>
                    <a:cubicBezTo>
                      <a:pt x="5068" y="18083"/>
                      <a:pt x="7871" y="19575"/>
                      <a:pt x="10674" y="19575"/>
                    </a:cubicBezTo>
                    <a:cubicBezTo>
                      <a:pt x="15490" y="19575"/>
                      <a:pt x="19551" y="15561"/>
                      <a:pt x="19551" y="10800"/>
                    </a:cubicBezTo>
                    <a:cubicBezTo>
                      <a:pt x="19551" y="10303"/>
                      <a:pt x="20055" y="9805"/>
                      <a:pt x="20594" y="9805"/>
                    </a:cubicBezTo>
                    <a:cubicBezTo>
                      <a:pt x="21097" y="9805"/>
                      <a:pt x="21600" y="10303"/>
                      <a:pt x="21600" y="10800"/>
                    </a:cubicBezTo>
                    <a:cubicBezTo>
                      <a:pt x="21600" y="16804"/>
                      <a:pt x="16748" y="21600"/>
                      <a:pt x="10674" y="21600"/>
                    </a:cubicBezTo>
                    <a:cubicBezTo>
                      <a:pt x="7116" y="21600"/>
                      <a:pt x="3810" y="19824"/>
                      <a:pt x="2049" y="17053"/>
                    </a:cubicBezTo>
                    <a:cubicBezTo>
                      <a:pt x="2049" y="18829"/>
                      <a:pt x="2049" y="18829"/>
                      <a:pt x="2049" y="18829"/>
                    </a:cubicBezTo>
                    <a:cubicBezTo>
                      <a:pt x="2049" y="19326"/>
                      <a:pt x="1509" y="19824"/>
                      <a:pt x="1006" y="19824"/>
                    </a:cubicBezTo>
                    <a:cubicBezTo>
                      <a:pt x="252" y="19824"/>
                      <a:pt x="0" y="19326"/>
                      <a:pt x="0" y="18829"/>
                    </a:cubicBezTo>
                    <a:cubicBezTo>
                      <a:pt x="0" y="14814"/>
                      <a:pt x="0" y="14814"/>
                      <a:pt x="0" y="14814"/>
                    </a:cubicBezTo>
                    <a:cubicBezTo>
                      <a:pt x="0" y="14317"/>
                      <a:pt x="252" y="13820"/>
                      <a:pt x="1006" y="13820"/>
                    </a:cubicBezTo>
                    <a:close/>
                  </a:path>
                </a:pathLst>
              </a:custGeom>
              <a:solidFill>
                <a:srgbClr val="464646"/>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endParaRPr sz="338"/>
              </a:p>
            </p:txBody>
          </p:sp>
          <p:sp>
            <p:nvSpPr>
              <p:cNvPr id="64" name="Shape"/>
              <p:cNvSpPr/>
              <p:nvPr/>
            </p:nvSpPr>
            <p:spPr>
              <a:xfrm flipH="1">
                <a:off x="0" y="0"/>
                <a:ext cx="345997" cy="26571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630"/>
                      <a:pt x="21600" y="1406"/>
                    </a:cubicBezTo>
                    <a:lnTo>
                      <a:pt x="21600" y="21600"/>
                    </a:lnTo>
                    <a:lnTo>
                      <a:pt x="0" y="21600"/>
                    </a:lnTo>
                    <a:lnTo>
                      <a:pt x="0" y="1406"/>
                    </a:lnTo>
                    <a:cubicBezTo>
                      <a:pt x="0" y="630"/>
                      <a:pt x="4835" y="0"/>
                      <a:pt x="10800" y="0"/>
                    </a:cubicBezTo>
                    <a:close/>
                  </a:path>
                </a:pathLst>
              </a:custGeom>
              <a:solidFill>
                <a:srgbClr val="FCB925"/>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endParaRPr sz="338"/>
              </a:p>
            </p:txBody>
          </p:sp>
          <p:sp>
            <p:nvSpPr>
              <p:cNvPr id="65" name="Eligible for Supplement Security Income (SSI)"/>
              <p:cNvSpPr txBox="1"/>
              <p:nvPr/>
            </p:nvSpPr>
            <p:spPr>
              <a:xfrm>
                <a:off x="3765138" y="349334"/>
                <a:ext cx="7908928" cy="17468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r>
                  <a:rPr sz="2250" dirty="0"/>
                  <a:t>Eligible for Supplement Security Income (SSI) </a:t>
                </a:r>
              </a:p>
            </p:txBody>
          </p:sp>
        </p:grpSp>
      </p:grpSp>
      <p:grpSp>
        <p:nvGrpSpPr>
          <p:cNvPr id="74" name="Group"/>
          <p:cNvGrpSpPr/>
          <p:nvPr/>
        </p:nvGrpSpPr>
        <p:grpSpPr>
          <a:xfrm>
            <a:off x="3983438" y="3960079"/>
            <a:ext cx="5160563" cy="1094014"/>
            <a:chOff x="-1" y="0"/>
            <a:chExt cx="11567877" cy="2657200"/>
          </a:xfrm>
        </p:grpSpPr>
        <p:sp>
          <p:nvSpPr>
            <p:cNvPr id="68" name="Shape"/>
            <p:cNvSpPr/>
            <p:nvPr/>
          </p:nvSpPr>
          <p:spPr>
            <a:xfrm>
              <a:off x="280613" y="1053920"/>
              <a:ext cx="366323" cy="487895"/>
            </a:xfrm>
            <a:custGeom>
              <a:avLst/>
              <a:gdLst/>
              <a:ahLst/>
              <a:cxnLst>
                <a:cxn ang="0">
                  <a:pos x="wd2" y="hd2"/>
                </a:cxn>
                <a:cxn ang="5400000">
                  <a:pos x="wd2" y="hd2"/>
                </a:cxn>
                <a:cxn ang="10800000">
                  <a:pos x="wd2" y="hd2"/>
                </a:cxn>
                <a:cxn ang="16200000">
                  <a:pos x="wd2" y="hd2"/>
                </a:cxn>
              </a:cxnLst>
              <a:rect l="0" t="0" r="r" b="b"/>
              <a:pathLst>
                <a:path w="21600" h="21465" extrusionOk="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rgbClr val="1F3D73"/>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endParaRPr sz="338"/>
            </a:p>
          </p:txBody>
        </p:sp>
        <p:grpSp>
          <p:nvGrpSpPr>
            <p:cNvPr id="73" name="Group"/>
            <p:cNvGrpSpPr/>
            <p:nvPr/>
          </p:nvGrpSpPr>
          <p:grpSpPr>
            <a:xfrm>
              <a:off x="-1" y="0"/>
              <a:ext cx="11567877" cy="2657200"/>
              <a:chOff x="0" y="0"/>
              <a:chExt cx="11567873" cy="2657199"/>
            </a:xfrm>
          </p:grpSpPr>
          <p:sp>
            <p:nvSpPr>
              <p:cNvPr id="69" name="Oval"/>
              <p:cNvSpPr/>
              <p:nvPr/>
            </p:nvSpPr>
            <p:spPr>
              <a:xfrm rot="5400000">
                <a:off x="1234425" y="712485"/>
                <a:ext cx="1178955" cy="1199977"/>
              </a:xfrm>
              <a:prstGeom prst="ellipse">
                <a:avLst/>
              </a:prstGeom>
              <a:noFill/>
              <a:ln w="12700" cap="flat">
                <a:solidFill>
                  <a:srgbClr val="464646"/>
                </a:solidFill>
                <a:prstDash val="solid"/>
                <a:miter lim="8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endParaRPr sz="338"/>
              </a:p>
            </p:txBody>
          </p:sp>
          <p:sp>
            <p:nvSpPr>
              <p:cNvPr id="70" name="Shape"/>
              <p:cNvSpPr/>
              <p:nvPr/>
            </p:nvSpPr>
            <p:spPr>
              <a:xfrm rot="5400000">
                <a:off x="1572204" y="1081634"/>
                <a:ext cx="473860" cy="477450"/>
              </a:xfrm>
              <a:custGeom>
                <a:avLst/>
                <a:gdLst/>
                <a:ahLst/>
                <a:cxnLst>
                  <a:cxn ang="0">
                    <a:pos x="wd2" y="hd2"/>
                  </a:cxn>
                  <a:cxn ang="5400000">
                    <a:pos x="wd2" y="hd2"/>
                  </a:cxn>
                  <a:cxn ang="10800000">
                    <a:pos x="wd2" y="hd2"/>
                  </a:cxn>
                  <a:cxn ang="16200000">
                    <a:pos x="wd2" y="hd2"/>
                  </a:cxn>
                </a:cxnLst>
                <a:rect l="0" t="0" r="r" b="b"/>
                <a:pathLst>
                  <a:path w="21600" h="21600" extrusionOk="0">
                    <a:moveTo>
                      <a:pt x="20594" y="7780"/>
                    </a:moveTo>
                    <a:cubicBezTo>
                      <a:pt x="19551" y="7780"/>
                      <a:pt x="19551" y="7780"/>
                      <a:pt x="19551" y="7780"/>
                    </a:cubicBezTo>
                    <a:cubicBezTo>
                      <a:pt x="19048" y="7780"/>
                      <a:pt x="19048" y="7780"/>
                      <a:pt x="19048" y="7780"/>
                    </a:cubicBezTo>
                    <a:cubicBezTo>
                      <a:pt x="16245" y="7780"/>
                      <a:pt x="16245" y="7780"/>
                      <a:pt x="16245" y="7780"/>
                    </a:cubicBezTo>
                    <a:cubicBezTo>
                      <a:pt x="15490" y="7780"/>
                      <a:pt x="15239" y="7283"/>
                      <a:pt x="15239" y="6786"/>
                    </a:cubicBezTo>
                    <a:cubicBezTo>
                      <a:pt x="15239" y="6288"/>
                      <a:pt x="15490" y="5755"/>
                      <a:pt x="16245" y="5755"/>
                    </a:cubicBezTo>
                    <a:cubicBezTo>
                      <a:pt x="18042" y="5755"/>
                      <a:pt x="18042" y="5755"/>
                      <a:pt x="18042" y="5755"/>
                    </a:cubicBezTo>
                    <a:cubicBezTo>
                      <a:pt x="16245" y="3517"/>
                      <a:pt x="13729" y="1989"/>
                      <a:pt x="10674" y="1989"/>
                    </a:cubicBezTo>
                    <a:cubicBezTo>
                      <a:pt x="5858" y="1989"/>
                      <a:pt x="2049" y="6004"/>
                      <a:pt x="2049" y="10800"/>
                    </a:cubicBezTo>
                    <a:cubicBezTo>
                      <a:pt x="2049" y="11297"/>
                      <a:pt x="1509" y="11795"/>
                      <a:pt x="1006" y="11795"/>
                    </a:cubicBezTo>
                    <a:cubicBezTo>
                      <a:pt x="252" y="11795"/>
                      <a:pt x="0" y="11297"/>
                      <a:pt x="0" y="10800"/>
                    </a:cubicBezTo>
                    <a:cubicBezTo>
                      <a:pt x="0" y="4761"/>
                      <a:pt x="4816" y="0"/>
                      <a:pt x="10674" y="0"/>
                    </a:cubicBezTo>
                    <a:cubicBezTo>
                      <a:pt x="14484" y="0"/>
                      <a:pt x="17539" y="1741"/>
                      <a:pt x="19551" y="4512"/>
                    </a:cubicBezTo>
                    <a:cubicBezTo>
                      <a:pt x="19551" y="2771"/>
                      <a:pt x="19551" y="2771"/>
                      <a:pt x="19551" y="2771"/>
                    </a:cubicBezTo>
                    <a:cubicBezTo>
                      <a:pt x="19551" y="2274"/>
                      <a:pt x="20055" y="1741"/>
                      <a:pt x="20594" y="1741"/>
                    </a:cubicBezTo>
                    <a:cubicBezTo>
                      <a:pt x="21097" y="1741"/>
                      <a:pt x="21600" y="2274"/>
                      <a:pt x="21600" y="2771"/>
                    </a:cubicBezTo>
                    <a:cubicBezTo>
                      <a:pt x="21600" y="6786"/>
                      <a:pt x="21600" y="6786"/>
                      <a:pt x="21600" y="6786"/>
                    </a:cubicBezTo>
                    <a:cubicBezTo>
                      <a:pt x="21600" y="7283"/>
                      <a:pt x="21097" y="7780"/>
                      <a:pt x="20594" y="7780"/>
                    </a:cubicBezTo>
                    <a:close/>
                    <a:moveTo>
                      <a:pt x="1006" y="13820"/>
                    </a:moveTo>
                    <a:cubicBezTo>
                      <a:pt x="5319" y="13820"/>
                      <a:pt x="5319" y="13820"/>
                      <a:pt x="5319" y="13820"/>
                    </a:cubicBezTo>
                    <a:cubicBezTo>
                      <a:pt x="5858" y="13820"/>
                      <a:pt x="6361" y="14317"/>
                      <a:pt x="6361" y="14814"/>
                    </a:cubicBezTo>
                    <a:cubicBezTo>
                      <a:pt x="6361" y="15312"/>
                      <a:pt x="5858" y="15809"/>
                      <a:pt x="5319" y="15809"/>
                    </a:cubicBezTo>
                    <a:cubicBezTo>
                      <a:pt x="3558" y="15809"/>
                      <a:pt x="3558" y="15809"/>
                      <a:pt x="3558" y="15809"/>
                    </a:cubicBezTo>
                    <a:cubicBezTo>
                      <a:pt x="5068" y="18083"/>
                      <a:pt x="7871" y="19575"/>
                      <a:pt x="10674" y="19575"/>
                    </a:cubicBezTo>
                    <a:cubicBezTo>
                      <a:pt x="15490" y="19575"/>
                      <a:pt x="19551" y="15561"/>
                      <a:pt x="19551" y="10800"/>
                    </a:cubicBezTo>
                    <a:cubicBezTo>
                      <a:pt x="19551" y="10303"/>
                      <a:pt x="20055" y="9805"/>
                      <a:pt x="20594" y="9805"/>
                    </a:cubicBezTo>
                    <a:cubicBezTo>
                      <a:pt x="21097" y="9805"/>
                      <a:pt x="21600" y="10303"/>
                      <a:pt x="21600" y="10800"/>
                    </a:cubicBezTo>
                    <a:cubicBezTo>
                      <a:pt x="21600" y="16804"/>
                      <a:pt x="16748" y="21600"/>
                      <a:pt x="10674" y="21600"/>
                    </a:cubicBezTo>
                    <a:cubicBezTo>
                      <a:pt x="7116" y="21600"/>
                      <a:pt x="3810" y="19824"/>
                      <a:pt x="2049" y="17053"/>
                    </a:cubicBezTo>
                    <a:cubicBezTo>
                      <a:pt x="2049" y="18829"/>
                      <a:pt x="2049" y="18829"/>
                      <a:pt x="2049" y="18829"/>
                    </a:cubicBezTo>
                    <a:cubicBezTo>
                      <a:pt x="2049" y="19326"/>
                      <a:pt x="1509" y="19824"/>
                      <a:pt x="1006" y="19824"/>
                    </a:cubicBezTo>
                    <a:cubicBezTo>
                      <a:pt x="252" y="19824"/>
                      <a:pt x="0" y="19326"/>
                      <a:pt x="0" y="18829"/>
                    </a:cubicBezTo>
                    <a:cubicBezTo>
                      <a:pt x="0" y="14814"/>
                      <a:pt x="0" y="14814"/>
                      <a:pt x="0" y="14814"/>
                    </a:cubicBezTo>
                    <a:cubicBezTo>
                      <a:pt x="0" y="14317"/>
                      <a:pt x="252" y="13820"/>
                      <a:pt x="1006" y="13820"/>
                    </a:cubicBezTo>
                    <a:close/>
                  </a:path>
                </a:pathLst>
              </a:custGeom>
              <a:solidFill>
                <a:srgbClr val="464646"/>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endParaRPr sz="338"/>
              </a:p>
            </p:txBody>
          </p:sp>
          <p:sp>
            <p:nvSpPr>
              <p:cNvPr id="71" name="Shape"/>
              <p:cNvSpPr/>
              <p:nvPr/>
            </p:nvSpPr>
            <p:spPr>
              <a:xfrm rot="10800000">
                <a:off x="0" y="0"/>
                <a:ext cx="345998" cy="26571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630"/>
                      <a:pt x="21600" y="1406"/>
                    </a:cubicBezTo>
                    <a:lnTo>
                      <a:pt x="21600" y="21600"/>
                    </a:lnTo>
                    <a:lnTo>
                      <a:pt x="0" y="21600"/>
                    </a:lnTo>
                    <a:lnTo>
                      <a:pt x="0" y="1406"/>
                    </a:lnTo>
                    <a:cubicBezTo>
                      <a:pt x="0" y="630"/>
                      <a:pt x="4835" y="0"/>
                      <a:pt x="10800" y="0"/>
                    </a:cubicBezTo>
                    <a:close/>
                  </a:path>
                </a:pathLst>
              </a:custGeom>
              <a:solidFill>
                <a:srgbClr val="1F3D73"/>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endParaRPr sz="338"/>
              </a:p>
            </p:txBody>
          </p:sp>
          <p:sp>
            <p:nvSpPr>
              <p:cNvPr id="72" name="Self-certification"/>
              <p:cNvSpPr txBox="1"/>
              <p:nvPr/>
            </p:nvSpPr>
            <p:spPr>
              <a:xfrm>
                <a:off x="3917905" y="711744"/>
                <a:ext cx="7649968" cy="8409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r>
                  <a:rPr sz="2250" dirty="0"/>
                  <a:t>Self-certification</a:t>
                </a:r>
              </a:p>
            </p:txBody>
          </p:sp>
        </p:grpSp>
      </p:grpSp>
      <p:sp>
        <p:nvSpPr>
          <p:cNvPr id="75" name="Triangle"/>
          <p:cNvSpPr/>
          <p:nvPr/>
        </p:nvSpPr>
        <p:spPr>
          <a:xfrm rot="10800000">
            <a:off x="8855402" y="857249"/>
            <a:ext cx="288599" cy="2885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a:miter lim="400000"/>
          </a:ln>
        </p:spPr>
        <p:txBody>
          <a:bodyPr lIns="17145" rIns="17145"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a:solidFill>
                  <a:srgbClr val="F0F0F0"/>
                </a:solidFill>
              </a:defRPr>
            </a:pPr>
            <a:endParaRPr sz="338"/>
          </a:p>
        </p:txBody>
      </p:sp>
      <p:grpSp>
        <p:nvGrpSpPr>
          <p:cNvPr id="84" name="Group"/>
          <p:cNvGrpSpPr/>
          <p:nvPr/>
        </p:nvGrpSpPr>
        <p:grpSpPr>
          <a:xfrm>
            <a:off x="2382" y="5525195"/>
            <a:ext cx="9141620" cy="475557"/>
            <a:chOff x="0" y="0"/>
            <a:chExt cx="24377648" cy="1268150"/>
          </a:xfrm>
        </p:grpSpPr>
        <p:sp>
          <p:nvSpPr>
            <p:cNvPr id="76" name="Rectangle"/>
            <p:cNvSpPr/>
            <p:nvPr/>
          </p:nvSpPr>
          <p:spPr>
            <a:xfrm>
              <a:off x="12188627" y="1148956"/>
              <a:ext cx="4029038" cy="119194"/>
            </a:xfrm>
            <a:prstGeom prst="rect">
              <a:avLst/>
            </a:prstGeom>
            <a:solidFill>
              <a:srgbClr val="1F3D73"/>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a:p>
          </p:txBody>
        </p:sp>
        <p:sp>
          <p:nvSpPr>
            <p:cNvPr id="77" name="Rectangle"/>
            <p:cNvSpPr/>
            <p:nvPr/>
          </p:nvSpPr>
          <p:spPr>
            <a:xfrm>
              <a:off x="16147319" y="1148956"/>
              <a:ext cx="4133223" cy="119194"/>
            </a:xfrm>
            <a:prstGeom prst="rect">
              <a:avLst/>
            </a:prstGeom>
            <a:solidFill>
              <a:srgbClr val="1F3D73"/>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a:p>
          </p:txBody>
        </p:sp>
        <p:sp>
          <p:nvSpPr>
            <p:cNvPr id="78" name="Rectangle"/>
            <p:cNvSpPr/>
            <p:nvPr/>
          </p:nvSpPr>
          <p:spPr>
            <a:xfrm>
              <a:off x="20244426" y="1148956"/>
              <a:ext cx="4133222" cy="119194"/>
            </a:xfrm>
            <a:prstGeom prst="rect">
              <a:avLst/>
            </a:prstGeom>
            <a:solidFill>
              <a:srgbClr val="1F3D73"/>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a:p>
          </p:txBody>
        </p:sp>
        <p:sp>
          <p:nvSpPr>
            <p:cNvPr id="79" name="Rectangle"/>
            <p:cNvSpPr/>
            <p:nvPr/>
          </p:nvSpPr>
          <p:spPr>
            <a:xfrm>
              <a:off x="8125752" y="1148956"/>
              <a:ext cx="4029038" cy="119194"/>
            </a:xfrm>
            <a:prstGeom prst="rect">
              <a:avLst/>
            </a:prstGeom>
            <a:solidFill>
              <a:srgbClr val="FCB925"/>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a:p>
          </p:txBody>
        </p:sp>
        <p:sp>
          <p:nvSpPr>
            <p:cNvPr id="80" name="Rectangle"/>
            <p:cNvSpPr/>
            <p:nvPr/>
          </p:nvSpPr>
          <p:spPr>
            <a:xfrm>
              <a:off x="4062877" y="1148956"/>
              <a:ext cx="4029038" cy="119193"/>
            </a:xfrm>
            <a:prstGeom prst="rect">
              <a:avLst/>
            </a:prstGeom>
            <a:solidFill>
              <a:srgbClr val="FCB925"/>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a:p>
          </p:txBody>
        </p:sp>
        <p:sp>
          <p:nvSpPr>
            <p:cNvPr id="81" name="Rectangle"/>
            <p:cNvSpPr/>
            <p:nvPr/>
          </p:nvSpPr>
          <p:spPr>
            <a:xfrm>
              <a:off x="0" y="1148956"/>
              <a:ext cx="12154793" cy="119194"/>
            </a:xfrm>
            <a:prstGeom prst="rect">
              <a:avLst/>
            </a:prstGeom>
            <a:solidFill>
              <a:srgbClr val="FCB925"/>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a:p>
          </p:txBody>
        </p:sp>
        <p:pic>
          <p:nvPicPr>
            <p:cNvPr id="82" name="1.png" descr="1.png"/>
            <p:cNvPicPr>
              <a:picLocks noChangeAspect="1"/>
            </p:cNvPicPr>
            <p:nvPr/>
          </p:nvPicPr>
          <p:blipFill>
            <a:blip r:embed="rId2"/>
            <a:srcRect l="10107" r="10107"/>
            <a:stretch>
              <a:fillRect/>
            </a:stretch>
          </p:blipFill>
          <p:spPr>
            <a:xfrm>
              <a:off x="894567" y="0"/>
              <a:ext cx="2734385" cy="789814"/>
            </a:xfrm>
            <a:prstGeom prst="rect">
              <a:avLst/>
            </a:prstGeom>
            <a:ln w="12700" cap="flat">
              <a:noFill/>
              <a:miter lim="400000"/>
            </a:ln>
            <a:effectLst/>
          </p:spPr>
        </p:pic>
        <p:sp>
          <p:nvSpPr>
            <p:cNvPr id="83" name="w w w . c o l o r a d o a b l e . o r g"/>
            <p:cNvSpPr txBox="1"/>
            <p:nvPr/>
          </p:nvSpPr>
          <p:spPr>
            <a:xfrm>
              <a:off x="19497833" y="195549"/>
              <a:ext cx="1988482" cy="323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72" tIns="34272" rIns="34272" bIns="34272" numCol="1"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r>
                <a:rPr sz="338"/>
                <a:t>w w w . c o l o r a d o a b l e . o r g</a:t>
              </a:r>
            </a:p>
          </p:txBody>
        </p:sp>
      </p:grpSp>
      <p:sp>
        <p:nvSpPr>
          <p:cNvPr id="85" name="Shape"/>
          <p:cNvSpPr/>
          <p:nvPr/>
        </p:nvSpPr>
        <p:spPr>
          <a:xfrm>
            <a:off x="192895" y="1455018"/>
            <a:ext cx="1170344" cy="991496"/>
          </a:xfrm>
          <a:custGeom>
            <a:avLst/>
            <a:gdLst/>
            <a:ahLst/>
            <a:cxnLst>
              <a:cxn ang="0">
                <a:pos x="wd2" y="hd2"/>
              </a:cxn>
              <a:cxn ang="5400000">
                <a:pos x="wd2" y="hd2"/>
              </a:cxn>
              <a:cxn ang="10800000">
                <a:pos x="wd2" y="hd2"/>
              </a:cxn>
              <a:cxn ang="16200000">
                <a:pos x="wd2" y="hd2"/>
              </a:cxn>
            </a:cxnLst>
            <a:rect l="0" t="0" r="r" b="b"/>
            <a:pathLst>
              <a:path w="21600" h="21600" extrusionOk="0">
                <a:moveTo>
                  <a:pt x="18545" y="20555"/>
                </a:moveTo>
                <a:cubicBezTo>
                  <a:pt x="18545" y="20817"/>
                  <a:pt x="18294" y="21078"/>
                  <a:pt x="18042" y="21078"/>
                </a:cubicBezTo>
                <a:cubicBezTo>
                  <a:pt x="17790" y="21078"/>
                  <a:pt x="17539" y="20817"/>
                  <a:pt x="17287" y="20555"/>
                </a:cubicBezTo>
                <a:cubicBezTo>
                  <a:pt x="16029" y="19250"/>
                  <a:pt x="16029" y="19250"/>
                  <a:pt x="16029" y="19250"/>
                </a:cubicBezTo>
                <a:cubicBezTo>
                  <a:pt x="15778" y="18989"/>
                  <a:pt x="15490" y="18727"/>
                  <a:pt x="15490" y="18429"/>
                </a:cubicBezTo>
                <a:cubicBezTo>
                  <a:pt x="15490" y="17907"/>
                  <a:pt x="16029" y="17384"/>
                  <a:pt x="16532" y="17384"/>
                </a:cubicBezTo>
                <a:cubicBezTo>
                  <a:pt x="16784" y="17384"/>
                  <a:pt x="17036" y="17646"/>
                  <a:pt x="17287" y="17907"/>
                </a:cubicBezTo>
                <a:cubicBezTo>
                  <a:pt x="18042" y="18429"/>
                  <a:pt x="18042" y="18429"/>
                  <a:pt x="18042" y="18429"/>
                </a:cubicBezTo>
                <a:cubicBezTo>
                  <a:pt x="20091" y="16340"/>
                  <a:pt x="20091" y="16340"/>
                  <a:pt x="20091" y="16340"/>
                </a:cubicBezTo>
                <a:cubicBezTo>
                  <a:pt x="20091" y="16079"/>
                  <a:pt x="20342" y="16079"/>
                  <a:pt x="20594" y="16079"/>
                </a:cubicBezTo>
                <a:cubicBezTo>
                  <a:pt x="21348" y="16079"/>
                  <a:pt x="21600" y="16601"/>
                  <a:pt x="21600" y="17123"/>
                </a:cubicBezTo>
                <a:cubicBezTo>
                  <a:pt x="21600" y="17384"/>
                  <a:pt x="21600" y="17646"/>
                  <a:pt x="21348" y="17907"/>
                </a:cubicBezTo>
                <a:lnTo>
                  <a:pt x="18545" y="20555"/>
                </a:lnTo>
                <a:close/>
                <a:moveTo>
                  <a:pt x="18042" y="16862"/>
                </a:moveTo>
                <a:cubicBezTo>
                  <a:pt x="17539" y="16601"/>
                  <a:pt x="17036" y="16340"/>
                  <a:pt x="16532" y="16340"/>
                </a:cubicBezTo>
                <a:cubicBezTo>
                  <a:pt x="15490" y="16340"/>
                  <a:pt x="14484" y="17384"/>
                  <a:pt x="14484" y="18429"/>
                </a:cubicBezTo>
                <a:cubicBezTo>
                  <a:pt x="14484" y="19250"/>
                  <a:pt x="14735" y="19772"/>
                  <a:pt x="15239" y="20033"/>
                </a:cubicBezTo>
                <a:cubicBezTo>
                  <a:pt x="16532" y="21339"/>
                  <a:pt x="16532" y="21339"/>
                  <a:pt x="16532" y="21339"/>
                </a:cubicBezTo>
                <a:cubicBezTo>
                  <a:pt x="16532" y="21600"/>
                  <a:pt x="16784" y="21600"/>
                  <a:pt x="16784" y="21600"/>
                </a:cubicBezTo>
                <a:cubicBezTo>
                  <a:pt x="1042" y="21600"/>
                  <a:pt x="1042" y="21600"/>
                  <a:pt x="1042" y="21600"/>
                </a:cubicBezTo>
                <a:cubicBezTo>
                  <a:pt x="539" y="21600"/>
                  <a:pt x="0" y="21339"/>
                  <a:pt x="0" y="20555"/>
                </a:cubicBezTo>
                <a:cubicBezTo>
                  <a:pt x="0" y="20555"/>
                  <a:pt x="0" y="16862"/>
                  <a:pt x="2803" y="15295"/>
                </a:cubicBezTo>
                <a:cubicBezTo>
                  <a:pt x="4313" y="14475"/>
                  <a:pt x="3810" y="15295"/>
                  <a:pt x="5858" y="14213"/>
                </a:cubicBezTo>
                <a:cubicBezTo>
                  <a:pt x="7871" y="13430"/>
                  <a:pt x="8374" y="13169"/>
                  <a:pt x="8374" y="13169"/>
                </a:cubicBezTo>
                <a:cubicBezTo>
                  <a:pt x="8374" y="11042"/>
                  <a:pt x="8374" y="11042"/>
                  <a:pt x="8374" y="11042"/>
                </a:cubicBezTo>
                <a:cubicBezTo>
                  <a:pt x="8374" y="11042"/>
                  <a:pt x="7619" y="10259"/>
                  <a:pt x="7368" y="8431"/>
                </a:cubicBezTo>
                <a:cubicBezTo>
                  <a:pt x="6865" y="8692"/>
                  <a:pt x="6865" y="7909"/>
                  <a:pt x="6865" y="7387"/>
                </a:cubicBezTo>
                <a:cubicBezTo>
                  <a:pt x="6865" y="6827"/>
                  <a:pt x="6613" y="5521"/>
                  <a:pt x="7116" y="5521"/>
                </a:cubicBezTo>
                <a:cubicBezTo>
                  <a:pt x="6865" y="4738"/>
                  <a:pt x="6865" y="3693"/>
                  <a:pt x="6865" y="3432"/>
                </a:cubicBezTo>
                <a:cubicBezTo>
                  <a:pt x="7116" y="1828"/>
                  <a:pt x="8662" y="0"/>
                  <a:pt x="10926" y="0"/>
                </a:cubicBezTo>
                <a:cubicBezTo>
                  <a:pt x="13478" y="0"/>
                  <a:pt x="14735" y="1828"/>
                  <a:pt x="14735" y="3432"/>
                </a:cubicBezTo>
                <a:cubicBezTo>
                  <a:pt x="14735" y="3693"/>
                  <a:pt x="14735" y="4738"/>
                  <a:pt x="14484" y="5521"/>
                </a:cubicBezTo>
                <a:cubicBezTo>
                  <a:pt x="15239" y="5521"/>
                  <a:pt x="14987" y="6827"/>
                  <a:pt x="14987" y="7387"/>
                </a:cubicBezTo>
                <a:cubicBezTo>
                  <a:pt x="14987" y="7909"/>
                  <a:pt x="14735" y="8692"/>
                  <a:pt x="14232" y="8431"/>
                </a:cubicBezTo>
                <a:cubicBezTo>
                  <a:pt x="13981" y="10259"/>
                  <a:pt x="13226" y="11042"/>
                  <a:pt x="13226" y="11042"/>
                </a:cubicBezTo>
                <a:cubicBezTo>
                  <a:pt x="13226" y="13169"/>
                  <a:pt x="13226" y="13169"/>
                  <a:pt x="13226" y="13169"/>
                </a:cubicBezTo>
                <a:cubicBezTo>
                  <a:pt x="13226" y="13169"/>
                  <a:pt x="13729" y="13430"/>
                  <a:pt x="15778" y="14213"/>
                </a:cubicBezTo>
                <a:cubicBezTo>
                  <a:pt x="18042" y="15295"/>
                  <a:pt x="17287" y="14475"/>
                  <a:pt x="19048" y="15295"/>
                </a:cubicBezTo>
                <a:cubicBezTo>
                  <a:pt x="19048" y="15556"/>
                  <a:pt x="19048" y="15556"/>
                  <a:pt x="19300" y="15556"/>
                </a:cubicBezTo>
                <a:lnTo>
                  <a:pt x="18042" y="16862"/>
                </a:lnTo>
                <a:close/>
                <a:moveTo>
                  <a:pt x="21600" y="19250"/>
                </a:moveTo>
                <a:cubicBezTo>
                  <a:pt x="21600" y="20033"/>
                  <a:pt x="21600" y="20555"/>
                  <a:pt x="21600" y="20555"/>
                </a:cubicBezTo>
                <a:cubicBezTo>
                  <a:pt x="21600" y="21339"/>
                  <a:pt x="21348" y="21600"/>
                  <a:pt x="20594" y="21600"/>
                </a:cubicBezTo>
                <a:cubicBezTo>
                  <a:pt x="19048" y="21600"/>
                  <a:pt x="19048" y="21600"/>
                  <a:pt x="19048" y="21600"/>
                </a:cubicBezTo>
                <a:cubicBezTo>
                  <a:pt x="19300" y="21600"/>
                  <a:pt x="19300" y="21600"/>
                  <a:pt x="19300" y="21339"/>
                </a:cubicBezTo>
                <a:lnTo>
                  <a:pt x="21600" y="19250"/>
                </a:lnTo>
                <a:close/>
              </a:path>
            </a:pathLst>
          </a:custGeom>
          <a:solidFill>
            <a:srgbClr val="464646"/>
          </a:solidFill>
          <a:ln w="12700">
            <a:miter lim="400000"/>
          </a:ln>
        </p:spPr>
        <p:txBody>
          <a:bodyPr lIns="17145" rIns="17145"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endParaRPr sz="338"/>
          </a:p>
        </p:txBody>
      </p:sp>
      <p:sp>
        <p:nvSpPr>
          <p:cNvPr id="2" name="TextBox 1"/>
          <p:cNvSpPr txBox="1"/>
          <p:nvPr/>
        </p:nvSpPr>
        <p:spPr>
          <a:xfrm>
            <a:off x="4440035" y="1504349"/>
            <a:ext cx="5017688" cy="7963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defTabSz="171450"/>
            <a:r>
              <a:rPr lang="en-US" sz="2475" dirty="0"/>
              <a:t>Onset of disability occurs </a:t>
            </a:r>
            <a:r>
              <a:rPr lang="en-US" sz="2475" b="1" dirty="0"/>
              <a:t>before age 26</a:t>
            </a:r>
            <a:r>
              <a:rPr lang="en-US" sz="2475" dirty="0"/>
              <a:t>, then </a:t>
            </a:r>
          </a:p>
        </p:txBody>
      </p:sp>
    </p:spTree>
    <p:extLst>
      <p:ext uri="{BB962C8B-B14F-4D97-AF65-F5344CB8AC3E}">
        <p14:creationId xmlns:p14="http://schemas.microsoft.com/office/powerpoint/2010/main" val="2505645455"/>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p:tmAbs val="0"/>
                                  </p:iterate>
                                  <p:childTnLst>
                                    <p:set>
                                      <p:cBhvr>
                                        <p:cTn id="6" fill="hold"/>
                                        <p:tgtEl>
                                          <p:spTgt spid="67"/>
                                        </p:tgtEl>
                                        <p:attrNameLst>
                                          <p:attrName>style.visibility</p:attrName>
                                        </p:attrNameLst>
                                      </p:cBhvr>
                                      <p:to>
                                        <p:strVal val="visible"/>
                                      </p:to>
                                    </p:set>
                                    <p:anim calcmode="lin" valueType="num">
                                      <p:cBhvr>
                                        <p:cTn id="7" dur="500" fill="hold"/>
                                        <p:tgtEl>
                                          <p:spTgt spid="67"/>
                                        </p:tgtEl>
                                        <p:attrNameLst>
                                          <p:attrName>ppt_x</p:attrName>
                                        </p:attrNameLst>
                                      </p:cBhvr>
                                      <p:tavLst>
                                        <p:tav tm="0">
                                          <p:val>
                                            <p:strVal val="1+#ppt_w/2"/>
                                          </p:val>
                                        </p:tav>
                                        <p:tav tm="100000">
                                          <p:val>
                                            <p:strVal val="#ppt_x"/>
                                          </p:val>
                                        </p:tav>
                                      </p:tavLst>
                                    </p:anim>
                                    <p:anim calcmode="lin" valueType="num">
                                      <p:cBhvr>
                                        <p:cTn id="8"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p:tmAbs val="0"/>
                                  </p:iterate>
                                  <p:childTnLst>
                                    <p:set>
                                      <p:cBhvr>
                                        <p:cTn id="12" fill="hold"/>
                                        <p:tgtEl>
                                          <p:spTgt spid="74"/>
                                        </p:tgtEl>
                                        <p:attrNameLst>
                                          <p:attrName>style.visibility</p:attrName>
                                        </p:attrNameLst>
                                      </p:cBhvr>
                                      <p:to>
                                        <p:strVal val="visible"/>
                                      </p:to>
                                    </p:set>
                                    <p:anim calcmode="lin" valueType="num">
                                      <p:cBhvr>
                                        <p:cTn id="13" dur="500" fill="hold"/>
                                        <p:tgtEl>
                                          <p:spTgt spid="74"/>
                                        </p:tgtEl>
                                        <p:attrNameLst>
                                          <p:attrName>ppt_x</p:attrName>
                                        </p:attrNameLst>
                                      </p:cBhvr>
                                      <p:tavLst>
                                        <p:tav tm="0">
                                          <p:val>
                                            <p:strVal val="1+#ppt_w/2"/>
                                          </p:val>
                                        </p:tav>
                                        <p:tav tm="100000">
                                          <p:val>
                                            <p:strVal val="#ppt_x"/>
                                          </p:val>
                                        </p:tav>
                                      </p:tavLst>
                                    </p:anim>
                                    <p:anim calcmode="lin" valueType="num">
                                      <p:cBhvr>
                                        <p:cTn id="14"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advAuto="0"/>
      <p:bldP spid="74"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p:cNvSpPr/>
          <p:nvPr/>
        </p:nvSpPr>
        <p:spPr>
          <a:xfrm>
            <a:off x="2382" y="1859400"/>
            <a:ext cx="9141619" cy="4141350"/>
          </a:xfrm>
          <a:prstGeom prst="rect">
            <a:avLst/>
          </a:prstGeom>
          <a:solidFill>
            <a:srgbClr val="E7E6E6"/>
          </a:solidFill>
          <a:ln w="12700">
            <a:miter lim="400000"/>
          </a:ln>
        </p:spPr>
        <p:txBody>
          <a:bodyPr lIns="17145" rIns="17145"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a:solidFill>
                  <a:srgbClr val="F0F0F0"/>
                </a:solidFill>
              </a:defRPr>
            </a:pPr>
            <a:endParaRPr sz="338"/>
          </a:p>
        </p:txBody>
      </p:sp>
      <p:sp>
        <p:nvSpPr>
          <p:cNvPr id="118" name="Death of ABLE Account Designated Beneficiary"/>
          <p:cNvSpPr txBox="1"/>
          <p:nvPr/>
        </p:nvSpPr>
        <p:spPr>
          <a:xfrm>
            <a:off x="159188" y="1183372"/>
            <a:ext cx="7742422" cy="473206"/>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defRPr sz="3400"/>
            </a:pPr>
            <a:r>
              <a:rPr sz="2475" dirty="0"/>
              <a:t>Death of </a:t>
            </a:r>
            <a:r>
              <a:rPr sz="2475" b="1" dirty="0"/>
              <a:t>ABLE</a:t>
            </a:r>
            <a:r>
              <a:rPr sz="2475" dirty="0"/>
              <a:t> Account </a:t>
            </a:r>
            <a:r>
              <a:rPr sz="2475" b="1" dirty="0"/>
              <a:t>Designated Beneficiary</a:t>
            </a:r>
          </a:p>
        </p:txBody>
      </p:sp>
      <p:sp>
        <p:nvSpPr>
          <p:cNvPr id="120" name="Slide Number"/>
          <p:cNvSpPr txBox="1">
            <a:spLocks noGrp="1"/>
          </p:cNvSpPr>
          <p:nvPr>
            <p:ph type="sldNum" sz="quarter" idx="4294967295"/>
          </p:nvPr>
        </p:nvSpPr>
        <p:spPr>
          <a:xfrm>
            <a:off x="8759185" y="1053408"/>
            <a:ext cx="192137" cy="372428"/>
          </a:xfrm>
          <a:prstGeom prst="rect">
            <a:avLst/>
          </a:prstGeom>
          <a:extLst>
            <a:ext uri="{C572A759-6A51-4108-AA02-DFA0A04FC94B}">
              <ma14:wrappingTextBoxFlag xmlns="" xmlns:ma14="http://schemas.microsoft.com/office/mac/drawingml/2011/main" val="1"/>
            </a:ext>
          </a:extLst>
        </p:spPr>
        <p:txBody>
          <a:bodyPr anchor="t"/>
          <a:lstStyle>
            <a:defPPr marL="0" marR="0" indent="0" algn="l" defTabSz="171450" rtl="0" fontAlgn="auto" latinLnBrk="1" hangingPunct="0">
              <a:lnSpc>
                <a:spcPct val="100000"/>
              </a:lnSpc>
              <a:spcBef>
                <a:spcPts val="0"/>
              </a:spcBef>
              <a:spcAft>
                <a:spcPts val="0"/>
              </a:spcAft>
              <a:buClrTx/>
              <a:buSzTx/>
              <a:buFontTx/>
              <a:buNone/>
              <a:tabLst/>
              <a:defRPr kumimoji="0" sz="338" b="0" i="0" u="none" strike="noStrike" cap="none" spc="0" normalizeH="0" baseline="0">
                <a:ln>
                  <a:noFill/>
                </a:ln>
                <a:solidFill>
                  <a:srgbClr val="000000"/>
                </a:solidFill>
                <a:effectLst/>
                <a:uFillTx/>
              </a:defRPr>
            </a:defPPr>
            <a:lvl1pPr marL="0" marR="0" indent="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1pPr>
            <a:lvl2pPr marL="0" marR="0" indent="85725"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2pPr>
            <a:lvl3pPr marL="0" marR="0" indent="17145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3pPr>
            <a:lvl4pPr marL="0" marR="0" indent="257175"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4pPr>
            <a:lvl5pPr marL="0" marR="0" indent="34290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5pPr>
            <a:lvl6pPr marL="0" marR="0" indent="428625"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6pPr>
            <a:lvl7pPr marL="0" marR="0" indent="51435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7pPr>
            <a:lvl8pPr marL="0" marR="0" indent="600075"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8pPr>
            <a:lvl9pPr marL="0" marR="0" indent="685800" algn="l" defTabSz="85725" rtl="0" fontAlgn="auto" latinLnBrk="0" hangingPunct="0">
              <a:lnSpc>
                <a:spcPct val="100000"/>
              </a:lnSpc>
              <a:spcBef>
                <a:spcPts val="0"/>
              </a:spcBef>
              <a:spcAft>
                <a:spcPts val="0"/>
              </a:spcAft>
              <a:buClrTx/>
              <a:buSzTx/>
              <a:buFontTx/>
              <a:buNone/>
              <a:tabLst/>
              <a:defRPr kumimoji="0" sz="338" b="0" i="0" u="none" strike="noStrike" cap="none" spc="0" normalizeH="0" baseline="0">
                <a:ln>
                  <a:noFill/>
                </a:ln>
                <a:solidFill>
                  <a:srgbClr val="464646"/>
                </a:solidFill>
                <a:effectLst/>
                <a:uFillTx/>
                <a:latin typeface="+mn-lt"/>
                <a:ea typeface="+mn-ea"/>
                <a:cs typeface="+mn-cs"/>
                <a:sym typeface="Arial"/>
              </a:defRPr>
            </a:lvl9pPr>
          </a:lstStyle>
          <a:p>
            <a:fld id="{86CB4B4D-7CA3-9044-876B-883B54F8677D}" type="slidenum">
              <a:rPr/>
              <a:t>14</a:t>
            </a:fld>
            <a:endParaRPr/>
          </a:p>
        </p:txBody>
      </p:sp>
      <p:sp>
        <p:nvSpPr>
          <p:cNvPr id="121" name="Line"/>
          <p:cNvSpPr/>
          <p:nvPr/>
        </p:nvSpPr>
        <p:spPr>
          <a:xfrm flipH="1" flipV="1">
            <a:off x="2382" y="1232783"/>
            <a:ext cx="8329152" cy="1"/>
          </a:xfrm>
          <a:prstGeom prst="line">
            <a:avLst/>
          </a:prstGeom>
          <a:ln w="3175">
            <a:solidFill>
              <a:srgbClr val="E7E6E6"/>
            </a:solidFill>
            <a:miter/>
          </a:ln>
        </p:spPr>
        <p:txBody>
          <a:bodyPr lIns="17145" rIns="17145"/>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endParaRPr sz="338"/>
          </a:p>
        </p:txBody>
      </p:sp>
      <p:pic>
        <p:nvPicPr>
          <p:cNvPr id="122" name="shutterstock_452916241.jpg" descr="shutterstock_452916241.jpg"/>
          <p:cNvPicPr>
            <a:picLocks noChangeAspect="1"/>
          </p:cNvPicPr>
          <p:nvPr/>
        </p:nvPicPr>
        <p:blipFill>
          <a:blip r:embed="rId2"/>
          <a:srcRect t="29124" b="42379"/>
          <a:stretch>
            <a:fillRect/>
          </a:stretch>
        </p:blipFill>
        <p:spPr>
          <a:xfrm>
            <a:off x="2382" y="1859401"/>
            <a:ext cx="9141619" cy="1736624"/>
          </a:xfrm>
          <a:prstGeom prst="rect">
            <a:avLst/>
          </a:prstGeom>
          <a:ln w="12700">
            <a:miter lim="400000"/>
          </a:ln>
        </p:spPr>
      </p:pic>
      <p:sp>
        <p:nvSpPr>
          <p:cNvPr id="123" name="Medicaid agencies can seek reimbursement for Medicaid services"/>
          <p:cNvSpPr txBox="1"/>
          <p:nvPr/>
        </p:nvSpPr>
        <p:spPr>
          <a:xfrm>
            <a:off x="337845" y="3948343"/>
            <a:ext cx="8711734" cy="553998"/>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r>
              <a:rPr sz="2475" dirty="0"/>
              <a:t>Medicaid agencies </a:t>
            </a:r>
            <a:r>
              <a:rPr sz="3000" b="1" dirty="0"/>
              <a:t>can</a:t>
            </a:r>
            <a:r>
              <a:rPr lang="en-US" sz="3000" b="1" dirty="0"/>
              <a:t>not</a:t>
            </a:r>
            <a:r>
              <a:rPr sz="3000" b="1" dirty="0"/>
              <a:t> </a:t>
            </a:r>
            <a:r>
              <a:rPr sz="2475" dirty="0"/>
              <a:t>seek reimbursement</a:t>
            </a:r>
          </a:p>
        </p:txBody>
      </p:sp>
      <p:sp>
        <p:nvSpPr>
          <p:cNvPr id="124" name="The remainder of assets in an ABLE account will go to the beneficiary’s estate."/>
          <p:cNvSpPr txBox="1"/>
          <p:nvPr/>
        </p:nvSpPr>
        <p:spPr>
          <a:xfrm>
            <a:off x="924334" y="4439909"/>
            <a:ext cx="7686969" cy="593047"/>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lnSpc>
                <a:spcPct val="150000"/>
              </a:lnSpc>
              <a:defRPr sz="3000">
                <a:solidFill>
                  <a:srgbClr val="767171"/>
                </a:solidFill>
              </a:defRPr>
            </a:pPr>
            <a:endParaRPr sz="2475" dirty="0"/>
          </a:p>
        </p:txBody>
      </p:sp>
      <p:sp>
        <p:nvSpPr>
          <p:cNvPr id="125" name="Triangle"/>
          <p:cNvSpPr/>
          <p:nvPr/>
        </p:nvSpPr>
        <p:spPr>
          <a:xfrm rot="18900000">
            <a:off x="8551492" y="1718673"/>
            <a:ext cx="288599" cy="2885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a:miter lim="400000"/>
          </a:ln>
        </p:spPr>
        <p:txBody>
          <a:bodyPr lIns="17145" rIns="17145"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a:solidFill>
                  <a:srgbClr val="F0F0F0"/>
                </a:solidFill>
              </a:defRPr>
            </a:pPr>
            <a:endParaRPr sz="338"/>
          </a:p>
        </p:txBody>
      </p:sp>
      <p:grpSp>
        <p:nvGrpSpPr>
          <p:cNvPr id="134" name="Group"/>
          <p:cNvGrpSpPr/>
          <p:nvPr/>
        </p:nvGrpSpPr>
        <p:grpSpPr>
          <a:xfrm>
            <a:off x="2382" y="5525195"/>
            <a:ext cx="9141620" cy="475557"/>
            <a:chOff x="0" y="0"/>
            <a:chExt cx="24377648" cy="1268150"/>
          </a:xfrm>
        </p:grpSpPr>
        <p:sp>
          <p:nvSpPr>
            <p:cNvPr id="126" name="Rectangle"/>
            <p:cNvSpPr/>
            <p:nvPr/>
          </p:nvSpPr>
          <p:spPr>
            <a:xfrm>
              <a:off x="12188627" y="1148956"/>
              <a:ext cx="4029038" cy="119194"/>
            </a:xfrm>
            <a:prstGeom prst="rect">
              <a:avLst/>
            </a:prstGeom>
            <a:solidFill>
              <a:srgbClr val="1F3D73"/>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a:p>
          </p:txBody>
        </p:sp>
        <p:sp>
          <p:nvSpPr>
            <p:cNvPr id="127" name="Rectangle"/>
            <p:cNvSpPr/>
            <p:nvPr/>
          </p:nvSpPr>
          <p:spPr>
            <a:xfrm>
              <a:off x="16147319" y="1148956"/>
              <a:ext cx="4133223" cy="119194"/>
            </a:xfrm>
            <a:prstGeom prst="rect">
              <a:avLst/>
            </a:prstGeom>
            <a:solidFill>
              <a:srgbClr val="1F3D73"/>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a:p>
          </p:txBody>
        </p:sp>
        <p:sp>
          <p:nvSpPr>
            <p:cNvPr id="128" name="Rectangle"/>
            <p:cNvSpPr/>
            <p:nvPr/>
          </p:nvSpPr>
          <p:spPr>
            <a:xfrm>
              <a:off x="20244426" y="1148956"/>
              <a:ext cx="4133222" cy="119194"/>
            </a:xfrm>
            <a:prstGeom prst="rect">
              <a:avLst/>
            </a:prstGeom>
            <a:solidFill>
              <a:srgbClr val="1F3D73"/>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a:p>
          </p:txBody>
        </p:sp>
        <p:sp>
          <p:nvSpPr>
            <p:cNvPr id="129" name="Rectangle"/>
            <p:cNvSpPr/>
            <p:nvPr/>
          </p:nvSpPr>
          <p:spPr>
            <a:xfrm>
              <a:off x="8125752" y="1148956"/>
              <a:ext cx="4029038" cy="119194"/>
            </a:xfrm>
            <a:prstGeom prst="rect">
              <a:avLst/>
            </a:prstGeom>
            <a:solidFill>
              <a:srgbClr val="FCB925"/>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a:p>
          </p:txBody>
        </p:sp>
        <p:sp>
          <p:nvSpPr>
            <p:cNvPr id="130" name="Rectangle"/>
            <p:cNvSpPr/>
            <p:nvPr/>
          </p:nvSpPr>
          <p:spPr>
            <a:xfrm>
              <a:off x="4062877" y="1148956"/>
              <a:ext cx="4029038" cy="119193"/>
            </a:xfrm>
            <a:prstGeom prst="rect">
              <a:avLst/>
            </a:prstGeom>
            <a:solidFill>
              <a:srgbClr val="FCB925"/>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a:p>
          </p:txBody>
        </p:sp>
        <p:sp>
          <p:nvSpPr>
            <p:cNvPr id="131" name="Rectangle"/>
            <p:cNvSpPr/>
            <p:nvPr/>
          </p:nvSpPr>
          <p:spPr>
            <a:xfrm>
              <a:off x="0" y="1148956"/>
              <a:ext cx="12154793" cy="119194"/>
            </a:xfrm>
            <a:prstGeom prst="rect">
              <a:avLst/>
            </a:prstGeom>
            <a:solidFill>
              <a:srgbClr val="FCB925"/>
            </a:solidFill>
            <a:ln w="12700" cap="flat">
              <a:noFill/>
              <a:miter lim="400000"/>
            </a:ln>
            <a:effectLst/>
          </p:spPr>
          <p:txBody>
            <a:bodyPr wrap="square" lIns="17145" tIns="17145" rIns="17145" bIns="17145" numCol="1"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pPr algn="ctr">
                <a:defRPr sz="7000">
                  <a:solidFill>
                    <a:srgbClr val="F8F8F8"/>
                  </a:solidFill>
                  <a:latin typeface="Century Gothic"/>
                  <a:ea typeface="Century Gothic"/>
                  <a:cs typeface="Century Gothic"/>
                  <a:sym typeface="Century Gothic"/>
                </a:defRPr>
              </a:pPr>
              <a:endParaRPr sz="2625"/>
            </a:p>
          </p:txBody>
        </p:sp>
        <p:pic>
          <p:nvPicPr>
            <p:cNvPr id="132" name="1.png" descr="1.png"/>
            <p:cNvPicPr>
              <a:picLocks noChangeAspect="1"/>
            </p:cNvPicPr>
            <p:nvPr/>
          </p:nvPicPr>
          <p:blipFill>
            <a:blip r:embed="rId3"/>
            <a:srcRect l="10107" r="10107"/>
            <a:stretch>
              <a:fillRect/>
            </a:stretch>
          </p:blipFill>
          <p:spPr>
            <a:xfrm>
              <a:off x="894567" y="0"/>
              <a:ext cx="2734385" cy="789814"/>
            </a:xfrm>
            <a:prstGeom prst="rect">
              <a:avLst/>
            </a:prstGeom>
            <a:ln w="12700" cap="flat">
              <a:noFill/>
              <a:miter lim="400000"/>
            </a:ln>
            <a:effectLst/>
          </p:spPr>
        </p:pic>
        <p:sp>
          <p:nvSpPr>
            <p:cNvPr id="133" name="w w w . c o l o r a d o a b l e . o r g"/>
            <p:cNvSpPr txBox="1"/>
            <p:nvPr/>
          </p:nvSpPr>
          <p:spPr>
            <a:xfrm>
              <a:off x="19497833" y="195549"/>
              <a:ext cx="1988482" cy="323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72" tIns="34272" rIns="34272" bIns="34272" numCol="1"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n-lt"/>
                  <a:ea typeface="+mn-ea"/>
                  <a:cs typeface="+mn-cs"/>
                  <a:sym typeface="Arial"/>
                </a:defRPr>
              </a:lvl9pPr>
            </a:lstStyle>
            <a:p>
              <a:r>
                <a:rPr sz="338"/>
                <a:t>w w w . c o l o r a d o a b l e . o r g</a:t>
              </a:r>
            </a:p>
          </p:txBody>
        </p:sp>
      </p:grpSp>
      <p:sp>
        <p:nvSpPr>
          <p:cNvPr id="2" name="TextBox 1">
            <a:extLst>
              <a:ext uri="{FF2B5EF4-FFF2-40B4-BE49-F238E27FC236}">
                <a16:creationId xmlns:a16="http://schemas.microsoft.com/office/drawing/2014/main" id="{3A5F8214-5DD6-CA9B-B5F8-2B41EF1DBF07}"/>
              </a:ext>
            </a:extLst>
          </p:cNvPr>
          <p:cNvSpPr txBox="1"/>
          <p:nvPr/>
        </p:nvSpPr>
        <p:spPr>
          <a:xfrm>
            <a:off x="337845" y="4479258"/>
            <a:ext cx="7134518" cy="1146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hangingPunct="0">
              <a:buClrTx/>
            </a:pPr>
            <a:r>
              <a:rPr lang="en-US" dirty="0">
                <a:solidFill>
                  <a:srgbClr val="464646"/>
                </a:solidFill>
              </a:rPr>
              <a:t>$17,000 Annual contribution</a:t>
            </a:r>
          </a:p>
          <a:p>
            <a:pPr defTabSz="342900" hangingPunct="0">
              <a:buClrTx/>
            </a:pPr>
            <a:r>
              <a:rPr lang="en-US" sz="1800" dirty="0">
                <a:solidFill>
                  <a:srgbClr val="464646"/>
                </a:solidFill>
                <a:latin typeface="+mn-lt"/>
                <a:ea typeface="+mn-ea"/>
                <a:cs typeface="+mn-cs"/>
              </a:rPr>
              <a:t>Many q</a:t>
            </a:r>
            <a:r>
              <a:rPr lang="en-US" dirty="0">
                <a:solidFill>
                  <a:srgbClr val="464646"/>
                </a:solidFill>
              </a:rPr>
              <a:t>ualified disability Expenses (Housing, Transportation, Health and Wellness, Education and basic living expenses).</a:t>
            </a:r>
          </a:p>
          <a:p>
            <a:pPr defTabSz="342900" hangingPunct="0">
              <a:buClrTx/>
            </a:pPr>
            <a:r>
              <a:rPr lang="en-US" sz="2400" dirty="0">
                <a:solidFill>
                  <a:srgbClr val="464646"/>
                </a:solidFill>
                <a:latin typeface="+mn-lt"/>
                <a:ea typeface="+mn-ea"/>
                <a:cs typeface="+mn-cs"/>
              </a:rPr>
              <a:t>To enroll go to www.coloradoABLE.org</a:t>
            </a:r>
          </a:p>
        </p:txBody>
      </p:sp>
    </p:spTree>
    <p:extLst>
      <p:ext uri="{BB962C8B-B14F-4D97-AF65-F5344CB8AC3E}">
        <p14:creationId xmlns:p14="http://schemas.microsoft.com/office/powerpoint/2010/main" val="131295926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E6B9-4907-274D-FEF5-185D41433DCE}"/>
              </a:ext>
            </a:extLst>
          </p:cNvPr>
          <p:cNvSpPr>
            <a:spLocks noGrp="1"/>
          </p:cNvSpPr>
          <p:nvPr>
            <p:ph type="title"/>
          </p:nvPr>
        </p:nvSpPr>
        <p:spPr/>
        <p:txBody>
          <a:bodyPr/>
          <a:lstStyle/>
          <a:p>
            <a:r>
              <a:rPr lang="en-US" dirty="0"/>
              <a:t>Who is Eligible for SSI?</a:t>
            </a:r>
          </a:p>
        </p:txBody>
      </p:sp>
      <p:sp>
        <p:nvSpPr>
          <p:cNvPr id="4" name="TextBox 3">
            <a:extLst>
              <a:ext uri="{FF2B5EF4-FFF2-40B4-BE49-F238E27FC236}">
                <a16:creationId xmlns:a16="http://schemas.microsoft.com/office/drawing/2014/main" id="{6B7C31BE-E6D5-0694-7BB3-50D4D04FC3E7}"/>
              </a:ext>
            </a:extLst>
          </p:cNvPr>
          <p:cNvSpPr txBox="1"/>
          <p:nvPr/>
        </p:nvSpPr>
        <p:spPr>
          <a:xfrm>
            <a:off x="311725" y="2012863"/>
            <a:ext cx="8206633" cy="2800767"/>
          </a:xfrm>
          <a:prstGeom prst="rect">
            <a:avLst/>
          </a:prstGeom>
          <a:noFill/>
        </p:spPr>
        <p:txBody>
          <a:bodyPr wrap="square">
            <a:spAutoFit/>
          </a:bodyPr>
          <a:lstStyle/>
          <a:p>
            <a:pPr algn="l"/>
            <a:r>
              <a:rPr lang="en-US" sz="1600" b="1" i="0" u="none" strike="noStrike" dirty="0">
                <a:solidFill>
                  <a:srgbClr val="212121"/>
                </a:solidFill>
                <a:effectLst/>
                <a:latin typeface="+mj-lt"/>
              </a:rPr>
              <a:t>Adults Who:</a:t>
            </a:r>
          </a:p>
          <a:p>
            <a:pPr algn="l">
              <a:buFont typeface="Arial" panose="020B0604020202020204" pitchFamily="34" charset="0"/>
              <a:buChar char="•"/>
            </a:pPr>
            <a:r>
              <a:rPr lang="en-US" sz="1600" b="0" i="0" u="none" strike="noStrike" dirty="0">
                <a:solidFill>
                  <a:srgbClr val="212121"/>
                </a:solidFill>
                <a:effectLst/>
                <a:latin typeface="+mj-lt"/>
              </a:rPr>
              <a:t>Are age 65 and older, or blind, or have a disability.</a:t>
            </a:r>
          </a:p>
          <a:p>
            <a:pPr algn="l">
              <a:buFont typeface="Arial" panose="020B0604020202020204" pitchFamily="34" charset="0"/>
              <a:buChar char="•"/>
            </a:pPr>
            <a:r>
              <a:rPr lang="en-US" sz="1600" b="0" i="0" u="none" strike="noStrike" dirty="0">
                <a:solidFill>
                  <a:srgbClr val="212121"/>
                </a:solidFill>
                <a:effectLst/>
                <a:latin typeface="+mj-lt"/>
              </a:rPr>
              <a:t>Have </a:t>
            </a:r>
            <a:r>
              <a:rPr lang="en-US" sz="1600" b="0" i="0" u="none" strike="noStrike" dirty="0">
                <a:solidFill>
                  <a:srgbClr val="1155CC"/>
                </a:solidFill>
                <a:effectLst/>
                <a:latin typeface="+mj-lt"/>
                <a:hlinkClick r:id="rId2"/>
              </a:rPr>
              <a:t>limited income</a:t>
            </a:r>
            <a:r>
              <a:rPr lang="en-US" sz="1600" b="0" i="0" u="none" strike="noStrike" dirty="0">
                <a:solidFill>
                  <a:srgbClr val="212121"/>
                </a:solidFill>
                <a:effectLst/>
                <a:latin typeface="+mj-lt"/>
              </a:rPr>
              <a:t> (wages, pensions, etc.).</a:t>
            </a:r>
          </a:p>
          <a:p>
            <a:pPr algn="l">
              <a:buFont typeface="Arial" panose="020B0604020202020204" pitchFamily="34" charset="0"/>
              <a:buChar char="•"/>
            </a:pPr>
            <a:r>
              <a:rPr lang="en-US" sz="1600" b="0" i="0" u="none" strike="noStrike" dirty="0">
                <a:solidFill>
                  <a:srgbClr val="212121"/>
                </a:solidFill>
                <a:effectLst/>
                <a:latin typeface="+mj-lt"/>
              </a:rPr>
              <a:t>Have </a:t>
            </a:r>
            <a:r>
              <a:rPr lang="en-US" sz="1600" b="0" i="0" u="none" strike="noStrike" dirty="0">
                <a:solidFill>
                  <a:srgbClr val="1155CC"/>
                </a:solidFill>
                <a:effectLst/>
                <a:latin typeface="+mj-lt"/>
                <a:hlinkClick r:id="rId3"/>
              </a:rPr>
              <a:t>limited resources</a:t>
            </a:r>
            <a:r>
              <a:rPr lang="en-US" sz="1600" b="0" i="0" u="none" strike="noStrike" dirty="0">
                <a:solidFill>
                  <a:srgbClr val="212121"/>
                </a:solidFill>
                <a:effectLst/>
                <a:latin typeface="+mj-lt"/>
              </a:rPr>
              <a:t> (the things you own).</a:t>
            </a:r>
          </a:p>
          <a:p>
            <a:pPr algn="l">
              <a:buFont typeface="Arial" panose="020B0604020202020204" pitchFamily="34" charset="0"/>
              <a:buChar char="•"/>
            </a:pPr>
            <a:r>
              <a:rPr lang="en-US" sz="1600" b="0" i="0" u="none" strike="noStrike" dirty="0">
                <a:solidFill>
                  <a:srgbClr val="212121"/>
                </a:solidFill>
                <a:effectLst/>
                <a:latin typeface="+mj-lt"/>
              </a:rPr>
              <a:t>Are U.S. citizens, nationals of the U.S., and some noncitizens.</a:t>
            </a:r>
          </a:p>
          <a:p>
            <a:pPr algn="l">
              <a:buFont typeface="Arial" panose="020B0604020202020204" pitchFamily="34" charset="0"/>
              <a:buChar char="•"/>
            </a:pPr>
            <a:r>
              <a:rPr lang="en-US" sz="1600" b="0" i="0" u="none" strike="noStrike" dirty="0">
                <a:solidFill>
                  <a:srgbClr val="212121"/>
                </a:solidFill>
                <a:effectLst/>
                <a:latin typeface="+mj-lt"/>
              </a:rPr>
              <a:t>Reside in one of the 50 states, the District of Columbia, or the Northern Mariana Islands. It does not include Puerto Rico, Guam, or the United States Virgin Islands. Exception: The children of military parent(s) assigned to permanent duty outside the U.S. and certain students temporarily abroad may receive SSI payments outside the U.S.</a:t>
            </a:r>
          </a:p>
          <a:p>
            <a:pPr algn="l">
              <a:buFont typeface="Arial" panose="020B0604020202020204" pitchFamily="34" charset="0"/>
              <a:buChar char="•"/>
            </a:pPr>
            <a:r>
              <a:rPr lang="en-US" sz="1600" b="0" i="0" u="none" strike="noStrike" dirty="0">
                <a:solidFill>
                  <a:srgbClr val="212121"/>
                </a:solidFill>
                <a:effectLst/>
                <a:latin typeface="+mj-lt"/>
                <a:hlinkClick r:id="rId4"/>
              </a:rPr>
              <a:t>https://www.ssa.gov/ssi/</a:t>
            </a:r>
            <a:endParaRPr lang="en-US" sz="1600" dirty="0">
              <a:solidFill>
                <a:srgbClr val="212121"/>
              </a:solidFill>
              <a:latin typeface="+mj-lt"/>
            </a:endParaRPr>
          </a:p>
          <a:p>
            <a:pPr algn="l">
              <a:buFont typeface="Arial" panose="020B0604020202020204" pitchFamily="34" charset="0"/>
              <a:buChar char="•"/>
            </a:pPr>
            <a:endParaRPr lang="en-US" sz="1600" b="0" i="0" u="none" strike="noStrike" dirty="0">
              <a:solidFill>
                <a:srgbClr val="212121"/>
              </a:solidFill>
              <a:effectLst/>
              <a:latin typeface="+mj-lt"/>
            </a:endParaRPr>
          </a:p>
        </p:txBody>
      </p:sp>
      <p:sp>
        <p:nvSpPr>
          <p:cNvPr id="5" name="TextBox 4">
            <a:extLst>
              <a:ext uri="{FF2B5EF4-FFF2-40B4-BE49-F238E27FC236}">
                <a16:creationId xmlns:a16="http://schemas.microsoft.com/office/drawing/2014/main" id="{C5A8E256-9D1E-3438-2093-F9F1ABD23D6E}"/>
              </a:ext>
            </a:extLst>
          </p:cNvPr>
          <p:cNvSpPr txBox="1"/>
          <p:nvPr/>
        </p:nvSpPr>
        <p:spPr>
          <a:xfrm>
            <a:off x="311725" y="4813630"/>
            <a:ext cx="7905843" cy="1785104"/>
          </a:xfrm>
          <a:prstGeom prst="rect">
            <a:avLst/>
          </a:prstGeom>
          <a:noFill/>
        </p:spPr>
        <p:txBody>
          <a:bodyPr wrap="square" rtlCol="0">
            <a:spAutoFit/>
          </a:bodyPr>
          <a:lstStyle/>
          <a:p>
            <a:pPr algn="l"/>
            <a:r>
              <a:rPr lang="en-US" sz="1600" b="1" i="0" u="none" strike="noStrike" dirty="0">
                <a:solidFill>
                  <a:srgbClr val="212121"/>
                </a:solidFill>
                <a:effectLst/>
                <a:latin typeface="+mj-lt"/>
              </a:rPr>
              <a:t>Children Who:</a:t>
            </a:r>
          </a:p>
          <a:p>
            <a:pPr algn="l">
              <a:buFont typeface="Arial" panose="020B0604020202020204" pitchFamily="34" charset="0"/>
              <a:buChar char="•"/>
            </a:pPr>
            <a:r>
              <a:rPr lang="en-US" sz="1600" b="0" i="0" u="none" strike="noStrike" dirty="0">
                <a:solidFill>
                  <a:srgbClr val="212121"/>
                </a:solidFill>
                <a:effectLst/>
                <a:latin typeface="+mj-lt"/>
              </a:rPr>
              <a:t>Are under age 18 and have physical or mental condition(s) that very seriously limits their daily activities for a period of 12 months or more or may be expected to result in death, and</a:t>
            </a:r>
          </a:p>
          <a:p>
            <a:pPr algn="l">
              <a:buFont typeface="Arial" panose="020B0604020202020204" pitchFamily="34" charset="0"/>
              <a:buChar char="•"/>
            </a:pPr>
            <a:r>
              <a:rPr lang="en-US" sz="1600" b="0" i="0" u="none" strike="noStrike" dirty="0">
                <a:solidFill>
                  <a:srgbClr val="212121"/>
                </a:solidFill>
                <a:effectLst/>
                <a:latin typeface="+mj-lt"/>
              </a:rPr>
              <a:t>Live in a household with limited income (benefits based on need) or resources.</a:t>
            </a:r>
          </a:p>
          <a:p>
            <a:pPr algn="l">
              <a:buFont typeface="Arial" panose="020B0604020202020204" pitchFamily="34" charset="0"/>
              <a:buChar char="•"/>
            </a:pPr>
            <a:r>
              <a:rPr lang="en-US" sz="1600" b="0" i="0" u="none" strike="noStrike" dirty="0">
                <a:solidFill>
                  <a:srgbClr val="212121"/>
                </a:solidFill>
                <a:effectLst/>
                <a:latin typeface="+mj-lt"/>
                <a:hlinkClick r:id="rId5"/>
              </a:rPr>
              <a:t>https://www.ssa.gov/benefits/disability/apply-child.html</a:t>
            </a:r>
            <a:endParaRPr lang="en-US" sz="1600" b="0" i="0" u="none" strike="noStrike" dirty="0">
              <a:solidFill>
                <a:srgbClr val="212121"/>
              </a:solidFill>
              <a:effectLst/>
              <a:latin typeface="+mj-lt"/>
            </a:endParaRPr>
          </a:p>
          <a:p>
            <a:pPr algn="l">
              <a:buFont typeface="Arial" panose="020B0604020202020204" pitchFamily="34" charset="0"/>
              <a:buChar char="•"/>
            </a:pPr>
            <a:endParaRPr lang="en-US" dirty="0"/>
          </a:p>
        </p:txBody>
      </p:sp>
    </p:spTree>
    <p:extLst>
      <p:ext uri="{BB962C8B-B14F-4D97-AF65-F5344CB8AC3E}">
        <p14:creationId xmlns:p14="http://schemas.microsoft.com/office/powerpoint/2010/main" val="191793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16cd9441eb_0_195"/>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75903"/>
              <a:buNone/>
            </a:pPr>
            <a:r>
              <a:rPr lang="en-US" sz="3688" dirty="0"/>
              <a:t>School &amp; Employment- Transition</a:t>
            </a:r>
            <a:endParaRPr sz="3688" dirty="0"/>
          </a:p>
          <a:p>
            <a:pPr marL="0" lvl="0" indent="0" algn="l" rtl="0">
              <a:lnSpc>
                <a:spcPct val="100000"/>
              </a:lnSpc>
              <a:spcBef>
                <a:spcPts val="0"/>
              </a:spcBef>
              <a:spcAft>
                <a:spcPts val="0"/>
              </a:spcAft>
              <a:buSzPct val="100000"/>
              <a:buNone/>
            </a:pPr>
            <a:endParaRPr dirty="0"/>
          </a:p>
        </p:txBody>
      </p:sp>
      <p:sp>
        <p:nvSpPr>
          <p:cNvPr id="109" name="Google Shape;109;g216cd9441eb_0_195"/>
          <p:cNvSpPr txBox="1"/>
          <p:nvPr/>
        </p:nvSpPr>
        <p:spPr>
          <a:xfrm>
            <a:off x="6532375" y="65735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16</a:t>
            </a:fld>
            <a:endParaRPr sz="1400" b="0" i="0" u="none" strike="noStrike" cap="none">
              <a:solidFill>
                <a:srgbClr val="000000"/>
              </a:solidFill>
              <a:latin typeface="Arial"/>
              <a:ea typeface="Arial"/>
              <a:cs typeface="Arial"/>
              <a:sym typeface="Arial"/>
            </a:endParaRPr>
          </a:p>
        </p:txBody>
      </p:sp>
      <p:sp>
        <p:nvSpPr>
          <p:cNvPr id="110" name="Google Shape;110;g216cd9441eb_0_195"/>
          <p:cNvSpPr txBox="1"/>
          <p:nvPr/>
        </p:nvSpPr>
        <p:spPr>
          <a:xfrm>
            <a:off x="473700" y="6339175"/>
            <a:ext cx="8196600"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dirty="0">
                <a:solidFill>
                  <a:srgbClr val="1C4587"/>
                </a:solidFill>
                <a:latin typeface="Roboto"/>
                <a:ea typeface="Roboto"/>
                <a:cs typeface="Roboto"/>
                <a:sym typeface="Roboto"/>
                <a:hlinkClick r:id="rId3">
                  <a:extLst>
                    <a:ext uri="{A12FA001-AC4F-418D-AE19-62706E023703}">
                      <ahyp:hlinkClr xmlns:ahyp="http://schemas.microsoft.com/office/drawing/2018/hyperlinkcolor" val="tx"/>
                    </a:ext>
                  </a:extLst>
                </a:hlinkClick>
              </a:rPr>
              <a:t>www.familyvoicesco.org</a:t>
            </a:r>
            <a:r>
              <a:rPr lang="en-US" sz="1500" dirty="0">
                <a:solidFill>
                  <a:srgbClr val="1C4587"/>
                </a:solidFill>
                <a:latin typeface="Roboto"/>
                <a:ea typeface="Roboto"/>
                <a:cs typeface="Roboto"/>
                <a:sym typeface="Roboto"/>
              </a:rPr>
              <a:t>	(303) 877-1747	          	</a:t>
            </a:r>
            <a:r>
              <a:rPr lang="en-US" sz="1500" dirty="0" err="1">
                <a:solidFill>
                  <a:srgbClr val="1C4587"/>
                </a:solidFill>
                <a:latin typeface="Roboto"/>
                <a:ea typeface="Roboto"/>
                <a:cs typeface="Roboto"/>
                <a:sym typeface="Roboto"/>
              </a:rPr>
              <a:t>info@familyvoicesco.org</a:t>
            </a:r>
            <a:endParaRPr sz="1500" dirty="0">
              <a:solidFill>
                <a:srgbClr val="1C4587"/>
              </a:solidFill>
              <a:latin typeface="Roboto"/>
              <a:ea typeface="Roboto"/>
              <a:cs typeface="Roboto"/>
              <a:sym typeface="Roboto"/>
            </a:endParaRPr>
          </a:p>
        </p:txBody>
      </p:sp>
      <p:sp>
        <p:nvSpPr>
          <p:cNvPr id="4" name="TextBox 3">
            <a:extLst>
              <a:ext uri="{FF2B5EF4-FFF2-40B4-BE49-F238E27FC236}">
                <a16:creationId xmlns:a16="http://schemas.microsoft.com/office/drawing/2014/main" id="{22D25467-E9AB-D998-742B-2F822B87480E}"/>
              </a:ext>
            </a:extLst>
          </p:cNvPr>
          <p:cNvSpPr txBox="1"/>
          <p:nvPr/>
        </p:nvSpPr>
        <p:spPr>
          <a:xfrm>
            <a:off x="311725" y="1876925"/>
            <a:ext cx="8354250" cy="4955203"/>
          </a:xfrm>
          <a:prstGeom prst="rect">
            <a:avLst/>
          </a:prstGeom>
          <a:noFill/>
        </p:spPr>
        <p:txBody>
          <a:bodyPr wrap="square" rtlCol="0">
            <a:spAutoFit/>
          </a:bodyPr>
          <a:lstStyle/>
          <a:p>
            <a:pPr algn="ctr"/>
            <a:r>
              <a:rPr lang="en-US" sz="1800" b="1" dirty="0"/>
              <a:t>School &amp; Employment Transition includes:</a:t>
            </a:r>
          </a:p>
          <a:p>
            <a:pPr marL="285750" lvl="3" indent="-285750">
              <a:buFont typeface="Arial" panose="020B0604020202020204" pitchFamily="34" charset="0"/>
              <a:buChar char="•"/>
            </a:pPr>
            <a:endParaRPr lang="en-US" dirty="0"/>
          </a:p>
          <a:p>
            <a:pPr lvl="3"/>
            <a:r>
              <a:rPr lang="en-US" sz="1600" b="1" dirty="0"/>
              <a:t>1. Decision making about school services</a:t>
            </a:r>
          </a:p>
          <a:p>
            <a:pPr marL="285750" lvl="3" indent="-285750">
              <a:buFont typeface="Arial" panose="020B0604020202020204" pitchFamily="34" charset="0"/>
              <a:buChar char="•"/>
            </a:pPr>
            <a:r>
              <a:rPr lang="en-US" sz="1600" dirty="0"/>
              <a:t>Do I keep my child in the school Transition program after age 18? </a:t>
            </a:r>
          </a:p>
          <a:p>
            <a:pPr marL="285750" lvl="3" indent="-285750">
              <a:buFont typeface="Arial" panose="020B0604020202020204" pitchFamily="34" charset="0"/>
              <a:buChar char="•"/>
            </a:pPr>
            <a:r>
              <a:rPr lang="en-US" sz="1600" dirty="0"/>
              <a:t>Typically, they graduate with their class at 18, then have 3 years(until 21 in a transition program)</a:t>
            </a:r>
          </a:p>
          <a:p>
            <a:pPr marL="285750" lvl="3" indent="-285750">
              <a:buFont typeface="Arial" panose="020B0604020202020204" pitchFamily="34" charset="0"/>
              <a:buChar char="•"/>
            </a:pPr>
            <a:r>
              <a:rPr lang="en-US" sz="1600" dirty="0"/>
              <a:t>Transition Programs can be anything from learning life skills to job training to higher education, it is an individualized program</a:t>
            </a:r>
          </a:p>
          <a:p>
            <a:pPr marL="285750" lvl="3" indent="-285750">
              <a:buFont typeface="Arial" panose="020B0604020202020204" pitchFamily="34" charset="0"/>
              <a:buChar char="•"/>
            </a:pPr>
            <a:r>
              <a:rPr lang="en-US" sz="1600" dirty="0"/>
              <a:t>Is continued or higher education a possibility? </a:t>
            </a:r>
          </a:p>
          <a:p>
            <a:pPr marL="285750" lvl="3" indent="-285750">
              <a:buFont typeface="Arial" panose="020B0604020202020204" pitchFamily="34" charset="0"/>
              <a:buChar char="•"/>
            </a:pPr>
            <a:r>
              <a:rPr lang="en-US" sz="1600" dirty="0"/>
              <a:t>If higher education, there must be a work-related goal.</a:t>
            </a:r>
          </a:p>
          <a:p>
            <a:pPr marL="285750" lvl="3" indent="-285750">
              <a:buFont typeface="Arial" panose="020B0604020202020204" pitchFamily="34" charset="0"/>
              <a:buChar char="•"/>
            </a:pPr>
            <a:r>
              <a:rPr lang="en-US" sz="1600" dirty="0"/>
              <a:t>Higher education is becoming more available, for individuals with IDD!</a:t>
            </a:r>
          </a:p>
          <a:p>
            <a:pPr lvl="3"/>
            <a:endParaRPr lang="en-US" sz="1600" dirty="0"/>
          </a:p>
          <a:p>
            <a:pPr lvl="3"/>
            <a:r>
              <a:rPr lang="en-US" sz="1600" b="1" dirty="0"/>
              <a:t>2. </a:t>
            </a:r>
            <a:r>
              <a:rPr lang="en-US" sz="1800" b="1" dirty="0"/>
              <a:t>Decision making about </a:t>
            </a:r>
            <a:r>
              <a:rPr lang="en-US" sz="1600" b="1" dirty="0"/>
              <a:t>Employment</a:t>
            </a:r>
          </a:p>
          <a:p>
            <a:pPr marL="285750" lvl="3" indent="-285750">
              <a:buFont typeface="Arial" panose="020B0604020202020204" pitchFamily="34" charset="0"/>
              <a:buChar char="•"/>
            </a:pPr>
            <a:r>
              <a:rPr lang="en-US" sz="1600" dirty="0"/>
              <a:t>Discuss as a family what your young adult likes or can do, investigate or shadow, if possible</a:t>
            </a:r>
          </a:p>
          <a:p>
            <a:pPr marL="285750" lvl="3" indent="-285750">
              <a:buFont typeface="Arial" panose="020B0604020202020204" pitchFamily="34" charset="0"/>
              <a:buChar char="•"/>
            </a:pPr>
            <a:r>
              <a:rPr lang="en-US" sz="1600" dirty="0"/>
              <a:t>Discuss as a family obtainable goals</a:t>
            </a:r>
          </a:p>
          <a:p>
            <a:pPr marL="285750" lvl="3" indent="-285750">
              <a:buFont typeface="Arial" panose="020B0604020202020204" pitchFamily="34" charset="0"/>
              <a:buChar char="•"/>
            </a:pPr>
            <a:r>
              <a:rPr lang="en-US" sz="1600" dirty="0"/>
              <a:t>Ask about Division of Vocational Rehabilitation(DVR)</a:t>
            </a:r>
          </a:p>
          <a:p>
            <a:pPr marL="285750" lvl="3" indent="-285750">
              <a:buFont typeface="Arial" panose="020B0604020202020204" pitchFamily="34" charset="0"/>
              <a:buChar char="•"/>
            </a:pPr>
            <a:r>
              <a:rPr lang="en-US" sz="1600" dirty="0"/>
              <a:t>Ask about the SWAP Program </a:t>
            </a:r>
            <a:r>
              <a:rPr lang="en-US" sz="1600" dirty="0">
                <a:hlinkClick r:id="rId4"/>
              </a:rPr>
              <a:t>https://dvr.colorado.gov/youth-transition-services/youth</a:t>
            </a:r>
            <a:endParaRPr lang="en-US" sz="1600" dirty="0"/>
          </a:p>
          <a:p>
            <a:pPr marL="285750" lvl="3" indent="-285750">
              <a:buFont typeface="Arial" panose="020B0604020202020204" pitchFamily="34" charset="0"/>
              <a:buChar char="•"/>
            </a:pPr>
            <a:endParaRPr lang="en-US" dirty="0"/>
          </a:p>
          <a:p>
            <a:pPr marL="285750" lvl="3" indent="-285750">
              <a:buFont typeface="Arial" panose="020B0604020202020204" pitchFamily="34" charset="0"/>
              <a:buChar char="•"/>
            </a:pPr>
            <a:endParaRPr lang="en-US" dirty="0"/>
          </a:p>
        </p:txBody>
      </p:sp>
    </p:spTree>
    <p:extLst>
      <p:ext uri="{BB962C8B-B14F-4D97-AF65-F5344CB8AC3E}">
        <p14:creationId xmlns:p14="http://schemas.microsoft.com/office/powerpoint/2010/main" val="1707627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16cd9441eb_0_195"/>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75903"/>
              <a:buNone/>
            </a:pPr>
            <a:r>
              <a:rPr lang="en-US" sz="3688" dirty="0"/>
              <a:t>Legal-Transition</a:t>
            </a:r>
            <a:endParaRPr sz="3688" dirty="0"/>
          </a:p>
          <a:p>
            <a:pPr marL="0" lvl="0" indent="0" algn="l" rtl="0">
              <a:lnSpc>
                <a:spcPct val="100000"/>
              </a:lnSpc>
              <a:spcBef>
                <a:spcPts val="0"/>
              </a:spcBef>
              <a:spcAft>
                <a:spcPts val="0"/>
              </a:spcAft>
              <a:buSzPct val="100000"/>
              <a:buNone/>
            </a:pPr>
            <a:endParaRPr dirty="0"/>
          </a:p>
        </p:txBody>
      </p:sp>
      <p:sp>
        <p:nvSpPr>
          <p:cNvPr id="109" name="Google Shape;109;g216cd9441eb_0_195"/>
          <p:cNvSpPr txBox="1"/>
          <p:nvPr/>
        </p:nvSpPr>
        <p:spPr>
          <a:xfrm>
            <a:off x="6532375" y="65735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17</a:t>
            </a:fld>
            <a:endParaRPr sz="1400" b="0" i="0" u="none" strike="noStrike" cap="none">
              <a:solidFill>
                <a:srgbClr val="000000"/>
              </a:solidFill>
              <a:latin typeface="Arial"/>
              <a:ea typeface="Arial"/>
              <a:cs typeface="Arial"/>
              <a:sym typeface="Arial"/>
            </a:endParaRPr>
          </a:p>
        </p:txBody>
      </p:sp>
      <p:sp>
        <p:nvSpPr>
          <p:cNvPr id="110" name="Google Shape;110;g216cd9441eb_0_195"/>
          <p:cNvSpPr txBox="1"/>
          <p:nvPr/>
        </p:nvSpPr>
        <p:spPr>
          <a:xfrm>
            <a:off x="473700" y="6339175"/>
            <a:ext cx="8196600"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dirty="0">
                <a:solidFill>
                  <a:srgbClr val="1C4587"/>
                </a:solidFill>
                <a:latin typeface="Roboto"/>
                <a:ea typeface="Roboto"/>
                <a:cs typeface="Roboto"/>
                <a:sym typeface="Roboto"/>
                <a:hlinkClick r:id="rId3">
                  <a:extLst>
                    <a:ext uri="{A12FA001-AC4F-418D-AE19-62706E023703}">
                      <ahyp:hlinkClr xmlns:ahyp="http://schemas.microsoft.com/office/drawing/2018/hyperlinkcolor" val="tx"/>
                    </a:ext>
                  </a:extLst>
                </a:hlinkClick>
              </a:rPr>
              <a:t>www.familyvoicesco.org</a:t>
            </a:r>
            <a:r>
              <a:rPr lang="en-US" sz="1500" dirty="0">
                <a:solidFill>
                  <a:srgbClr val="1C4587"/>
                </a:solidFill>
                <a:latin typeface="Roboto"/>
                <a:ea typeface="Roboto"/>
                <a:cs typeface="Roboto"/>
                <a:sym typeface="Roboto"/>
              </a:rPr>
              <a:t>	(303) 877-1747	          	</a:t>
            </a:r>
            <a:r>
              <a:rPr lang="en-US" sz="1500" dirty="0" err="1">
                <a:solidFill>
                  <a:srgbClr val="1C4587"/>
                </a:solidFill>
                <a:latin typeface="Roboto"/>
                <a:ea typeface="Roboto"/>
                <a:cs typeface="Roboto"/>
                <a:sym typeface="Roboto"/>
              </a:rPr>
              <a:t>info@familyvoicesco.org</a:t>
            </a:r>
            <a:endParaRPr sz="1500" dirty="0">
              <a:solidFill>
                <a:srgbClr val="1C4587"/>
              </a:solidFill>
              <a:latin typeface="Roboto"/>
              <a:ea typeface="Roboto"/>
              <a:cs typeface="Roboto"/>
              <a:sym typeface="Roboto"/>
            </a:endParaRPr>
          </a:p>
        </p:txBody>
      </p:sp>
      <p:sp>
        <p:nvSpPr>
          <p:cNvPr id="4" name="TextBox 3">
            <a:extLst>
              <a:ext uri="{FF2B5EF4-FFF2-40B4-BE49-F238E27FC236}">
                <a16:creationId xmlns:a16="http://schemas.microsoft.com/office/drawing/2014/main" id="{22D25467-E9AB-D998-742B-2F822B87480E}"/>
              </a:ext>
            </a:extLst>
          </p:cNvPr>
          <p:cNvSpPr txBox="1"/>
          <p:nvPr/>
        </p:nvSpPr>
        <p:spPr>
          <a:xfrm>
            <a:off x="311725" y="1876925"/>
            <a:ext cx="8196600" cy="3693319"/>
          </a:xfrm>
          <a:prstGeom prst="rect">
            <a:avLst/>
          </a:prstGeom>
          <a:noFill/>
        </p:spPr>
        <p:txBody>
          <a:bodyPr wrap="square" rtlCol="0">
            <a:spAutoFit/>
          </a:bodyPr>
          <a:lstStyle/>
          <a:p>
            <a:pPr algn="ctr"/>
            <a:r>
              <a:rPr lang="en-US" sz="1800" b="1" dirty="0"/>
              <a:t>Legal Transition includes:</a:t>
            </a:r>
          </a:p>
          <a:p>
            <a:pPr marL="285750" lvl="3" indent="-285750">
              <a:buFont typeface="Arial" panose="020B0604020202020204" pitchFamily="34" charset="0"/>
              <a:buChar char="•"/>
            </a:pPr>
            <a:endParaRPr lang="en-US" dirty="0"/>
          </a:p>
          <a:p>
            <a:pPr lvl="3"/>
            <a:r>
              <a:rPr lang="en-US" sz="1600" b="1" dirty="0"/>
              <a:t>1. Decision making about Power of Attorney and/or Guardianship</a:t>
            </a:r>
          </a:p>
          <a:p>
            <a:pPr marL="285750" lvl="3" indent="-285750">
              <a:buFont typeface="Arial" panose="020B0604020202020204" pitchFamily="34" charset="0"/>
              <a:buChar char="•"/>
            </a:pPr>
            <a:r>
              <a:rPr lang="en-US" sz="1600" dirty="0"/>
              <a:t>Understand the differences in Medical Power of Attorney, Power of Attorney and Guardianship (webinar July 6, 2023)</a:t>
            </a:r>
          </a:p>
          <a:p>
            <a:pPr lvl="3"/>
            <a:endParaRPr lang="en-US" sz="1600" dirty="0"/>
          </a:p>
          <a:p>
            <a:pPr lvl="3"/>
            <a:r>
              <a:rPr lang="en-US" sz="1600" b="1" dirty="0"/>
              <a:t>2. Guardianship Alliance, Guardianship classes</a:t>
            </a:r>
            <a:endParaRPr lang="en-US" dirty="0"/>
          </a:p>
          <a:p>
            <a:pPr marL="285750" lvl="3" indent="-285750">
              <a:buFont typeface="Arial" panose="020B0604020202020204" pitchFamily="34" charset="0"/>
              <a:buChar char="•"/>
            </a:pPr>
            <a:r>
              <a:rPr lang="en-US" dirty="0">
                <a:hlinkClick r:id="rId4"/>
              </a:rPr>
              <a:t>https://www.abilityconnectioncolorado.org/guardianshipallianceofcolorado/guardian-training-classes</a:t>
            </a:r>
            <a:endParaRPr lang="en-US" dirty="0"/>
          </a:p>
          <a:p>
            <a:pPr lvl="3"/>
            <a:endParaRPr lang="en-US" sz="1600" b="1" dirty="0"/>
          </a:p>
          <a:p>
            <a:pPr lvl="3"/>
            <a:r>
              <a:rPr lang="en-US" sz="1800" b="1" dirty="0">
                <a:latin typeface="+mj-lt"/>
              </a:rPr>
              <a:t>Upcoming classes: </a:t>
            </a:r>
            <a:r>
              <a:rPr lang="en-US" sz="1800" dirty="0">
                <a:solidFill>
                  <a:srgbClr val="4C4C4C"/>
                </a:solidFill>
                <a:latin typeface="+mj-lt"/>
              </a:rPr>
              <a:t>The cost of the Guardianship Training Class is $150.00</a:t>
            </a:r>
            <a:endParaRPr lang="en-US" sz="1800" b="1" dirty="0">
              <a:latin typeface="+mj-lt"/>
            </a:endParaRPr>
          </a:p>
          <a:p>
            <a:pPr algn="l" fontAlgn="base"/>
            <a:br>
              <a:rPr lang="en-US" sz="1600" b="0" i="0" u="none" strike="noStrike" dirty="0">
                <a:solidFill>
                  <a:srgbClr val="4C4C4C"/>
                </a:solidFill>
                <a:effectLst/>
                <a:latin typeface="+mj-lt"/>
              </a:rPr>
            </a:br>
            <a:r>
              <a:rPr lang="en-US" sz="1600" b="0" i="0" u="none" strike="noStrike" dirty="0">
                <a:solidFill>
                  <a:srgbClr val="4C4C4C"/>
                </a:solidFill>
                <a:effectLst/>
                <a:latin typeface="+mj-lt"/>
              </a:rPr>
              <a:t>November 9, 2023</a:t>
            </a:r>
          </a:p>
          <a:p>
            <a:pPr marL="285750" lvl="3" indent="-285750">
              <a:buFont typeface="Arial" panose="020B0604020202020204" pitchFamily="34" charset="0"/>
              <a:buChar char="•"/>
            </a:pPr>
            <a:endParaRPr lang="en-US" dirty="0"/>
          </a:p>
          <a:p>
            <a:pPr marL="285750" lvl="3" indent="-285750">
              <a:buFont typeface="Arial" panose="020B0604020202020204" pitchFamily="34" charset="0"/>
              <a:buChar char="•"/>
            </a:pPr>
            <a:endParaRPr lang="en-US" dirty="0"/>
          </a:p>
        </p:txBody>
      </p:sp>
    </p:spTree>
    <p:extLst>
      <p:ext uri="{BB962C8B-B14F-4D97-AF65-F5344CB8AC3E}">
        <p14:creationId xmlns:p14="http://schemas.microsoft.com/office/powerpoint/2010/main" val="2301937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ewspaper, screenshot&#10;&#10;Description automatically generated">
            <a:extLst>
              <a:ext uri="{FF2B5EF4-FFF2-40B4-BE49-F238E27FC236}">
                <a16:creationId xmlns:a16="http://schemas.microsoft.com/office/drawing/2014/main" id="{1EBBCABB-483E-42FC-F0C5-6635B2EE6D96}"/>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2571935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a:spLocks noGrp="1"/>
          </p:cNvSpPr>
          <p:nvPr>
            <p:ph type="title"/>
          </p:nvPr>
        </p:nvSpPr>
        <p:spPr>
          <a:xfrm>
            <a:off x="311725" y="667900"/>
            <a:ext cx="8520600" cy="831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dirty="0"/>
              <a:t>Adult HCBS Waivers</a:t>
            </a:r>
            <a:endParaRPr sz="3600" dirty="0"/>
          </a:p>
        </p:txBody>
      </p:sp>
      <p:sp>
        <p:nvSpPr>
          <p:cNvPr id="143" name="Google Shape;143;p2"/>
          <p:cNvSpPr txBox="1">
            <a:spLocks noGrp="1"/>
          </p:cNvSpPr>
          <p:nvPr>
            <p:ph type="body" idx="1"/>
          </p:nvPr>
        </p:nvSpPr>
        <p:spPr>
          <a:xfrm>
            <a:off x="311700" y="1868537"/>
            <a:ext cx="3999900" cy="41016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2600"/>
              <a:buNone/>
            </a:pPr>
            <a:r>
              <a:rPr lang="en-US" sz="1800" b="1" dirty="0">
                <a:latin typeface="+mj-lt"/>
              </a:rPr>
              <a:t>“Medical” Waivers</a:t>
            </a:r>
            <a:endParaRPr sz="1800" b="1" dirty="0">
              <a:latin typeface="+mj-lt"/>
            </a:endParaRPr>
          </a:p>
          <a:p>
            <a:pPr marL="0" lvl="0" indent="0" algn="l" rtl="0">
              <a:lnSpc>
                <a:spcPct val="115000"/>
              </a:lnSpc>
              <a:spcBef>
                <a:spcPts val="0"/>
              </a:spcBef>
              <a:spcAft>
                <a:spcPts val="0"/>
              </a:spcAft>
              <a:buClr>
                <a:schemeClr val="dk1"/>
              </a:buClr>
              <a:buSzPts val="2600"/>
              <a:buNone/>
            </a:pPr>
            <a:endParaRPr sz="1600" b="1" dirty="0">
              <a:latin typeface="+mj-lt"/>
            </a:endParaRPr>
          </a:p>
          <a:p>
            <a:pPr marL="342900" lvl="0" indent="-342900" algn="l" rtl="0">
              <a:lnSpc>
                <a:spcPct val="115000"/>
              </a:lnSpc>
              <a:spcBef>
                <a:spcPts val="0"/>
              </a:spcBef>
              <a:spcAft>
                <a:spcPts val="0"/>
              </a:spcAft>
              <a:buClr>
                <a:schemeClr val="dk1"/>
              </a:buClr>
              <a:buSzPts val="2600"/>
              <a:buFont typeface="Arial" panose="020B0604020202020204" pitchFamily="34" charset="0"/>
              <a:buChar char="•"/>
            </a:pPr>
            <a:r>
              <a:rPr lang="en-US" sz="1600" b="1" dirty="0">
                <a:latin typeface="+mj-lt"/>
              </a:rPr>
              <a:t>EBD-Elderly Blind and Disabled</a:t>
            </a:r>
            <a:r>
              <a:rPr lang="en-US" sz="1600" dirty="0">
                <a:latin typeface="+mj-lt"/>
              </a:rPr>
              <a:t> (Adult Home &amp; Community Based Services) </a:t>
            </a:r>
            <a:r>
              <a:rPr lang="en-US" sz="1600" dirty="0">
                <a:latin typeface="+mj-lt"/>
                <a:hlinkClick r:id="rId3"/>
              </a:rPr>
              <a:t>https://hcpf.colorado.gov/elderly-blind-disabled-waiver-ebd</a:t>
            </a:r>
            <a:endParaRPr lang="en-US" sz="1600" dirty="0">
              <a:latin typeface="+mj-lt"/>
            </a:endParaRPr>
          </a:p>
          <a:p>
            <a:pPr marL="0" lvl="0" indent="0" algn="l" rtl="0">
              <a:lnSpc>
                <a:spcPct val="115000"/>
              </a:lnSpc>
              <a:spcBef>
                <a:spcPts val="0"/>
              </a:spcBef>
              <a:spcAft>
                <a:spcPts val="0"/>
              </a:spcAft>
              <a:buClr>
                <a:schemeClr val="dk1"/>
              </a:buClr>
              <a:buSzPts val="2600"/>
              <a:buNone/>
            </a:pPr>
            <a:endParaRPr lang="en-US" sz="1600" dirty="0">
              <a:latin typeface="+mj-lt"/>
            </a:endParaRPr>
          </a:p>
          <a:p>
            <a:pPr marL="342900" indent="-342900">
              <a:buClr>
                <a:schemeClr val="dk1"/>
              </a:buClr>
              <a:buSzPts val="2600"/>
              <a:buFont typeface="Arial" panose="020B0604020202020204" pitchFamily="34" charset="0"/>
              <a:buChar char="•"/>
            </a:pPr>
            <a:r>
              <a:rPr lang="en-US" sz="1600" b="1" dirty="0">
                <a:latin typeface="+mj-lt"/>
              </a:rPr>
              <a:t>Brain Injury </a:t>
            </a:r>
            <a:r>
              <a:rPr lang="en-US" sz="1600" dirty="0">
                <a:latin typeface="+mj-lt"/>
                <a:hlinkClick r:id="rId4"/>
              </a:rPr>
              <a:t>https://hcpf.colorado.gov/brain-injury-waiver-bi</a:t>
            </a:r>
            <a:endParaRPr lang="en-US" sz="1600" dirty="0">
              <a:latin typeface="+mj-lt"/>
            </a:endParaRPr>
          </a:p>
          <a:p>
            <a:pPr marL="0" lvl="0" indent="0" algn="l" rtl="0">
              <a:lnSpc>
                <a:spcPct val="115000"/>
              </a:lnSpc>
              <a:spcBef>
                <a:spcPts val="0"/>
              </a:spcBef>
              <a:spcAft>
                <a:spcPts val="0"/>
              </a:spcAft>
              <a:buClr>
                <a:schemeClr val="dk1"/>
              </a:buClr>
              <a:buSzPts val="2600"/>
              <a:buNone/>
            </a:pPr>
            <a:endParaRPr lang="en-US" sz="1600" dirty="0">
              <a:latin typeface="+mj-lt"/>
            </a:endParaRPr>
          </a:p>
          <a:p>
            <a:pPr marL="342900" indent="-342900">
              <a:buClr>
                <a:schemeClr val="dk1"/>
              </a:buClr>
              <a:buSzPts val="2600"/>
              <a:buFont typeface="Arial" panose="020B0604020202020204" pitchFamily="34" charset="0"/>
              <a:buChar char="•"/>
            </a:pPr>
            <a:r>
              <a:rPr lang="en-US" sz="1600" b="1" dirty="0">
                <a:latin typeface="+mj-lt"/>
              </a:rPr>
              <a:t>Mental Health</a:t>
            </a:r>
          </a:p>
          <a:p>
            <a:pPr marL="0" indent="0">
              <a:buClr>
                <a:schemeClr val="dk1"/>
              </a:buClr>
              <a:buSzPts val="2600"/>
              <a:buNone/>
            </a:pPr>
            <a:r>
              <a:rPr lang="en-US" sz="1600" b="1" dirty="0">
                <a:latin typeface="+mj-lt"/>
                <a:hlinkClick r:id="rId5"/>
              </a:rPr>
              <a:t>https://hcpf.colorado.gov/community-mental-health-supports-waiver-cmhs</a:t>
            </a:r>
            <a:endParaRPr lang="en-US" sz="1600" b="1" dirty="0">
              <a:latin typeface="+mj-lt"/>
            </a:endParaRPr>
          </a:p>
          <a:p>
            <a:pPr marL="342900" indent="-342900">
              <a:buClr>
                <a:schemeClr val="dk1"/>
              </a:buClr>
              <a:buSzPts val="2600"/>
              <a:buFont typeface="Arial" panose="020B0604020202020204" pitchFamily="34" charset="0"/>
              <a:buChar char="•"/>
            </a:pPr>
            <a:endParaRPr sz="1600" b="1" dirty="0"/>
          </a:p>
          <a:p>
            <a:pPr marL="0" lvl="0" indent="0" algn="l" rtl="0">
              <a:lnSpc>
                <a:spcPct val="115000"/>
              </a:lnSpc>
              <a:spcBef>
                <a:spcPts val="0"/>
              </a:spcBef>
              <a:spcAft>
                <a:spcPts val="0"/>
              </a:spcAft>
              <a:buClr>
                <a:schemeClr val="dk1"/>
              </a:buClr>
              <a:buSzPts val="2600"/>
              <a:buNone/>
            </a:pPr>
            <a:br>
              <a:rPr lang="en-US" sz="1600" dirty="0"/>
            </a:br>
            <a:endParaRPr sz="1600" dirty="0"/>
          </a:p>
        </p:txBody>
      </p:sp>
      <p:sp>
        <p:nvSpPr>
          <p:cNvPr id="144" name="Google Shape;144;p2"/>
          <p:cNvSpPr txBox="1">
            <a:spLocks noGrp="1"/>
          </p:cNvSpPr>
          <p:nvPr>
            <p:ph type="body" idx="2"/>
          </p:nvPr>
        </p:nvSpPr>
        <p:spPr>
          <a:xfrm>
            <a:off x="4832400" y="2007600"/>
            <a:ext cx="3999900" cy="4101600"/>
          </a:xfrm>
          <a:prstGeom prst="rect">
            <a:avLst/>
          </a:prstGeom>
          <a:noFill/>
          <a:ln>
            <a:noFill/>
          </a:ln>
        </p:spPr>
        <p:txBody>
          <a:bodyPr spcFirstLastPara="1" wrap="square" lIns="91425" tIns="91425" rIns="91425" bIns="91425" anchor="t" anchorCtr="0">
            <a:normAutofit fontScale="77500" lnSpcReduction="20000"/>
          </a:bodyPr>
          <a:lstStyle/>
          <a:p>
            <a:pPr marL="0" lvl="0" indent="0" algn="ctr" rtl="0">
              <a:lnSpc>
                <a:spcPct val="115000"/>
              </a:lnSpc>
              <a:spcBef>
                <a:spcPts val="0"/>
              </a:spcBef>
              <a:spcAft>
                <a:spcPts val="0"/>
              </a:spcAft>
              <a:buSzPts val="1300"/>
              <a:buNone/>
            </a:pPr>
            <a:r>
              <a:rPr lang="en-US" sz="2300" b="1" dirty="0">
                <a:latin typeface="+mj-lt"/>
              </a:rPr>
              <a:t>“Developmental” Waivers</a:t>
            </a:r>
            <a:endParaRPr sz="2300" b="1" dirty="0">
              <a:latin typeface="+mj-lt"/>
            </a:endParaRPr>
          </a:p>
          <a:p>
            <a:pPr marL="0" lvl="0" indent="0" algn="l" rtl="0">
              <a:lnSpc>
                <a:spcPct val="115000"/>
              </a:lnSpc>
              <a:spcBef>
                <a:spcPts val="0"/>
              </a:spcBef>
              <a:spcAft>
                <a:spcPts val="0"/>
              </a:spcAft>
              <a:buSzPts val="1300"/>
              <a:buNone/>
            </a:pPr>
            <a:endParaRPr sz="2500" b="1" dirty="0">
              <a:latin typeface="+mj-lt"/>
            </a:endParaRPr>
          </a:p>
          <a:p>
            <a:pPr marL="0" lvl="0" indent="0" algn="l" rtl="0">
              <a:lnSpc>
                <a:spcPct val="115000"/>
              </a:lnSpc>
              <a:spcBef>
                <a:spcPts val="0"/>
              </a:spcBef>
              <a:spcAft>
                <a:spcPts val="0"/>
              </a:spcAft>
              <a:buClr>
                <a:schemeClr val="dk1"/>
              </a:buClr>
              <a:buSzPts val="2600"/>
              <a:buFont typeface="Arial"/>
              <a:buNone/>
            </a:pPr>
            <a:r>
              <a:rPr lang="en-US" sz="2500" b="1" dirty="0">
                <a:latin typeface="+mj-lt"/>
              </a:rPr>
              <a:t>DD </a:t>
            </a:r>
            <a:r>
              <a:rPr lang="en-US" sz="2500" dirty="0">
                <a:latin typeface="+mj-lt"/>
              </a:rPr>
              <a:t>Developmental Disability, sometimes called Comprehensive or comp waiver </a:t>
            </a:r>
          </a:p>
          <a:p>
            <a:pPr marL="0" lvl="0" indent="0" algn="l" rtl="0">
              <a:lnSpc>
                <a:spcPct val="115000"/>
              </a:lnSpc>
              <a:spcBef>
                <a:spcPts val="0"/>
              </a:spcBef>
              <a:spcAft>
                <a:spcPts val="0"/>
              </a:spcAft>
              <a:buClr>
                <a:schemeClr val="dk1"/>
              </a:buClr>
              <a:buSzPts val="2600"/>
              <a:buFont typeface="Arial"/>
              <a:buNone/>
            </a:pPr>
            <a:r>
              <a:rPr lang="en-US" sz="2500" dirty="0">
                <a:latin typeface="+mj-lt"/>
                <a:hlinkClick r:id="rId6"/>
              </a:rPr>
              <a:t>https://hcpf.colorado.gov/developmental-disabilities-waiver-dd</a:t>
            </a:r>
            <a:endParaRPr lang="en-US" sz="2500" dirty="0">
              <a:latin typeface="+mj-lt"/>
            </a:endParaRPr>
          </a:p>
          <a:p>
            <a:pPr marL="0" lvl="0" indent="0" algn="l" rtl="0">
              <a:lnSpc>
                <a:spcPct val="115000"/>
              </a:lnSpc>
              <a:spcBef>
                <a:spcPts val="0"/>
              </a:spcBef>
              <a:spcAft>
                <a:spcPts val="0"/>
              </a:spcAft>
              <a:buClr>
                <a:schemeClr val="dk1"/>
              </a:buClr>
              <a:buSzPts val="2600"/>
              <a:buFont typeface="Arial"/>
              <a:buNone/>
            </a:pPr>
            <a:endParaRPr sz="2500" dirty="0">
              <a:latin typeface="+mj-lt"/>
            </a:endParaRPr>
          </a:p>
          <a:p>
            <a:pPr marL="0" lvl="0" indent="0" algn="l" rtl="0">
              <a:lnSpc>
                <a:spcPct val="115000"/>
              </a:lnSpc>
              <a:spcBef>
                <a:spcPts val="0"/>
              </a:spcBef>
              <a:spcAft>
                <a:spcPts val="0"/>
              </a:spcAft>
              <a:buClr>
                <a:schemeClr val="dk1"/>
              </a:buClr>
              <a:buSzPts val="2600"/>
              <a:buFont typeface="Arial"/>
              <a:buNone/>
            </a:pPr>
            <a:r>
              <a:rPr lang="en-US" sz="2500" b="1" dirty="0">
                <a:latin typeface="+mj-lt"/>
              </a:rPr>
              <a:t>SLS</a:t>
            </a:r>
            <a:r>
              <a:rPr lang="en-US" sz="2500" dirty="0">
                <a:latin typeface="+mj-lt"/>
              </a:rPr>
              <a:t> Supported Living Services Waiver </a:t>
            </a:r>
            <a:r>
              <a:rPr lang="en-US" sz="2500" dirty="0">
                <a:latin typeface="+mj-lt"/>
                <a:hlinkClick r:id="rId7"/>
              </a:rPr>
              <a:t>https://hcpf.colorado.gov/supported-living-services-waiver-sls</a:t>
            </a:r>
            <a:endParaRPr lang="en-US" sz="2500" dirty="0">
              <a:latin typeface="+mj-lt"/>
            </a:endParaRPr>
          </a:p>
          <a:p>
            <a:pPr marL="0" lvl="0" indent="0" algn="l" rtl="0">
              <a:lnSpc>
                <a:spcPct val="115000"/>
              </a:lnSpc>
              <a:spcBef>
                <a:spcPts val="0"/>
              </a:spcBef>
              <a:spcAft>
                <a:spcPts val="0"/>
              </a:spcAft>
              <a:buClr>
                <a:schemeClr val="dk1"/>
              </a:buClr>
              <a:buSzPts val="2600"/>
              <a:buFont typeface="Arial"/>
              <a:buNone/>
            </a:pPr>
            <a:r>
              <a:rPr lang="en-US" sz="2500" dirty="0">
                <a:latin typeface="+mj-lt"/>
              </a:rPr>
              <a:t>Coming June 1, 2023</a:t>
            </a:r>
          </a:p>
          <a:p>
            <a:pPr marL="0" lvl="0" indent="0" algn="l" rtl="0">
              <a:lnSpc>
                <a:spcPct val="115000"/>
              </a:lnSpc>
              <a:spcBef>
                <a:spcPts val="0"/>
              </a:spcBef>
              <a:spcAft>
                <a:spcPts val="0"/>
              </a:spcAft>
              <a:buClr>
                <a:schemeClr val="dk1"/>
              </a:buClr>
              <a:buSzPts val="2600"/>
              <a:buFont typeface="Arial"/>
              <a:buNone/>
            </a:pPr>
            <a:endParaRPr dirty="0"/>
          </a:p>
        </p:txBody>
      </p:sp>
      <p:sp>
        <p:nvSpPr>
          <p:cNvPr id="146" name="Google Shape;146;p2"/>
          <p:cNvSpPr txBox="1"/>
          <p:nvPr/>
        </p:nvSpPr>
        <p:spPr>
          <a:xfrm>
            <a:off x="473700" y="6339175"/>
            <a:ext cx="81966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a:solidFill>
                  <a:srgbClr val="1C4587"/>
                </a:solidFill>
                <a:latin typeface="Roboto"/>
                <a:ea typeface="Roboto"/>
                <a:cs typeface="Roboto"/>
                <a:sym typeface="Roboto"/>
                <a:hlinkClick r:id="rId8">
                  <a:extLst>
                    <a:ext uri="{A12FA001-AC4F-418D-AE19-62706E023703}">
                      <ahyp:hlinkClr xmlns:ahyp="http://schemas.microsoft.com/office/drawing/2018/hyperlinkcolor" val="tx"/>
                    </a:ext>
                  </a:extLst>
                </a:hlinkClick>
              </a:rPr>
              <a:t>www.familyvoicesco.org</a:t>
            </a:r>
            <a:r>
              <a:rPr lang="en-US" sz="1500">
                <a:solidFill>
                  <a:srgbClr val="1C4587"/>
                </a:solidFill>
                <a:latin typeface="Roboto"/>
                <a:ea typeface="Roboto"/>
                <a:cs typeface="Roboto"/>
                <a:sym typeface="Roboto"/>
              </a:rPr>
              <a:t>			(303) 877-1747	          	info@familyvoicesco.org</a:t>
            </a:r>
            <a:endParaRPr sz="1500">
              <a:solidFill>
                <a:srgbClr val="1C4587"/>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20070d482ef_0_377"/>
          <p:cNvSpPr txBox="1">
            <a:spLocks noGrp="1"/>
          </p:cNvSpPr>
          <p:nvPr>
            <p:ph type="title"/>
          </p:nvPr>
        </p:nvSpPr>
        <p:spPr>
          <a:xfrm>
            <a:off x="311725" y="667900"/>
            <a:ext cx="3127500" cy="2438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sz="3300"/>
              <a:t>Family Voices Overview</a:t>
            </a:r>
            <a:endParaRPr sz="3300"/>
          </a:p>
        </p:txBody>
      </p:sp>
      <p:sp>
        <p:nvSpPr>
          <p:cNvPr id="78" name="Google Shape;78;g20070d482ef_0_377"/>
          <p:cNvSpPr txBox="1">
            <a:spLocks noGrp="1"/>
          </p:cNvSpPr>
          <p:nvPr>
            <p:ph type="body" idx="1"/>
          </p:nvPr>
        </p:nvSpPr>
        <p:spPr>
          <a:xfrm>
            <a:off x="85550" y="3233050"/>
            <a:ext cx="3577500" cy="2310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US" sz="1800" u="sng">
                <a:solidFill>
                  <a:schemeClr val="lt1"/>
                </a:solidFill>
                <a:hlinkClick r:id="rId3">
                  <a:extLst>
                    <a:ext uri="{A12FA001-AC4F-418D-AE19-62706E023703}">
                      <ahyp:hlinkClr xmlns:ahyp="http://schemas.microsoft.com/office/drawing/2018/hyperlinkcolor" val="tx"/>
                    </a:ext>
                  </a:extLst>
                </a:hlinkClick>
              </a:rPr>
              <a:t>https://www.familyvoicesco.org/</a:t>
            </a:r>
            <a:endParaRPr sz="1800">
              <a:solidFill>
                <a:schemeClr val="lt1"/>
              </a:solidFill>
            </a:endParaRPr>
          </a:p>
          <a:p>
            <a:pPr marL="0" lvl="0" indent="0" algn="l" rtl="0">
              <a:lnSpc>
                <a:spcPct val="115000"/>
              </a:lnSpc>
              <a:spcBef>
                <a:spcPts val="1200"/>
              </a:spcBef>
              <a:spcAft>
                <a:spcPts val="0"/>
              </a:spcAft>
              <a:buSzPts val="1300"/>
              <a:buNone/>
            </a:pPr>
            <a:r>
              <a:rPr lang="en-US" sz="1800">
                <a:solidFill>
                  <a:schemeClr val="lt1"/>
                </a:solidFill>
                <a:latin typeface="Arial"/>
                <a:ea typeface="Arial"/>
                <a:cs typeface="Arial"/>
                <a:sym typeface="Arial"/>
              </a:rPr>
              <a:t>(855) 877-1747</a:t>
            </a:r>
            <a:endParaRPr sz="1800">
              <a:solidFill>
                <a:schemeClr val="lt1"/>
              </a:solidFill>
              <a:latin typeface="Arial"/>
              <a:ea typeface="Arial"/>
              <a:cs typeface="Arial"/>
              <a:sym typeface="Arial"/>
            </a:endParaRPr>
          </a:p>
          <a:p>
            <a:pPr marL="0" lvl="0" indent="0" algn="l" rtl="0">
              <a:lnSpc>
                <a:spcPct val="115000"/>
              </a:lnSpc>
              <a:spcBef>
                <a:spcPts val="1200"/>
              </a:spcBef>
              <a:spcAft>
                <a:spcPts val="1200"/>
              </a:spcAft>
              <a:buSzPts val="1300"/>
              <a:buNone/>
            </a:pPr>
            <a:r>
              <a:rPr lang="en-US" sz="1800">
                <a:solidFill>
                  <a:schemeClr val="lt1"/>
                </a:solidFill>
                <a:latin typeface="Arial"/>
                <a:ea typeface="Arial"/>
                <a:cs typeface="Arial"/>
                <a:sym typeface="Arial"/>
              </a:rPr>
              <a:t>info@familyvoicesco.org</a:t>
            </a:r>
            <a:endParaRPr sz="1800">
              <a:solidFill>
                <a:schemeClr val="lt1"/>
              </a:solidFill>
              <a:latin typeface="Arial"/>
              <a:ea typeface="Arial"/>
              <a:cs typeface="Arial"/>
              <a:sym typeface="Arial"/>
            </a:endParaRPr>
          </a:p>
        </p:txBody>
      </p:sp>
      <p:sp>
        <p:nvSpPr>
          <p:cNvPr id="79" name="Google Shape;79;g20070d482ef_0_377"/>
          <p:cNvSpPr txBox="1"/>
          <p:nvPr/>
        </p:nvSpPr>
        <p:spPr>
          <a:xfrm>
            <a:off x="4057500" y="1716125"/>
            <a:ext cx="5086500" cy="498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Roboto"/>
                <a:ea typeface="Roboto"/>
                <a:cs typeface="Roboto"/>
                <a:sym typeface="Roboto"/>
              </a:rPr>
              <a:t>Family Led Nonprofit</a:t>
            </a:r>
            <a:endParaRPr sz="2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Roboto"/>
                <a:ea typeface="Roboto"/>
                <a:cs typeface="Roboto"/>
                <a:sym typeface="Roboto"/>
              </a:rPr>
              <a:t>Provide: </a:t>
            </a:r>
            <a:endParaRPr sz="2600" b="0" i="0" u="none" strike="noStrike" cap="none">
              <a:solidFill>
                <a:srgbClr val="000000"/>
              </a:solidFill>
              <a:latin typeface="Roboto"/>
              <a:ea typeface="Roboto"/>
              <a:cs typeface="Roboto"/>
              <a:sym typeface="Roboto"/>
            </a:endParaRPr>
          </a:p>
          <a:p>
            <a:pPr marL="457200" marR="0" lvl="0" indent="-393700" algn="l" rtl="0">
              <a:lnSpc>
                <a:spcPct val="100000"/>
              </a:lnSpc>
              <a:spcBef>
                <a:spcPts val="0"/>
              </a:spcBef>
              <a:spcAft>
                <a:spcPts val="0"/>
              </a:spcAft>
              <a:buClr>
                <a:srgbClr val="000000"/>
              </a:buClr>
              <a:buSzPts val="2600"/>
              <a:buFont typeface="Roboto"/>
              <a:buChar char="●"/>
            </a:pPr>
            <a:r>
              <a:rPr lang="en-US" sz="2600" b="0" i="0" u="none" strike="noStrike" cap="none">
                <a:solidFill>
                  <a:srgbClr val="000000"/>
                </a:solidFill>
                <a:latin typeface="Roboto"/>
                <a:ea typeface="Roboto"/>
                <a:cs typeface="Roboto"/>
                <a:sym typeface="Roboto"/>
              </a:rPr>
              <a:t>Systems Navigation</a:t>
            </a:r>
            <a:endParaRPr sz="2600" b="0" i="0" u="none" strike="noStrike" cap="none">
              <a:solidFill>
                <a:srgbClr val="000000"/>
              </a:solidFill>
              <a:latin typeface="Roboto"/>
              <a:ea typeface="Roboto"/>
              <a:cs typeface="Roboto"/>
              <a:sym typeface="Roboto"/>
            </a:endParaRPr>
          </a:p>
          <a:p>
            <a:pPr marL="457200" marR="0" lvl="0" indent="-393700" algn="l" rtl="0">
              <a:lnSpc>
                <a:spcPct val="100000"/>
              </a:lnSpc>
              <a:spcBef>
                <a:spcPts val="0"/>
              </a:spcBef>
              <a:spcAft>
                <a:spcPts val="0"/>
              </a:spcAft>
              <a:buClr>
                <a:srgbClr val="000000"/>
              </a:buClr>
              <a:buSzPts val="2600"/>
              <a:buFont typeface="Roboto"/>
              <a:buChar char="●"/>
            </a:pPr>
            <a:r>
              <a:rPr lang="en-US" sz="2600" b="0" i="0" u="none" strike="noStrike" cap="none">
                <a:solidFill>
                  <a:srgbClr val="000000"/>
                </a:solidFill>
                <a:latin typeface="Roboto"/>
                <a:ea typeface="Roboto"/>
                <a:cs typeface="Roboto"/>
                <a:sym typeface="Roboto"/>
              </a:rPr>
              <a:t>Education and Training</a:t>
            </a:r>
            <a:endParaRPr sz="2600" b="0" i="0" u="none" strike="noStrike" cap="none">
              <a:solidFill>
                <a:srgbClr val="000000"/>
              </a:solidFill>
              <a:latin typeface="Roboto"/>
              <a:ea typeface="Roboto"/>
              <a:cs typeface="Roboto"/>
              <a:sym typeface="Roboto"/>
            </a:endParaRPr>
          </a:p>
          <a:p>
            <a:pPr marL="457200" marR="0" lvl="0" indent="-393700" algn="l" rtl="0">
              <a:lnSpc>
                <a:spcPct val="100000"/>
              </a:lnSpc>
              <a:spcBef>
                <a:spcPts val="0"/>
              </a:spcBef>
              <a:spcAft>
                <a:spcPts val="0"/>
              </a:spcAft>
              <a:buClr>
                <a:srgbClr val="000000"/>
              </a:buClr>
              <a:buSzPts val="2600"/>
              <a:buFont typeface="Roboto"/>
              <a:buChar char="●"/>
            </a:pPr>
            <a:r>
              <a:rPr lang="en-US" sz="2600" b="0" i="0" u="none" strike="noStrike" cap="none">
                <a:solidFill>
                  <a:srgbClr val="000000"/>
                </a:solidFill>
                <a:latin typeface="Roboto"/>
                <a:ea typeface="Roboto"/>
                <a:cs typeface="Roboto"/>
                <a:sym typeface="Roboto"/>
              </a:rPr>
              <a:t>Advocacy and Policy</a:t>
            </a:r>
            <a:endParaRPr sz="2600" b="0" i="0" u="none" strike="noStrike" cap="none">
              <a:solidFill>
                <a:srgbClr val="000000"/>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Roboto"/>
                <a:ea typeface="Roboto"/>
                <a:cs typeface="Roboto"/>
                <a:sym typeface="Roboto"/>
              </a:rPr>
              <a:t>F2F Health Information Center</a:t>
            </a:r>
            <a:endParaRPr sz="2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Roboto"/>
                <a:ea typeface="Roboto"/>
                <a:cs typeface="Roboto"/>
                <a:sym typeface="Roboto"/>
              </a:rPr>
              <a:t>Affiliate of Family Voices national organization</a:t>
            </a:r>
            <a:endParaRPr sz="2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Roboto"/>
              <a:ea typeface="Roboto"/>
              <a:cs typeface="Roboto"/>
              <a:sym typeface="Roboto"/>
            </a:endParaRPr>
          </a:p>
        </p:txBody>
      </p:sp>
      <p:pic>
        <p:nvPicPr>
          <p:cNvPr id="80" name="Google Shape;80;g20070d482ef_0_377"/>
          <p:cNvPicPr preferRelativeResize="0"/>
          <p:nvPr/>
        </p:nvPicPr>
        <p:blipFill rotWithShape="1">
          <a:blip r:embed="rId4">
            <a:alphaModFix/>
          </a:blip>
          <a:srcRect/>
          <a:stretch/>
        </p:blipFill>
        <p:spPr>
          <a:xfrm>
            <a:off x="5353512" y="185725"/>
            <a:ext cx="2494474" cy="1530400"/>
          </a:xfrm>
          <a:prstGeom prst="rect">
            <a:avLst/>
          </a:prstGeom>
          <a:noFill/>
          <a:ln>
            <a:noFill/>
          </a:ln>
        </p:spPr>
      </p:pic>
      <p:sp>
        <p:nvSpPr>
          <p:cNvPr id="2" name="TextBox 1">
            <a:extLst>
              <a:ext uri="{FF2B5EF4-FFF2-40B4-BE49-F238E27FC236}">
                <a16:creationId xmlns:a16="http://schemas.microsoft.com/office/drawing/2014/main" id="{0C5B3471-E3CC-4E27-F780-CFFE82F4F26B}"/>
              </a:ext>
            </a:extLst>
          </p:cNvPr>
          <p:cNvSpPr txBox="1"/>
          <p:nvPr/>
        </p:nvSpPr>
        <p:spPr>
          <a:xfrm>
            <a:off x="433137" y="2767263"/>
            <a:ext cx="2733500" cy="400110"/>
          </a:xfrm>
          <a:prstGeom prst="rect">
            <a:avLst/>
          </a:prstGeom>
          <a:noFill/>
        </p:spPr>
        <p:txBody>
          <a:bodyPr wrap="square" rtlCol="0">
            <a:spAutoFit/>
          </a:bodyPr>
          <a:lstStyle/>
          <a:p>
            <a:pPr algn="ctr"/>
            <a:r>
              <a:rPr lang="en-US" sz="2000" dirty="0">
                <a:solidFill>
                  <a:schemeClr val="bg1"/>
                </a:solidFill>
              </a:rPr>
              <a:t>Christy S. Blakely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6"/>
          <p:cNvSpPr txBox="1">
            <a:spLocks noGrp="1"/>
          </p:cNvSpPr>
          <p:nvPr>
            <p:ph type="title"/>
          </p:nvPr>
        </p:nvSpPr>
        <p:spPr>
          <a:xfrm>
            <a:off x="311725" y="667900"/>
            <a:ext cx="8520600" cy="831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sz="4000" dirty="0"/>
              <a:t>Adult Medicaid Buy-In Program</a:t>
            </a:r>
            <a:endParaRPr sz="4000" dirty="0"/>
          </a:p>
        </p:txBody>
      </p:sp>
      <p:sp>
        <p:nvSpPr>
          <p:cNvPr id="261" name="Google Shape;261;p26"/>
          <p:cNvSpPr txBox="1">
            <a:spLocks noGrp="1"/>
          </p:cNvSpPr>
          <p:nvPr>
            <p:ph type="body" idx="4294967295"/>
          </p:nvPr>
        </p:nvSpPr>
        <p:spPr>
          <a:xfrm>
            <a:off x="457200" y="1804299"/>
            <a:ext cx="8229600" cy="4321800"/>
          </a:xfrm>
          <a:prstGeom prst="rect">
            <a:avLst/>
          </a:prstGeom>
          <a:noFill/>
          <a:ln>
            <a:noFill/>
          </a:ln>
        </p:spPr>
        <p:txBody>
          <a:bodyPr spcFirstLastPara="1" wrap="square" lIns="91425" tIns="45700" rIns="91425" bIns="45700" anchor="t" anchorCtr="0">
            <a:normAutofit fontScale="47500" lnSpcReduction="20000"/>
          </a:bodyPr>
          <a:lstStyle/>
          <a:p>
            <a:pPr marL="146050" indent="0" algn="l">
              <a:buNone/>
            </a:pPr>
            <a:endParaRPr lang="en-US" sz="3800" b="1" i="0" u="none" strike="noStrike" dirty="0">
              <a:solidFill>
                <a:srgbClr val="000000"/>
              </a:solidFill>
              <a:effectLst/>
              <a:latin typeface="+mj-lt"/>
            </a:endParaRPr>
          </a:p>
          <a:p>
            <a:pPr marL="146050" indent="0" algn="l">
              <a:buNone/>
            </a:pPr>
            <a:r>
              <a:rPr lang="en-US" sz="3800" b="1" i="0" u="none" strike="noStrike" dirty="0">
                <a:solidFill>
                  <a:srgbClr val="000000"/>
                </a:solidFill>
                <a:effectLst/>
                <a:latin typeface="+mj-lt"/>
              </a:rPr>
              <a:t>Who Qualifies? </a:t>
            </a:r>
          </a:p>
          <a:p>
            <a:pPr algn="l">
              <a:buFont typeface="Arial" panose="020B0604020202020204" pitchFamily="34" charset="0"/>
              <a:buChar char="•"/>
            </a:pPr>
            <a:r>
              <a:rPr lang="en-US" sz="3400" b="0" i="0" u="none" strike="noStrike" dirty="0">
                <a:solidFill>
                  <a:srgbClr val="000000"/>
                </a:solidFill>
                <a:effectLst/>
                <a:latin typeface="+mj-lt"/>
              </a:rPr>
              <a:t>You must be between 16 or older,</a:t>
            </a:r>
          </a:p>
          <a:p>
            <a:pPr algn="l">
              <a:buFont typeface="Arial" panose="020B0604020202020204" pitchFamily="34" charset="0"/>
              <a:buChar char="•"/>
            </a:pPr>
            <a:r>
              <a:rPr lang="en-US" sz="3400" b="0" i="0" u="none" strike="noStrike" dirty="0">
                <a:solidFill>
                  <a:srgbClr val="000000"/>
                </a:solidFill>
                <a:effectLst/>
                <a:latin typeface="+mj-lt"/>
              </a:rPr>
              <a:t>You must be employed,</a:t>
            </a:r>
          </a:p>
          <a:p>
            <a:pPr algn="l">
              <a:buFont typeface="Arial" panose="020B0604020202020204" pitchFamily="34" charset="0"/>
              <a:buChar char="•"/>
            </a:pPr>
            <a:r>
              <a:rPr lang="en-US" sz="3400" b="0" i="0" u="none" strike="noStrike" dirty="0">
                <a:solidFill>
                  <a:srgbClr val="000000"/>
                </a:solidFill>
                <a:effectLst/>
                <a:latin typeface="+mj-lt"/>
              </a:rPr>
              <a:t>You must have a qualifying disability, either through Social Security or the State Disability Determination vendor, even if you are 65 or older. The </a:t>
            </a:r>
            <a:r>
              <a:rPr lang="en-US" sz="3400" b="0" i="0" u="sng" strike="noStrike" dirty="0">
                <a:solidFill>
                  <a:srgbClr val="001970"/>
                </a:solidFill>
                <a:effectLst/>
                <a:latin typeface="+mj-lt"/>
                <a:hlinkClick r:id="rId3"/>
              </a:rPr>
              <a:t>Social Security Administration (SSA) listings</a:t>
            </a:r>
            <a:r>
              <a:rPr lang="en-US" sz="3400" b="0" i="0" u="none" strike="noStrike" dirty="0">
                <a:solidFill>
                  <a:srgbClr val="000000"/>
                </a:solidFill>
                <a:effectLst/>
                <a:latin typeface="+mj-lt"/>
              </a:rPr>
              <a:t> describe what disabilities qualify, and</a:t>
            </a:r>
          </a:p>
          <a:p>
            <a:pPr algn="l">
              <a:buFont typeface="Arial" panose="020B0604020202020204" pitchFamily="34" charset="0"/>
              <a:buChar char="•"/>
            </a:pPr>
            <a:r>
              <a:rPr lang="en-US" sz="3400" b="0" i="0" u="none" strike="noStrike" dirty="0">
                <a:solidFill>
                  <a:srgbClr val="000000"/>
                </a:solidFill>
                <a:effectLst/>
                <a:latin typeface="+mj-lt"/>
              </a:rPr>
              <a:t>Your income after disregards must be below 450% of the Federal Poverty Level (FPL). For example, you can earn about $10,279 a month and qualify. You may have additional income that is disregarded.</a:t>
            </a:r>
          </a:p>
          <a:p>
            <a:pPr algn="l">
              <a:buFont typeface="Arial" panose="020B0604020202020204" pitchFamily="34" charset="0"/>
              <a:buChar char="•"/>
            </a:pPr>
            <a:r>
              <a:rPr lang="en-US" sz="3400" b="0" i="0" u="none" strike="noStrike" dirty="0">
                <a:solidFill>
                  <a:srgbClr val="000000"/>
                </a:solidFill>
                <a:effectLst/>
                <a:latin typeface="+mj-lt"/>
              </a:rPr>
              <a:t>Applicants should always complete the </a:t>
            </a:r>
            <a:r>
              <a:rPr lang="en-US" sz="3400" b="0" i="0" u="sng" strike="noStrike" dirty="0">
                <a:solidFill>
                  <a:srgbClr val="001970"/>
                </a:solidFill>
                <a:effectLst/>
                <a:latin typeface="+mj-lt"/>
                <a:hlinkClick r:id="rId4"/>
              </a:rPr>
              <a:t>Health First Colorado Application</a:t>
            </a:r>
            <a:r>
              <a:rPr lang="en-US" sz="3400" b="0" i="0" u="none" strike="noStrike" dirty="0">
                <a:solidFill>
                  <a:srgbClr val="000000"/>
                </a:solidFill>
                <a:effectLst/>
                <a:latin typeface="+mj-lt"/>
              </a:rPr>
              <a:t> to find out if their income qualifies.</a:t>
            </a:r>
          </a:p>
          <a:p>
            <a:pPr algn="l"/>
            <a:r>
              <a:rPr lang="en-US" sz="3400" b="0" i="0" u="none" strike="noStrike" dirty="0">
                <a:solidFill>
                  <a:srgbClr val="000000"/>
                </a:solidFill>
                <a:effectLst/>
                <a:latin typeface="+mj-lt"/>
              </a:rPr>
              <a:t>You are not required to apply for SSA disability. If you do not have a current disability determination from the Social Security Administration, fill out the </a:t>
            </a:r>
            <a:r>
              <a:rPr lang="en-US" sz="3400" b="0" i="0" u="sng" strike="noStrike" dirty="0">
                <a:solidFill>
                  <a:srgbClr val="001970"/>
                </a:solidFill>
                <a:effectLst/>
                <a:latin typeface="+mj-lt"/>
                <a:hlinkClick r:id="rId5"/>
              </a:rPr>
              <a:t>Health First Colorado Disability Application</a:t>
            </a:r>
            <a:r>
              <a:rPr lang="en-US" sz="3400" b="0" i="0" u="none" strike="noStrike" dirty="0">
                <a:solidFill>
                  <a:srgbClr val="000000"/>
                </a:solidFill>
                <a:effectLst/>
                <a:latin typeface="+mj-lt"/>
              </a:rPr>
              <a:t> and on the </a:t>
            </a:r>
            <a:r>
              <a:rPr lang="en-US" sz="3400" b="0" i="0" u="sng" strike="noStrike" dirty="0">
                <a:solidFill>
                  <a:srgbClr val="001970"/>
                </a:solidFill>
                <a:effectLst/>
                <a:latin typeface="+mj-lt"/>
                <a:hlinkClick r:id="rId5"/>
              </a:rPr>
              <a:t>How To Apply page</a:t>
            </a:r>
            <a:r>
              <a:rPr lang="en-US" sz="3400" b="0" i="0" u="none" strike="noStrike" dirty="0">
                <a:solidFill>
                  <a:srgbClr val="000000"/>
                </a:solidFill>
                <a:effectLst/>
                <a:latin typeface="+mj-lt"/>
              </a:rPr>
              <a:t>. We will determine if you qualify using the </a:t>
            </a:r>
            <a:r>
              <a:rPr lang="en-US" sz="3400" b="0" i="0" u="sng" strike="noStrike" dirty="0">
                <a:solidFill>
                  <a:srgbClr val="001970"/>
                </a:solidFill>
                <a:effectLst/>
                <a:latin typeface="+mj-lt"/>
                <a:hlinkClick r:id="rId3"/>
              </a:rPr>
              <a:t>Social Security Administration (SSA) listings</a:t>
            </a:r>
            <a:r>
              <a:rPr lang="en-US" sz="3400" b="0" i="0" u="none" strike="noStrike" dirty="0">
                <a:solidFill>
                  <a:srgbClr val="000000"/>
                </a:solidFill>
                <a:effectLst/>
                <a:latin typeface="+mj-lt"/>
              </a:rPr>
              <a:t>, without regard to your substantial gainful activity or your ability to work.</a:t>
            </a:r>
          </a:p>
          <a:p>
            <a:pPr marL="342900" lvl="0" indent="-329565" algn="l" rtl="0">
              <a:lnSpc>
                <a:spcPct val="115000"/>
              </a:lnSpc>
              <a:spcBef>
                <a:spcPts val="0"/>
              </a:spcBef>
              <a:spcAft>
                <a:spcPts val="0"/>
              </a:spcAft>
              <a:buClr>
                <a:schemeClr val="dk1"/>
              </a:buClr>
              <a:buSzPct val="100000"/>
              <a:buChar char="●"/>
            </a:pPr>
            <a:endParaRPr sz="2400" dirty="0"/>
          </a:p>
        </p:txBody>
      </p:sp>
      <p:sp>
        <p:nvSpPr>
          <p:cNvPr id="262" name="Google Shape;262;p26"/>
          <p:cNvSpPr txBox="1"/>
          <p:nvPr/>
        </p:nvSpPr>
        <p:spPr>
          <a:xfrm>
            <a:off x="473700" y="6339175"/>
            <a:ext cx="8196600"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dirty="0">
                <a:solidFill>
                  <a:srgbClr val="1C4587"/>
                </a:solidFill>
                <a:latin typeface="Roboto"/>
                <a:ea typeface="Roboto"/>
                <a:cs typeface="Roboto"/>
                <a:sym typeface="Roboto"/>
                <a:hlinkClick r:id="rId6">
                  <a:extLst>
                    <a:ext uri="{A12FA001-AC4F-418D-AE19-62706E023703}">
                      <ahyp:hlinkClr xmlns:ahyp="http://schemas.microsoft.com/office/drawing/2018/hyperlinkcolor" val="tx"/>
                    </a:ext>
                  </a:extLst>
                </a:hlinkClick>
              </a:rPr>
              <a:t>www.familyvoicesco.org</a:t>
            </a:r>
            <a:r>
              <a:rPr lang="en-US" sz="1500" dirty="0">
                <a:solidFill>
                  <a:srgbClr val="1C4587"/>
                </a:solidFill>
                <a:latin typeface="Roboto"/>
                <a:ea typeface="Roboto"/>
                <a:cs typeface="Roboto"/>
                <a:sym typeface="Roboto"/>
              </a:rPr>
              <a:t>	(303) 877-1747	          	</a:t>
            </a:r>
            <a:r>
              <a:rPr lang="en-US" sz="1500" dirty="0" err="1">
                <a:solidFill>
                  <a:srgbClr val="1C4587"/>
                </a:solidFill>
                <a:latin typeface="Roboto"/>
                <a:ea typeface="Roboto"/>
                <a:cs typeface="Roboto"/>
                <a:sym typeface="Roboto"/>
              </a:rPr>
              <a:t>info@familyvoicesco.org</a:t>
            </a:r>
            <a:endParaRPr sz="1500" dirty="0">
              <a:solidFill>
                <a:srgbClr val="1C4587"/>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8415-4F65-1ACA-A21C-31173C072544}"/>
              </a:ext>
            </a:extLst>
          </p:cNvPr>
          <p:cNvSpPr>
            <a:spLocks noGrp="1"/>
          </p:cNvSpPr>
          <p:nvPr>
            <p:ph type="title"/>
          </p:nvPr>
        </p:nvSpPr>
        <p:spPr/>
        <p:txBody>
          <a:bodyPr/>
          <a:lstStyle/>
          <a:p>
            <a:pPr algn="ctr"/>
            <a:r>
              <a:rPr lang="en-US" dirty="0"/>
              <a:t>Case Management Redesign</a:t>
            </a:r>
          </a:p>
        </p:txBody>
      </p:sp>
      <p:sp>
        <p:nvSpPr>
          <p:cNvPr id="3" name="TextBox 2">
            <a:extLst>
              <a:ext uri="{FF2B5EF4-FFF2-40B4-BE49-F238E27FC236}">
                <a16:creationId xmlns:a16="http://schemas.microsoft.com/office/drawing/2014/main" id="{D4E53E4B-C453-3D47-5911-6BAABEFE983C}"/>
              </a:ext>
            </a:extLst>
          </p:cNvPr>
          <p:cNvSpPr txBox="1"/>
          <p:nvPr/>
        </p:nvSpPr>
        <p:spPr>
          <a:xfrm>
            <a:off x="397043" y="2117558"/>
            <a:ext cx="7712241" cy="3170099"/>
          </a:xfrm>
          <a:prstGeom prst="rect">
            <a:avLst/>
          </a:prstGeom>
          <a:noFill/>
        </p:spPr>
        <p:txBody>
          <a:bodyPr wrap="square" rtlCol="0">
            <a:spAutoFit/>
          </a:bodyPr>
          <a:lstStyle/>
          <a:p>
            <a:r>
              <a:rPr lang="en-US" sz="2000" dirty="0"/>
              <a:t>Community Centered Boards  now called Case Management Agencies (CMA) </a:t>
            </a:r>
          </a:p>
          <a:p>
            <a:r>
              <a:rPr lang="en-US" sz="2000" dirty="0"/>
              <a:t>Happening in phases Nov 1, 2023 was first  phase. </a:t>
            </a:r>
          </a:p>
          <a:p>
            <a:r>
              <a:rPr lang="en-US" sz="2000" dirty="0">
                <a:latin typeface="+mj-lt"/>
              </a:rPr>
              <a:t>It is unclear who will do what after case management redesign takes place.</a:t>
            </a:r>
          </a:p>
          <a:p>
            <a:r>
              <a:rPr lang="en-US" sz="2000" dirty="0">
                <a:latin typeface="+mj-lt"/>
              </a:rPr>
              <a:t>So while we say now go to Community Centered Board(CCB) if you need a Developmental Disability Waiver</a:t>
            </a:r>
          </a:p>
          <a:p>
            <a:r>
              <a:rPr lang="en-US" sz="2000" dirty="0">
                <a:latin typeface="+mj-lt"/>
              </a:rPr>
              <a:t>Go to the Single Entry Point(SEP) for other waivers</a:t>
            </a:r>
          </a:p>
          <a:p>
            <a:r>
              <a:rPr lang="en-US" sz="2000" dirty="0">
                <a:latin typeface="+mj-lt"/>
              </a:rPr>
              <a:t>Things are changing!</a:t>
            </a:r>
          </a:p>
          <a:p>
            <a:endParaRPr lang="en-US" sz="2000" dirty="0"/>
          </a:p>
        </p:txBody>
      </p:sp>
      <p:pic>
        <p:nvPicPr>
          <p:cNvPr id="7" name="Picture 6" descr="A picture containing logo&#10;&#10;Description automatically generated">
            <a:extLst>
              <a:ext uri="{FF2B5EF4-FFF2-40B4-BE49-F238E27FC236}">
                <a16:creationId xmlns:a16="http://schemas.microsoft.com/office/drawing/2014/main" id="{0E3527C5-2880-2BAA-47FA-C77E9B8A539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83442" y="4226346"/>
            <a:ext cx="3117600" cy="2122621"/>
          </a:xfrm>
          <a:prstGeom prst="rect">
            <a:avLst/>
          </a:prstGeom>
        </p:spPr>
      </p:pic>
      <p:sp>
        <p:nvSpPr>
          <p:cNvPr id="8" name="TextBox 7">
            <a:extLst>
              <a:ext uri="{FF2B5EF4-FFF2-40B4-BE49-F238E27FC236}">
                <a16:creationId xmlns:a16="http://schemas.microsoft.com/office/drawing/2014/main" id="{4DB15AB5-3EE9-C85B-0B1F-ADDB0F17597E}"/>
              </a:ext>
            </a:extLst>
          </p:cNvPr>
          <p:cNvSpPr txBox="1"/>
          <p:nvPr/>
        </p:nvSpPr>
        <p:spPr>
          <a:xfrm>
            <a:off x="5445877" y="6203916"/>
            <a:ext cx="3181231" cy="369332"/>
          </a:xfrm>
          <a:prstGeom prst="rect">
            <a:avLst/>
          </a:prstGeom>
          <a:noFill/>
        </p:spPr>
        <p:txBody>
          <a:bodyPr wrap="square" rtlCol="0">
            <a:spAutoFit/>
          </a:bodyPr>
          <a:lstStyle/>
          <a:p>
            <a:r>
              <a:rPr lang="en-US" sz="900">
                <a:hlinkClick r:id="rId3" tooltip="https://pngimg.com/download/50777"/>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721019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Where to apply?</a:t>
            </a:r>
            <a:endParaRPr/>
          </a:p>
        </p:txBody>
      </p:sp>
      <p:sp>
        <p:nvSpPr>
          <p:cNvPr id="166" name="Google Shape;166;p14"/>
          <p:cNvSpPr txBox="1">
            <a:spLocks noGrp="1"/>
          </p:cNvSpPr>
          <p:nvPr>
            <p:ph type="body" idx="1"/>
          </p:nvPr>
        </p:nvSpPr>
        <p:spPr>
          <a:xfrm>
            <a:off x="457200" y="1261201"/>
            <a:ext cx="8229600" cy="662400"/>
          </a:xfrm>
          <a:prstGeom prst="rect">
            <a:avLst/>
          </a:prstGeom>
          <a:noFill/>
          <a:ln>
            <a:noFill/>
          </a:ln>
        </p:spPr>
        <p:txBody>
          <a:bodyPr spcFirstLastPara="1" wrap="square" lIns="91425" tIns="45700" rIns="91425" bIns="45700" anchor="t" anchorCtr="0">
            <a:noAutofit/>
          </a:bodyPr>
          <a:lstStyle/>
          <a:p>
            <a:pPr marL="342900" lvl="0" indent="-309562" algn="l" rtl="0">
              <a:lnSpc>
                <a:spcPct val="95000"/>
              </a:lnSpc>
              <a:spcBef>
                <a:spcPts val="0"/>
              </a:spcBef>
              <a:spcAft>
                <a:spcPts val="0"/>
              </a:spcAft>
              <a:buClr>
                <a:schemeClr val="dk1"/>
              </a:buClr>
              <a:buSzPts val="2275"/>
              <a:buChar char="●"/>
            </a:pPr>
            <a:r>
              <a:rPr lang="en-US" sz="2275" u="sng">
                <a:solidFill>
                  <a:schemeClr val="hlink"/>
                </a:solidFill>
                <a:hlinkClick r:id="rId3"/>
              </a:rPr>
              <a:t>Single Entry Point or Private Case Management Agencies</a:t>
            </a:r>
            <a:endParaRPr sz="1900"/>
          </a:p>
          <a:p>
            <a:pPr marL="0" lvl="1" indent="0" algn="l" rtl="0">
              <a:lnSpc>
                <a:spcPct val="95000"/>
              </a:lnSpc>
              <a:spcBef>
                <a:spcPts val="434"/>
              </a:spcBef>
              <a:spcAft>
                <a:spcPts val="0"/>
              </a:spcAft>
              <a:buClr>
                <a:schemeClr val="dk1"/>
              </a:buClr>
              <a:buSzPts val="1750"/>
              <a:buNone/>
            </a:pPr>
            <a:r>
              <a:rPr lang="en-US" sz="1587"/>
              <a:t>     </a:t>
            </a:r>
            <a:endParaRPr sz="1587"/>
          </a:p>
          <a:p>
            <a:pPr marL="342900" lvl="0" indent="-185420" algn="l" rtl="0">
              <a:lnSpc>
                <a:spcPct val="95000"/>
              </a:lnSpc>
              <a:spcBef>
                <a:spcPts val="496"/>
              </a:spcBef>
              <a:spcAft>
                <a:spcPts val="1200"/>
              </a:spcAft>
              <a:buClr>
                <a:schemeClr val="dk1"/>
              </a:buClr>
              <a:buSzPts val="2000"/>
              <a:buNone/>
            </a:pPr>
            <a:endParaRPr sz="1712"/>
          </a:p>
        </p:txBody>
      </p:sp>
      <p:pic>
        <p:nvPicPr>
          <p:cNvPr id="167" name="Google Shape;167;p14"/>
          <p:cNvPicPr preferRelativeResize="0"/>
          <p:nvPr/>
        </p:nvPicPr>
        <p:blipFill>
          <a:blip r:embed="rId4">
            <a:alphaModFix/>
          </a:blip>
          <a:stretch>
            <a:fillRect/>
          </a:stretch>
        </p:blipFill>
        <p:spPr>
          <a:xfrm>
            <a:off x="152400" y="1731025"/>
            <a:ext cx="8654000" cy="4840951"/>
          </a:xfrm>
          <a:prstGeom prst="rect">
            <a:avLst/>
          </a:prstGeom>
          <a:noFill/>
          <a:ln>
            <a:noFill/>
          </a:ln>
        </p:spPr>
      </p:pic>
      <p:sp>
        <p:nvSpPr>
          <p:cNvPr id="168" name="Google Shape;168;p14"/>
          <p:cNvSpPr txBox="1"/>
          <p:nvPr/>
        </p:nvSpPr>
        <p:spPr>
          <a:xfrm>
            <a:off x="473700" y="6339175"/>
            <a:ext cx="81966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a:solidFill>
                  <a:srgbClr val="1C4587"/>
                </a:solidFill>
                <a:latin typeface="Roboto"/>
                <a:ea typeface="Roboto"/>
                <a:cs typeface="Roboto"/>
                <a:sym typeface="Roboto"/>
                <a:hlinkClick r:id="rId5">
                  <a:extLst>
                    <a:ext uri="{A12FA001-AC4F-418D-AE19-62706E023703}">
                      <ahyp:hlinkClr xmlns:ahyp="http://schemas.microsoft.com/office/drawing/2018/hyperlinkcolor" val="tx"/>
                    </a:ext>
                  </a:extLst>
                </a:hlinkClick>
              </a:rPr>
              <a:t>www.familyvoicesco.org</a:t>
            </a:r>
            <a:r>
              <a:rPr lang="en-US" sz="1500">
                <a:solidFill>
                  <a:srgbClr val="1C4587"/>
                </a:solidFill>
                <a:latin typeface="Roboto"/>
                <a:ea typeface="Roboto"/>
                <a:cs typeface="Roboto"/>
                <a:sym typeface="Roboto"/>
              </a:rPr>
              <a:t>			(303) 877-1747	          	info@familyvoicesco.org</a:t>
            </a:r>
            <a:endParaRPr sz="1500">
              <a:solidFill>
                <a:srgbClr val="1C4587"/>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Where to apply?</a:t>
            </a:r>
            <a:endParaRPr/>
          </a:p>
        </p:txBody>
      </p:sp>
      <p:sp>
        <p:nvSpPr>
          <p:cNvPr id="210" name="Google Shape;210;p10"/>
          <p:cNvSpPr txBox="1">
            <a:spLocks noGrp="1"/>
          </p:cNvSpPr>
          <p:nvPr>
            <p:ph type="body" idx="1"/>
          </p:nvPr>
        </p:nvSpPr>
        <p:spPr>
          <a:xfrm>
            <a:off x="457200" y="1143000"/>
            <a:ext cx="8229600" cy="973800"/>
          </a:xfrm>
          <a:prstGeom prst="rect">
            <a:avLst/>
          </a:prstGeom>
          <a:noFill/>
          <a:ln>
            <a:noFill/>
          </a:ln>
        </p:spPr>
        <p:txBody>
          <a:bodyPr spcFirstLastPara="1" wrap="square" lIns="91425" tIns="45700" rIns="91425" bIns="45700" anchor="t" anchorCtr="0">
            <a:normAutofit/>
          </a:bodyPr>
          <a:lstStyle/>
          <a:p>
            <a:pPr marL="342900" lvl="0" indent="-190500" algn="l" rtl="0">
              <a:lnSpc>
                <a:spcPct val="115000"/>
              </a:lnSpc>
              <a:spcBef>
                <a:spcPts val="0"/>
              </a:spcBef>
              <a:spcAft>
                <a:spcPts val="0"/>
              </a:spcAft>
              <a:buClr>
                <a:schemeClr val="dk1"/>
              </a:buClr>
              <a:buSzPts val="2200"/>
              <a:buChar char="●"/>
            </a:pPr>
            <a:r>
              <a:rPr lang="en-US" sz="2200" u="sng">
                <a:solidFill>
                  <a:schemeClr val="hlink"/>
                </a:solidFill>
                <a:hlinkClick r:id="rId3"/>
              </a:rPr>
              <a:t>Community Centered Board</a:t>
            </a:r>
            <a:endParaRPr sz="2200"/>
          </a:p>
          <a:p>
            <a:pPr marL="0" lvl="0" indent="0" algn="l" rtl="0">
              <a:lnSpc>
                <a:spcPct val="115000"/>
              </a:lnSpc>
              <a:spcBef>
                <a:spcPts val="0"/>
              </a:spcBef>
              <a:spcAft>
                <a:spcPts val="0"/>
              </a:spcAft>
              <a:buSzPts val="1800"/>
              <a:buNone/>
            </a:pPr>
            <a:endParaRPr sz="2200"/>
          </a:p>
        </p:txBody>
      </p:sp>
      <p:sp>
        <p:nvSpPr>
          <p:cNvPr id="211" name="Google Shape;211;p10"/>
          <p:cNvSpPr txBox="1"/>
          <p:nvPr/>
        </p:nvSpPr>
        <p:spPr>
          <a:xfrm>
            <a:off x="473700" y="6339175"/>
            <a:ext cx="81966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a:solidFill>
                  <a:srgbClr val="1C4587"/>
                </a:solidFill>
                <a:latin typeface="Roboto"/>
                <a:ea typeface="Roboto"/>
                <a:cs typeface="Roboto"/>
                <a:sym typeface="Roboto"/>
                <a:hlinkClick r:id="rId4">
                  <a:extLst>
                    <a:ext uri="{A12FA001-AC4F-418D-AE19-62706E023703}">
                      <ahyp:hlinkClr xmlns:ahyp="http://schemas.microsoft.com/office/drawing/2018/hyperlinkcolor" val="tx"/>
                    </a:ext>
                  </a:extLst>
                </a:hlinkClick>
              </a:rPr>
              <a:t>www.familyvoicesco.org</a:t>
            </a:r>
            <a:r>
              <a:rPr lang="en-US" sz="1500">
                <a:solidFill>
                  <a:srgbClr val="1C4587"/>
                </a:solidFill>
                <a:latin typeface="Roboto"/>
                <a:ea typeface="Roboto"/>
                <a:cs typeface="Roboto"/>
                <a:sym typeface="Roboto"/>
              </a:rPr>
              <a:t>			(303) 877-1747	          	info@familyvoicesco.org</a:t>
            </a:r>
            <a:endParaRPr sz="1500">
              <a:solidFill>
                <a:srgbClr val="1C4587"/>
              </a:solidFill>
              <a:latin typeface="Roboto"/>
              <a:ea typeface="Roboto"/>
              <a:cs typeface="Roboto"/>
              <a:sym typeface="Roboto"/>
            </a:endParaRPr>
          </a:p>
        </p:txBody>
      </p:sp>
      <p:pic>
        <p:nvPicPr>
          <p:cNvPr id="212" name="Google Shape;212;p10"/>
          <p:cNvPicPr preferRelativeResize="0"/>
          <p:nvPr/>
        </p:nvPicPr>
        <p:blipFill>
          <a:blip r:embed="rId5">
            <a:alphaModFix/>
          </a:blip>
          <a:stretch>
            <a:fillRect/>
          </a:stretch>
        </p:blipFill>
        <p:spPr>
          <a:xfrm>
            <a:off x="98425" y="1606175"/>
            <a:ext cx="8809023" cy="48854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3DA4C-32C2-56A9-678C-43BFA3A8DF22}"/>
              </a:ext>
            </a:extLst>
          </p:cNvPr>
          <p:cNvSpPr>
            <a:spLocks noGrp="1"/>
          </p:cNvSpPr>
          <p:nvPr>
            <p:ph type="title"/>
          </p:nvPr>
        </p:nvSpPr>
        <p:spPr/>
        <p:txBody>
          <a:bodyPr/>
          <a:lstStyle/>
          <a:p>
            <a:pPr algn="ctr"/>
            <a:r>
              <a:rPr lang="en-US" dirty="0"/>
              <a:t>Transition Wheel </a:t>
            </a:r>
            <a:br>
              <a:rPr lang="en-US" dirty="0"/>
            </a:br>
            <a:endParaRPr lang="en-US" dirty="0"/>
          </a:p>
        </p:txBody>
      </p:sp>
      <p:sp>
        <p:nvSpPr>
          <p:cNvPr id="5" name="Text Placeholder 4">
            <a:extLst>
              <a:ext uri="{FF2B5EF4-FFF2-40B4-BE49-F238E27FC236}">
                <a16:creationId xmlns:a16="http://schemas.microsoft.com/office/drawing/2014/main" id="{765C3BAA-4B1F-592A-FEC2-ED9E902A64C3}"/>
              </a:ext>
            </a:extLst>
          </p:cNvPr>
          <p:cNvSpPr>
            <a:spLocks noGrp="1"/>
          </p:cNvSpPr>
          <p:nvPr>
            <p:ph type="body" idx="1"/>
          </p:nvPr>
        </p:nvSpPr>
        <p:spPr>
          <a:xfrm>
            <a:off x="311725" y="1836710"/>
            <a:ext cx="3127500" cy="3063900"/>
          </a:xfrm>
        </p:spPr>
        <p:txBody>
          <a:bodyPr>
            <a:normAutofit/>
          </a:bodyPr>
          <a:lstStyle/>
          <a:p>
            <a:r>
              <a:rPr lang="en-US" sz="1700" dirty="0">
                <a:solidFill>
                  <a:schemeClr val="bg1"/>
                </a:solidFill>
                <a:latin typeface="+mj-lt"/>
              </a:rPr>
              <a:t>Covers ages 10-26</a:t>
            </a:r>
          </a:p>
          <a:p>
            <a:r>
              <a:rPr lang="en-US" sz="1700" dirty="0">
                <a:solidFill>
                  <a:schemeClr val="bg1"/>
                </a:solidFill>
                <a:latin typeface="+mj-lt"/>
              </a:rPr>
              <a:t>Covers :</a:t>
            </a:r>
          </a:p>
          <a:p>
            <a:pPr lvl="1"/>
            <a:r>
              <a:rPr lang="en-US" sz="1700" dirty="0">
                <a:solidFill>
                  <a:schemeClr val="bg1"/>
                </a:solidFill>
                <a:latin typeface="+mj-lt"/>
              </a:rPr>
              <a:t>Health/ Health Coverage</a:t>
            </a:r>
          </a:p>
          <a:p>
            <a:pPr lvl="1"/>
            <a:r>
              <a:rPr lang="en-US" sz="1700" dirty="0">
                <a:solidFill>
                  <a:schemeClr val="bg1"/>
                </a:solidFill>
                <a:latin typeface="+mj-lt"/>
              </a:rPr>
              <a:t>School</a:t>
            </a:r>
          </a:p>
          <a:p>
            <a:pPr lvl="1"/>
            <a:r>
              <a:rPr lang="en-US" sz="1700" dirty="0">
                <a:solidFill>
                  <a:schemeClr val="bg1"/>
                </a:solidFill>
                <a:latin typeface="+mj-lt"/>
              </a:rPr>
              <a:t>Life Skills</a:t>
            </a:r>
          </a:p>
          <a:p>
            <a:pPr lvl="1"/>
            <a:r>
              <a:rPr lang="en-US" sz="1700" dirty="0">
                <a:solidFill>
                  <a:schemeClr val="bg1"/>
                </a:solidFill>
                <a:latin typeface="+mj-lt"/>
              </a:rPr>
              <a:t>Family Involvement</a:t>
            </a:r>
          </a:p>
          <a:p>
            <a:pPr lvl="1"/>
            <a:r>
              <a:rPr lang="en-US" sz="1700" dirty="0">
                <a:solidFill>
                  <a:schemeClr val="bg1"/>
                </a:solidFill>
                <a:latin typeface="+mj-lt"/>
              </a:rPr>
              <a:t>Career Planning</a:t>
            </a:r>
          </a:p>
          <a:p>
            <a:pPr lvl="1"/>
            <a:r>
              <a:rPr lang="en-US" sz="1700" dirty="0">
                <a:solidFill>
                  <a:schemeClr val="bg1"/>
                </a:solidFill>
                <a:latin typeface="+mj-lt"/>
              </a:rPr>
              <a:t>Legal</a:t>
            </a:r>
          </a:p>
          <a:p>
            <a:pPr marL="146050" indent="0">
              <a:buNone/>
            </a:pPr>
            <a:endParaRPr lang="en-US" dirty="0"/>
          </a:p>
        </p:txBody>
      </p:sp>
      <p:pic>
        <p:nvPicPr>
          <p:cNvPr id="7" name="Picture 6" descr="Diagram&#10;&#10;Description automatically generated">
            <a:extLst>
              <a:ext uri="{FF2B5EF4-FFF2-40B4-BE49-F238E27FC236}">
                <a16:creationId xmlns:a16="http://schemas.microsoft.com/office/drawing/2014/main" id="{5D9BF843-E090-9436-960E-DB8A1CDC4243}"/>
              </a:ext>
            </a:extLst>
          </p:cNvPr>
          <p:cNvPicPr>
            <a:picLocks noChangeAspect="1"/>
          </p:cNvPicPr>
          <p:nvPr/>
        </p:nvPicPr>
        <p:blipFill>
          <a:blip r:embed="rId3"/>
          <a:stretch>
            <a:fillRect/>
          </a:stretch>
        </p:blipFill>
        <p:spPr>
          <a:xfrm>
            <a:off x="3789948" y="-132712"/>
            <a:ext cx="5258896" cy="7002744"/>
          </a:xfrm>
          <a:prstGeom prst="rect">
            <a:avLst/>
          </a:prstGeom>
        </p:spPr>
      </p:pic>
      <p:sp>
        <p:nvSpPr>
          <p:cNvPr id="3" name="TextBox 2">
            <a:extLst>
              <a:ext uri="{FF2B5EF4-FFF2-40B4-BE49-F238E27FC236}">
                <a16:creationId xmlns:a16="http://schemas.microsoft.com/office/drawing/2014/main" id="{CCA79897-29CD-D407-C1DE-36AC0CDA349F}"/>
              </a:ext>
            </a:extLst>
          </p:cNvPr>
          <p:cNvSpPr txBox="1"/>
          <p:nvPr/>
        </p:nvSpPr>
        <p:spPr>
          <a:xfrm>
            <a:off x="95156" y="5473327"/>
            <a:ext cx="3394001" cy="830997"/>
          </a:xfrm>
          <a:prstGeom prst="rect">
            <a:avLst/>
          </a:prstGeom>
          <a:noFill/>
        </p:spPr>
        <p:txBody>
          <a:bodyPr wrap="square">
            <a:spAutoFit/>
          </a:bodyPr>
          <a:lstStyle/>
          <a:p>
            <a:pPr marL="615950" lvl="1" indent="0">
              <a:buNone/>
            </a:pPr>
            <a:r>
              <a:rPr lang="en-US" sz="1600" dirty="0">
                <a:solidFill>
                  <a:schemeClr val="bg1"/>
                </a:solidFill>
                <a:latin typeface="+mj-lt"/>
              </a:rPr>
              <a:t>We will send you one!!</a:t>
            </a:r>
          </a:p>
          <a:p>
            <a:pPr marL="615950" lvl="1" indent="0">
              <a:buNone/>
            </a:pPr>
            <a:r>
              <a:rPr lang="en-US" sz="1600" dirty="0">
                <a:solidFill>
                  <a:schemeClr val="bg1"/>
                </a:solidFill>
                <a:latin typeface="+mj-lt"/>
              </a:rPr>
              <a:t>Please put your address in the chat</a:t>
            </a:r>
            <a:r>
              <a:rPr lang="en-US" dirty="0">
                <a:solidFill>
                  <a:schemeClr val="bg1"/>
                </a:solidFill>
                <a:latin typeface="+mj-lt"/>
              </a:rPr>
              <a:t>. </a:t>
            </a:r>
            <a:endParaRPr lang="en-US" sz="1400" dirty="0">
              <a:solidFill>
                <a:schemeClr val="bg1"/>
              </a:solidFill>
              <a:latin typeface="+mj-lt"/>
            </a:endParaRPr>
          </a:p>
        </p:txBody>
      </p:sp>
    </p:spTree>
    <p:extLst>
      <p:ext uri="{BB962C8B-B14F-4D97-AF65-F5344CB8AC3E}">
        <p14:creationId xmlns:p14="http://schemas.microsoft.com/office/powerpoint/2010/main" val="2638888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0070d482ef_0_406"/>
          <p:cNvSpPr txBox="1">
            <a:spLocks noGrp="1"/>
          </p:cNvSpPr>
          <p:nvPr>
            <p:ph type="title"/>
          </p:nvPr>
        </p:nvSpPr>
        <p:spPr>
          <a:xfrm>
            <a:off x="311725" y="667900"/>
            <a:ext cx="8520600" cy="83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dirty="0">
                <a:latin typeface="+mj-lt"/>
              </a:rPr>
              <a:t>Hindsight Recommendations</a:t>
            </a:r>
            <a:endParaRPr dirty="0">
              <a:latin typeface="+mj-lt"/>
            </a:endParaRPr>
          </a:p>
        </p:txBody>
      </p:sp>
      <p:sp>
        <p:nvSpPr>
          <p:cNvPr id="247" name="Google Shape;247;g20070d482ef_0_406"/>
          <p:cNvSpPr txBox="1">
            <a:spLocks noGrp="1"/>
          </p:cNvSpPr>
          <p:nvPr>
            <p:ph type="body" idx="1"/>
          </p:nvPr>
        </p:nvSpPr>
        <p:spPr>
          <a:xfrm>
            <a:off x="311700" y="2007600"/>
            <a:ext cx="7855200" cy="41016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ts val="1300"/>
              <a:buNone/>
            </a:pPr>
            <a:r>
              <a:rPr lang="en-US" sz="1900" b="1" dirty="0">
                <a:latin typeface="+mj-lt"/>
              </a:rPr>
              <a:t>Things to Think and talk about:</a:t>
            </a:r>
            <a:endParaRPr sz="1900" b="1" dirty="0">
              <a:latin typeface="+mj-lt"/>
            </a:endParaRPr>
          </a:p>
          <a:p>
            <a:pPr marL="558800" lvl="0" indent="-457200" algn="l" rtl="0">
              <a:lnSpc>
                <a:spcPct val="115000"/>
              </a:lnSpc>
              <a:spcBef>
                <a:spcPts val="1200"/>
              </a:spcBef>
              <a:spcAft>
                <a:spcPts val="0"/>
              </a:spcAft>
              <a:buSzPts val="2000"/>
              <a:buFont typeface="+mj-lt"/>
              <a:buAutoNum type="arabicPeriod"/>
            </a:pPr>
            <a:r>
              <a:rPr lang="en-US" sz="1900" dirty="0">
                <a:latin typeface="+mj-lt"/>
              </a:rPr>
              <a:t>There is no one way to transition</a:t>
            </a:r>
          </a:p>
          <a:p>
            <a:pPr marL="558800" lvl="0" indent="-457200" algn="l" rtl="0">
              <a:lnSpc>
                <a:spcPct val="115000"/>
              </a:lnSpc>
              <a:spcBef>
                <a:spcPts val="1200"/>
              </a:spcBef>
              <a:spcAft>
                <a:spcPts val="0"/>
              </a:spcAft>
              <a:buSzPts val="2000"/>
              <a:buFont typeface="+mj-lt"/>
              <a:buAutoNum type="arabicPeriod"/>
            </a:pPr>
            <a:r>
              <a:rPr lang="en-US" sz="1900" dirty="0">
                <a:latin typeface="+mj-lt"/>
              </a:rPr>
              <a:t>Our fear factor is when we aren’t here….</a:t>
            </a:r>
          </a:p>
          <a:p>
            <a:pPr marL="558800" lvl="0" indent="-457200" algn="l" rtl="0">
              <a:lnSpc>
                <a:spcPct val="115000"/>
              </a:lnSpc>
              <a:spcBef>
                <a:spcPts val="1200"/>
              </a:spcBef>
              <a:spcAft>
                <a:spcPts val="0"/>
              </a:spcAft>
              <a:buSzPts val="2000"/>
              <a:buFont typeface="+mj-lt"/>
              <a:buAutoNum type="arabicPeriod"/>
            </a:pPr>
            <a:r>
              <a:rPr lang="en-US" sz="1900" dirty="0">
                <a:latin typeface="+mj-lt"/>
              </a:rPr>
              <a:t>Letting go is truly difficult! </a:t>
            </a:r>
          </a:p>
          <a:p>
            <a:pPr marL="558800" lvl="0" indent="-457200" algn="l" rtl="0">
              <a:lnSpc>
                <a:spcPct val="115000"/>
              </a:lnSpc>
              <a:spcBef>
                <a:spcPts val="1200"/>
              </a:spcBef>
              <a:spcAft>
                <a:spcPts val="0"/>
              </a:spcAft>
              <a:buSzPts val="2000"/>
              <a:buFont typeface="+mj-lt"/>
              <a:buAutoNum type="arabicPeriod"/>
            </a:pPr>
            <a:r>
              <a:rPr lang="en-US" sz="1900" dirty="0">
                <a:latin typeface="+mj-lt"/>
              </a:rPr>
              <a:t>Set up safe trials-leave at the mall, just hide in the bushes!</a:t>
            </a:r>
          </a:p>
          <a:p>
            <a:pPr marL="558800" lvl="0" indent="-457200" algn="l" rtl="0">
              <a:lnSpc>
                <a:spcPct val="115000"/>
              </a:lnSpc>
              <a:spcBef>
                <a:spcPts val="1200"/>
              </a:spcBef>
              <a:spcAft>
                <a:spcPts val="0"/>
              </a:spcAft>
              <a:buSzPts val="2000"/>
              <a:buFont typeface="+mj-lt"/>
              <a:buAutoNum type="arabicPeriod"/>
            </a:pPr>
            <a:r>
              <a:rPr lang="en-US" sz="1900" dirty="0">
                <a:latin typeface="+mj-lt"/>
              </a:rPr>
              <a:t>Create a vision for 5, 10, 15, 20 years</a:t>
            </a:r>
          </a:p>
          <a:p>
            <a:pPr marL="558800" lvl="0" indent="-457200" algn="l" rtl="0">
              <a:lnSpc>
                <a:spcPct val="115000"/>
              </a:lnSpc>
              <a:spcBef>
                <a:spcPts val="1200"/>
              </a:spcBef>
              <a:spcAft>
                <a:spcPts val="0"/>
              </a:spcAft>
              <a:buSzPts val="2000"/>
              <a:buFont typeface="+mj-lt"/>
              <a:buAutoNum type="arabicPeriod"/>
            </a:pPr>
            <a:r>
              <a:rPr lang="en-US" sz="1900" dirty="0">
                <a:latin typeface="+mj-lt"/>
              </a:rPr>
              <a:t>Be flexible</a:t>
            </a:r>
          </a:p>
          <a:p>
            <a:pPr marL="558800" lvl="0" indent="-457200" algn="l" rtl="0">
              <a:lnSpc>
                <a:spcPct val="115000"/>
              </a:lnSpc>
              <a:spcBef>
                <a:spcPts val="1200"/>
              </a:spcBef>
              <a:spcAft>
                <a:spcPts val="0"/>
              </a:spcAft>
              <a:buSzPts val="2000"/>
              <a:buFont typeface="+mj-lt"/>
              <a:buAutoNum type="arabicPeriod"/>
            </a:pPr>
            <a:r>
              <a:rPr lang="en-US" sz="1900" dirty="0">
                <a:latin typeface="+mj-lt"/>
              </a:rPr>
              <a:t>“The System” isn’t going to do it for you!</a:t>
            </a:r>
          </a:p>
          <a:p>
            <a:pPr marL="558800" lvl="0" indent="-457200" algn="l" rtl="0">
              <a:lnSpc>
                <a:spcPct val="115000"/>
              </a:lnSpc>
              <a:spcBef>
                <a:spcPts val="1200"/>
              </a:spcBef>
              <a:spcAft>
                <a:spcPts val="0"/>
              </a:spcAft>
              <a:buSzPts val="2000"/>
              <a:buFont typeface="+mj-lt"/>
              <a:buAutoNum type="arabicPeriod"/>
            </a:pPr>
            <a:r>
              <a:rPr lang="en-US" sz="1900" dirty="0">
                <a:latin typeface="+mj-lt"/>
              </a:rPr>
              <a:t>Think about the different areas of transition</a:t>
            </a:r>
          </a:p>
          <a:p>
            <a:pPr marL="558800" lvl="0" indent="-457200" algn="l" rtl="0">
              <a:lnSpc>
                <a:spcPct val="115000"/>
              </a:lnSpc>
              <a:spcBef>
                <a:spcPts val="1200"/>
              </a:spcBef>
              <a:spcAft>
                <a:spcPts val="0"/>
              </a:spcAft>
              <a:buSzPts val="2000"/>
              <a:buFont typeface="+mj-lt"/>
              <a:buAutoNum type="arabicPeriod"/>
            </a:pPr>
            <a:r>
              <a:rPr lang="en-US" sz="2100" b="1" dirty="0">
                <a:latin typeface="+mj-lt"/>
              </a:rPr>
              <a:t>We are here to help, you are not alone! </a:t>
            </a:r>
          </a:p>
          <a:p>
            <a:pPr marL="558800" lvl="0" indent="-457200" algn="l" rtl="0">
              <a:lnSpc>
                <a:spcPct val="115000"/>
              </a:lnSpc>
              <a:spcBef>
                <a:spcPts val="1200"/>
              </a:spcBef>
              <a:spcAft>
                <a:spcPts val="0"/>
              </a:spcAft>
              <a:buSzPts val="2000"/>
              <a:buFont typeface="+mj-lt"/>
              <a:buAutoNum type="arabicPeriod"/>
            </a:pPr>
            <a:endParaRPr sz="2000" dirty="0"/>
          </a:p>
        </p:txBody>
      </p:sp>
      <p:sp>
        <p:nvSpPr>
          <p:cNvPr id="248" name="Google Shape;248;g20070d482ef_0_406"/>
          <p:cNvSpPr txBox="1"/>
          <p:nvPr/>
        </p:nvSpPr>
        <p:spPr>
          <a:xfrm>
            <a:off x="-96253" y="6339175"/>
            <a:ext cx="9131969"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dirty="0">
                <a:solidFill>
                  <a:srgbClr val="1C4587"/>
                </a:solidFill>
                <a:latin typeface="Roboto"/>
                <a:ea typeface="Roboto"/>
                <a:cs typeface="Roboto"/>
                <a:sym typeface="Roboto"/>
                <a:hlinkClick r:id="rId3">
                  <a:extLst>
                    <a:ext uri="{A12FA001-AC4F-418D-AE19-62706E023703}">
                      <ahyp:hlinkClr xmlns:ahyp="http://schemas.microsoft.com/office/drawing/2018/hyperlinkcolor" val="tx"/>
                    </a:ext>
                  </a:extLst>
                </a:hlinkClick>
              </a:rPr>
              <a:t>www.familyvoicesco.org</a:t>
            </a:r>
            <a:r>
              <a:rPr lang="en-US" sz="1500" dirty="0">
                <a:solidFill>
                  <a:srgbClr val="1C4587"/>
                </a:solidFill>
                <a:latin typeface="Roboto"/>
                <a:ea typeface="Roboto"/>
                <a:cs typeface="Roboto"/>
                <a:sym typeface="Roboto"/>
              </a:rPr>
              <a:t>			(303) 877-1747	          	</a:t>
            </a:r>
            <a:r>
              <a:rPr lang="en-US" sz="1500" dirty="0" err="1">
                <a:solidFill>
                  <a:srgbClr val="1C4587"/>
                </a:solidFill>
                <a:latin typeface="Roboto"/>
                <a:ea typeface="Roboto"/>
                <a:cs typeface="Roboto"/>
                <a:sym typeface="Roboto"/>
              </a:rPr>
              <a:t>info@familyvoicesco.org</a:t>
            </a:r>
            <a:endParaRPr sz="1500" dirty="0">
              <a:solidFill>
                <a:srgbClr val="1C4587"/>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p:nvPr/>
        </p:nvSpPr>
        <p:spPr>
          <a:xfrm>
            <a:off x="533400" y="1260025"/>
            <a:ext cx="8001000"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lang="en-US" sz="1400" b="0" i="0" u="none" strike="noStrike" cap="none" dirty="0">
              <a:solidFill>
                <a:srgbClr val="0000F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panose="020B0604020202020204" pitchFamily="34" charset="0"/>
              <a:buChar char="•"/>
            </a:pPr>
            <a:r>
              <a:rPr lang="en-US" sz="1600" b="1" dirty="0">
                <a:solidFill>
                  <a:schemeClr val="accent1"/>
                </a:solidFill>
              </a:rPr>
              <a:t>Disability According to Supplemental Security Income</a:t>
            </a:r>
          </a:p>
          <a:p>
            <a:pPr marL="0" marR="0" lvl="0" indent="0" algn="l" rtl="0">
              <a:lnSpc>
                <a:spcPct val="100000"/>
              </a:lnSpc>
              <a:spcBef>
                <a:spcPts val="0"/>
              </a:spcBef>
              <a:spcAft>
                <a:spcPts val="0"/>
              </a:spcAft>
              <a:buClr>
                <a:srgbClr val="000000"/>
              </a:buClr>
              <a:buSzPts val="2800"/>
              <a:buFont typeface="Arial"/>
              <a:buNone/>
            </a:pPr>
            <a:r>
              <a:rPr lang="en-US" sz="1400" b="0" i="0" u="none" strike="noStrike" cap="none" dirty="0">
                <a:solidFill>
                  <a:srgbClr val="0000FF"/>
                </a:solidFill>
                <a:latin typeface="Arial"/>
                <a:ea typeface="Arial"/>
                <a:cs typeface="Arial"/>
                <a:sym typeface="Arial"/>
                <a:hlinkClick r:id="rId3"/>
              </a:rPr>
              <a:t>https://www.ssa.gov/disability/professionals/bluebook/AdultListings.htm</a:t>
            </a:r>
            <a:endParaRPr lang="en-US" sz="1400" b="0" i="0" u="none" strike="noStrike" cap="none" dirty="0">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lang="en-US" sz="1400" b="0" i="0" u="none" strike="noStrike" cap="none" dirty="0">
              <a:solidFill>
                <a:srgbClr val="0000F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panose="020B0604020202020204" pitchFamily="34" charset="0"/>
              <a:buChar char="•"/>
            </a:pPr>
            <a:r>
              <a:rPr lang="en-US" sz="1600" b="1" i="0" u="none" strike="noStrike" cap="none" dirty="0">
                <a:solidFill>
                  <a:schemeClr val="accent1"/>
                </a:solidFill>
                <a:latin typeface="Arial"/>
                <a:ea typeface="Arial"/>
                <a:cs typeface="Arial"/>
                <a:sym typeface="Arial"/>
              </a:rPr>
              <a:t>Division of Vocational Rehabilitation</a:t>
            </a:r>
          </a:p>
          <a:p>
            <a:pPr marR="0" lvl="0" algn="l" rtl="0">
              <a:lnSpc>
                <a:spcPct val="100000"/>
              </a:lnSpc>
              <a:spcBef>
                <a:spcPts val="0"/>
              </a:spcBef>
              <a:spcAft>
                <a:spcPts val="0"/>
              </a:spcAft>
              <a:buClr>
                <a:srgbClr val="000000"/>
              </a:buClr>
              <a:buSzPts val="2800"/>
            </a:pPr>
            <a:r>
              <a:rPr lang="en-US" sz="1600" b="0" i="0" u="none" strike="noStrike" cap="none" dirty="0">
                <a:solidFill>
                  <a:srgbClr val="0000FF"/>
                </a:solidFill>
                <a:latin typeface="Arial"/>
                <a:ea typeface="Arial"/>
                <a:cs typeface="Arial"/>
                <a:sym typeface="Arial"/>
                <a:hlinkClick r:id="rId4"/>
              </a:rPr>
              <a:t>https://dvr.colorado.gov/youth-transition-services/youth</a:t>
            </a:r>
            <a:endParaRPr lang="en-US" sz="1600" b="0" i="0" u="none" strike="noStrike" cap="none" dirty="0">
              <a:solidFill>
                <a:srgbClr val="0000FF"/>
              </a:solidFill>
              <a:latin typeface="Arial"/>
              <a:ea typeface="Arial"/>
              <a:cs typeface="Arial"/>
              <a:sym typeface="Arial"/>
            </a:endParaRPr>
          </a:p>
          <a:p>
            <a:pPr marR="0" lvl="0" algn="l" rtl="0">
              <a:lnSpc>
                <a:spcPct val="100000"/>
              </a:lnSpc>
              <a:spcBef>
                <a:spcPts val="0"/>
              </a:spcBef>
              <a:spcAft>
                <a:spcPts val="0"/>
              </a:spcAft>
              <a:buClr>
                <a:srgbClr val="000000"/>
              </a:buClr>
              <a:buSzPts val="2800"/>
            </a:pPr>
            <a:endParaRPr lang="en-US" sz="1400" b="0" i="0" u="none" strike="noStrike" cap="none" dirty="0">
              <a:solidFill>
                <a:srgbClr val="0000F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panose="020B0604020202020204" pitchFamily="34" charset="0"/>
              <a:buChar char="•"/>
            </a:pPr>
            <a:r>
              <a:rPr lang="en-US" sz="1600" b="1" i="0" u="none" strike="noStrike" cap="none" dirty="0">
                <a:solidFill>
                  <a:schemeClr val="accent1"/>
                </a:solidFill>
                <a:latin typeface="Arial"/>
                <a:ea typeface="Arial"/>
                <a:cs typeface="Arial"/>
                <a:sym typeface="Arial"/>
              </a:rPr>
              <a:t>Health Care Policy and Financing- CO Medicaid or Health First CO</a:t>
            </a:r>
          </a:p>
          <a:p>
            <a:pPr marR="0" lvl="0" algn="l" rtl="0">
              <a:lnSpc>
                <a:spcPct val="100000"/>
              </a:lnSpc>
              <a:spcBef>
                <a:spcPts val="0"/>
              </a:spcBef>
              <a:spcAft>
                <a:spcPts val="0"/>
              </a:spcAft>
              <a:buClr>
                <a:srgbClr val="000000"/>
              </a:buClr>
              <a:buSzPts val="2800"/>
            </a:pPr>
            <a:r>
              <a:rPr lang="en-US" sz="1400" b="0" i="0" u="none" strike="noStrike" cap="none" dirty="0">
                <a:solidFill>
                  <a:srgbClr val="0000FF"/>
                </a:solidFill>
                <a:latin typeface="Arial"/>
                <a:ea typeface="Arial"/>
                <a:cs typeface="Arial"/>
                <a:sym typeface="Arial"/>
                <a:hlinkClick r:id="rId5"/>
              </a:rPr>
              <a:t>https://hcpf.colorado.gov</a:t>
            </a:r>
            <a:endParaRPr lang="en-US" dirty="0">
              <a:solidFill>
                <a:srgbClr val="0000FF"/>
              </a:solidFill>
            </a:endParaRPr>
          </a:p>
          <a:p>
            <a:pPr marR="0" lvl="0" algn="l" rtl="0">
              <a:lnSpc>
                <a:spcPct val="100000"/>
              </a:lnSpc>
              <a:spcBef>
                <a:spcPts val="0"/>
              </a:spcBef>
              <a:spcAft>
                <a:spcPts val="0"/>
              </a:spcAft>
              <a:buClr>
                <a:srgbClr val="000000"/>
              </a:buClr>
              <a:buSzPts val="2800"/>
            </a:pPr>
            <a:endParaRPr lang="en-US" sz="1400" b="0" i="0" u="none" strike="noStrike" cap="none" dirty="0">
              <a:solidFill>
                <a:srgbClr val="0000F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panose="020B0604020202020204" pitchFamily="34" charset="0"/>
              <a:buChar char="•"/>
            </a:pPr>
            <a:r>
              <a:rPr lang="en-US" sz="1600" b="1" dirty="0">
                <a:solidFill>
                  <a:schemeClr val="accent1"/>
                </a:solidFill>
              </a:rPr>
              <a:t>Community Centered Boards</a:t>
            </a:r>
          </a:p>
          <a:p>
            <a:pPr marR="0" lvl="0" algn="l" rtl="0">
              <a:lnSpc>
                <a:spcPct val="100000"/>
              </a:lnSpc>
              <a:spcBef>
                <a:spcPts val="0"/>
              </a:spcBef>
              <a:spcAft>
                <a:spcPts val="0"/>
              </a:spcAft>
              <a:buClr>
                <a:srgbClr val="000000"/>
              </a:buClr>
              <a:buSzPts val="2800"/>
            </a:pPr>
            <a:r>
              <a:rPr lang="en-US" sz="1400" b="0" i="0" u="none" strike="noStrike" cap="none" dirty="0">
                <a:solidFill>
                  <a:srgbClr val="0000FF"/>
                </a:solidFill>
                <a:latin typeface="Arial"/>
                <a:ea typeface="Arial"/>
                <a:cs typeface="Arial"/>
                <a:sym typeface="Arial"/>
                <a:hlinkClick r:id="rId6"/>
              </a:rPr>
              <a:t>https://hcpf.colorado.gov/community-centered-boards</a:t>
            </a:r>
            <a:endParaRPr lang="en-US" sz="1400" b="0" i="0" u="none" strike="noStrike" cap="none" dirty="0">
              <a:solidFill>
                <a:srgbClr val="0000FF"/>
              </a:solidFill>
              <a:latin typeface="Arial"/>
              <a:ea typeface="Arial"/>
              <a:cs typeface="Arial"/>
              <a:sym typeface="Arial"/>
            </a:endParaRPr>
          </a:p>
          <a:p>
            <a:pPr marR="0" lvl="0" algn="l" rtl="0">
              <a:lnSpc>
                <a:spcPct val="100000"/>
              </a:lnSpc>
              <a:spcBef>
                <a:spcPts val="0"/>
              </a:spcBef>
              <a:spcAft>
                <a:spcPts val="0"/>
              </a:spcAft>
              <a:buClr>
                <a:srgbClr val="000000"/>
              </a:buClr>
              <a:buSzPts val="2800"/>
            </a:pPr>
            <a:endParaRPr lang="en-US" dirty="0">
              <a:solidFill>
                <a:srgbClr val="0000FF"/>
              </a:solidFill>
            </a:endParaRPr>
          </a:p>
          <a:p>
            <a:pPr marL="285750" marR="0" lvl="0" indent="-285750" algn="l" rtl="0">
              <a:lnSpc>
                <a:spcPct val="100000"/>
              </a:lnSpc>
              <a:spcBef>
                <a:spcPts val="0"/>
              </a:spcBef>
              <a:spcAft>
                <a:spcPts val="0"/>
              </a:spcAft>
              <a:buClr>
                <a:srgbClr val="000000"/>
              </a:buClr>
              <a:buSzPts val="2800"/>
              <a:buFont typeface="Arial" panose="020B0604020202020204" pitchFamily="34" charset="0"/>
              <a:buChar char="•"/>
            </a:pPr>
            <a:r>
              <a:rPr lang="en-US" sz="1600" b="1" i="0" u="none" strike="noStrike" cap="none" dirty="0">
                <a:solidFill>
                  <a:schemeClr val="accent1"/>
                </a:solidFill>
                <a:latin typeface="Arial"/>
                <a:ea typeface="Arial"/>
                <a:cs typeface="Arial"/>
                <a:sym typeface="Arial"/>
              </a:rPr>
              <a:t>PATH Scholarships</a:t>
            </a:r>
          </a:p>
          <a:p>
            <a:pPr>
              <a:buSzPts val="2800"/>
            </a:pPr>
            <a:r>
              <a:rPr lang="en-US" sz="1800" b="1" dirty="0">
                <a:effectLst/>
                <a:latin typeface="Calibri" panose="020F0502020204030204" pitchFamily="34" charset="0"/>
              </a:rPr>
              <a:t>Lori Parker at </a:t>
            </a:r>
            <a:r>
              <a:rPr lang="en-US" sz="1800" b="1" dirty="0" err="1">
                <a:effectLst/>
                <a:latin typeface="Calibri" panose="020F0502020204030204" pitchFamily="34" charset="0"/>
              </a:rPr>
              <a:t>pathwithlori@gmail.com</a:t>
            </a:r>
            <a:r>
              <a:rPr lang="en-US" sz="1800" b="1" dirty="0">
                <a:effectLst/>
                <a:latin typeface="Calibri" panose="020F0502020204030204" pitchFamily="34" charset="0"/>
              </a:rPr>
              <a:t> </a:t>
            </a:r>
          </a:p>
          <a:p>
            <a:pPr>
              <a:buSzPts val="2800"/>
            </a:pPr>
            <a:r>
              <a:rPr lang="en-US" sz="1800" b="1" dirty="0">
                <a:effectLst/>
                <a:latin typeface="Calibri" panose="020F0502020204030204" pitchFamily="34" charset="0"/>
              </a:rPr>
              <a:t>Ruth Newell at </a:t>
            </a:r>
            <a:r>
              <a:rPr lang="en-US" sz="1800" b="1" dirty="0" err="1">
                <a:effectLst/>
                <a:latin typeface="Calibri" panose="020F0502020204030204" pitchFamily="34" charset="0"/>
              </a:rPr>
              <a:t>pathwithruth@gmail.com</a:t>
            </a:r>
            <a:r>
              <a:rPr lang="en-US" sz="1800" b="1" dirty="0">
                <a:effectLst/>
                <a:latin typeface="Calibri" panose="020F0502020204030204" pitchFamily="34" charset="0"/>
              </a:rPr>
              <a:t> </a:t>
            </a:r>
          </a:p>
          <a:p>
            <a:pPr>
              <a:buSzPts val="2800"/>
            </a:pPr>
            <a:r>
              <a:rPr lang="en-US" sz="1800" b="1" dirty="0">
                <a:effectLst/>
                <a:latin typeface="Calibri" panose="020F0502020204030204" pitchFamily="34" charset="0"/>
              </a:rPr>
              <a:t>PATHs 2 </a:t>
            </a:r>
            <a:r>
              <a:rPr lang="en-US" sz="1800" b="1" dirty="0" err="1">
                <a:effectLst/>
                <a:latin typeface="Calibri" panose="020F0502020204030204" pitchFamily="34" charset="0"/>
              </a:rPr>
              <a:t>PossAbilities</a:t>
            </a:r>
            <a:r>
              <a:rPr lang="en-US" sz="1800" b="1" dirty="0">
                <a:effectLst/>
                <a:latin typeface="Calibri" panose="020F0502020204030204" pitchFamily="34" charset="0"/>
              </a:rPr>
              <a:t>: www.paths2possabilities.net</a:t>
            </a:r>
            <a:br>
              <a:rPr lang="en-US" sz="1800" b="1" dirty="0">
                <a:effectLst/>
                <a:latin typeface="Calibri" panose="020F0502020204030204" pitchFamily="34" charset="0"/>
              </a:rPr>
            </a:br>
            <a:r>
              <a:rPr lang="en-US" sz="1800" b="1" dirty="0">
                <a:effectLst/>
                <a:latin typeface="Calibri" panose="020F0502020204030204" pitchFamily="34" charset="0"/>
              </a:rPr>
              <a:t>PATH: “Planning Alternative Tomorrows with Hope”</a:t>
            </a:r>
            <a:br>
              <a:rPr lang="en-US" sz="1800" b="1" dirty="0">
                <a:effectLst/>
                <a:latin typeface="Calibri" panose="020F0502020204030204" pitchFamily="34" charset="0"/>
              </a:rPr>
            </a:br>
            <a:r>
              <a:rPr lang="en-US" sz="1800" b="1" dirty="0">
                <a:effectLst/>
                <a:latin typeface="Calibri" panose="020F0502020204030204" pitchFamily="34" charset="0"/>
              </a:rPr>
              <a:t>1-844-584-3408 </a:t>
            </a:r>
            <a:endParaRPr lang="en-US" dirty="0">
              <a:effectLst/>
            </a:endParaRPr>
          </a:p>
          <a:p>
            <a:pPr marR="0" lvl="0" algn="l" rtl="0">
              <a:lnSpc>
                <a:spcPct val="100000"/>
              </a:lnSpc>
              <a:spcBef>
                <a:spcPts val="0"/>
              </a:spcBef>
              <a:spcAft>
                <a:spcPts val="0"/>
              </a:spcAft>
              <a:buClr>
                <a:srgbClr val="000000"/>
              </a:buClr>
              <a:buSzPts val="2800"/>
            </a:pPr>
            <a:endParaRPr lang="en-US" sz="1400" b="0" i="0" u="none" strike="noStrike" cap="none" dirty="0">
              <a:solidFill>
                <a:schemeClr val="accent1"/>
              </a:solidFill>
              <a:latin typeface="Arial"/>
              <a:ea typeface="Arial"/>
              <a:cs typeface="Arial"/>
              <a:sym typeface="Arial"/>
            </a:endParaRPr>
          </a:p>
          <a:p>
            <a:pPr marR="0" lvl="0" algn="l" rtl="0">
              <a:lnSpc>
                <a:spcPct val="100000"/>
              </a:lnSpc>
              <a:spcBef>
                <a:spcPts val="0"/>
              </a:spcBef>
              <a:spcAft>
                <a:spcPts val="0"/>
              </a:spcAft>
              <a:buClr>
                <a:srgbClr val="000000"/>
              </a:buClr>
              <a:buSzPts val="2800"/>
            </a:pPr>
            <a:endParaRPr sz="1400" b="0" i="0" u="none" strike="noStrike" cap="none" dirty="0">
              <a:solidFill>
                <a:srgbClr val="0000FF"/>
              </a:solidFill>
              <a:latin typeface="Arial"/>
              <a:ea typeface="Arial"/>
              <a:cs typeface="Arial"/>
              <a:sym typeface="Arial"/>
            </a:endParaRPr>
          </a:p>
        </p:txBody>
      </p:sp>
      <p:sp>
        <p:nvSpPr>
          <p:cNvPr id="268" name="Google Shape;268;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1800"/>
              <a:buFont typeface="Arial"/>
              <a:buNone/>
            </a:pPr>
            <a:r>
              <a:rPr lang="en-US" sz="3200" dirty="0">
                <a:solidFill>
                  <a:schemeClr val="dk1"/>
                </a:solidFill>
                <a:latin typeface="Calibri"/>
                <a:ea typeface="Calibri"/>
                <a:cs typeface="Calibri"/>
                <a:sym typeface="Calibri"/>
              </a:rPr>
              <a:t>Resources and links</a:t>
            </a:r>
            <a:endParaRPr dirty="0"/>
          </a:p>
        </p:txBody>
      </p:sp>
      <p:sp>
        <p:nvSpPr>
          <p:cNvPr id="269" name="Google Shape;269;p28"/>
          <p:cNvSpPr txBox="1"/>
          <p:nvPr/>
        </p:nvSpPr>
        <p:spPr>
          <a:xfrm>
            <a:off x="473700" y="6339175"/>
            <a:ext cx="81966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a:solidFill>
                  <a:srgbClr val="1C4587"/>
                </a:solidFill>
                <a:latin typeface="Roboto"/>
                <a:ea typeface="Roboto"/>
                <a:cs typeface="Roboto"/>
                <a:sym typeface="Roboto"/>
                <a:hlinkClick r:id="rId7">
                  <a:extLst>
                    <a:ext uri="{A12FA001-AC4F-418D-AE19-62706E023703}">
                      <ahyp:hlinkClr xmlns:ahyp="http://schemas.microsoft.com/office/drawing/2018/hyperlinkcolor" val="tx"/>
                    </a:ext>
                  </a:extLst>
                </a:hlinkClick>
              </a:rPr>
              <a:t>www.familyvoicesco.org</a:t>
            </a:r>
            <a:r>
              <a:rPr lang="en-US" sz="1500">
                <a:solidFill>
                  <a:srgbClr val="1C4587"/>
                </a:solidFill>
                <a:latin typeface="Roboto"/>
                <a:ea typeface="Roboto"/>
                <a:cs typeface="Roboto"/>
                <a:sym typeface="Roboto"/>
              </a:rPr>
              <a:t>			(303) 877-1747	          	info@familyvoicesco.org</a:t>
            </a:r>
            <a:endParaRPr sz="1500">
              <a:solidFill>
                <a:srgbClr val="1C4587"/>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141f04ea48_0_35"/>
          <p:cNvSpPr txBox="1">
            <a:spLocks noGrp="1"/>
          </p:cNvSpPr>
          <p:nvPr>
            <p:ph type="title"/>
          </p:nvPr>
        </p:nvSpPr>
        <p:spPr>
          <a:xfrm>
            <a:off x="311750" y="1108225"/>
            <a:ext cx="7073400" cy="1659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9600" dirty="0">
                <a:latin typeface="+mj-lt"/>
              </a:rPr>
              <a:t>Questions?</a:t>
            </a:r>
            <a:endParaRPr sz="9600" dirty="0">
              <a:latin typeface="+mj-lt"/>
            </a:endParaRPr>
          </a:p>
        </p:txBody>
      </p:sp>
      <p:sp>
        <p:nvSpPr>
          <p:cNvPr id="254" name="Google Shape;254;g2141f04ea48_0_35"/>
          <p:cNvSpPr txBox="1">
            <a:spLocks noGrp="1"/>
          </p:cNvSpPr>
          <p:nvPr>
            <p:ph type="body" idx="1"/>
          </p:nvPr>
        </p:nvSpPr>
        <p:spPr>
          <a:xfrm>
            <a:off x="311700" y="2828600"/>
            <a:ext cx="4140300" cy="369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b="1" dirty="0">
                <a:solidFill>
                  <a:schemeClr val="lt1"/>
                </a:solidFill>
                <a:latin typeface="+mj-lt"/>
              </a:rPr>
              <a:t>Contact: </a:t>
            </a:r>
            <a:endParaRPr sz="2800" b="1" dirty="0">
              <a:solidFill>
                <a:schemeClr val="lt1"/>
              </a:solidFill>
              <a:latin typeface="+mj-lt"/>
            </a:endParaRPr>
          </a:p>
          <a:p>
            <a:pPr marL="0" lvl="0" indent="0" algn="l" rtl="0">
              <a:spcBef>
                <a:spcPts val="0"/>
              </a:spcBef>
              <a:spcAft>
                <a:spcPts val="0"/>
              </a:spcAft>
              <a:buNone/>
            </a:pPr>
            <a:r>
              <a:rPr lang="en-US" sz="1800" b="1" dirty="0">
                <a:solidFill>
                  <a:schemeClr val="lt1"/>
                </a:solidFill>
                <a:latin typeface="+mj-lt"/>
              </a:rPr>
              <a:t>Main number (303) 877-1747</a:t>
            </a:r>
            <a:endParaRPr sz="1800" b="1" dirty="0">
              <a:solidFill>
                <a:schemeClr val="lt1"/>
              </a:solidFill>
              <a:latin typeface="+mj-lt"/>
            </a:endParaRPr>
          </a:p>
          <a:p>
            <a:pPr marL="0" lvl="0" indent="0" algn="l" rtl="0">
              <a:spcBef>
                <a:spcPts val="0"/>
              </a:spcBef>
              <a:spcAft>
                <a:spcPts val="0"/>
              </a:spcAft>
              <a:buNone/>
            </a:pPr>
            <a:endParaRPr sz="1800" dirty="0">
              <a:solidFill>
                <a:schemeClr val="lt1"/>
              </a:solidFill>
              <a:latin typeface="+mj-lt"/>
            </a:endParaRPr>
          </a:p>
          <a:p>
            <a:pPr marL="0" lvl="0" indent="0" algn="l" rtl="0">
              <a:spcBef>
                <a:spcPts val="0"/>
              </a:spcBef>
              <a:spcAft>
                <a:spcPts val="0"/>
              </a:spcAft>
              <a:buNone/>
            </a:pPr>
            <a:r>
              <a:rPr lang="en-US" sz="1800" dirty="0">
                <a:solidFill>
                  <a:schemeClr val="lt1"/>
                </a:solidFill>
                <a:latin typeface="+mj-lt"/>
              </a:rPr>
              <a:t>Megan Bowser - Family Navigator</a:t>
            </a:r>
            <a:endParaRPr sz="1800" dirty="0">
              <a:solidFill>
                <a:schemeClr val="lt1"/>
              </a:solidFill>
              <a:latin typeface="+mj-lt"/>
            </a:endParaRPr>
          </a:p>
          <a:p>
            <a:pPr marL="0" lvl="0" indent="0" algn="l" rtl="0">
              <a:spcBef>
                <a:spcPts val="0"/>
              </a:spcBef>
              <a:spcAft>
                <a:spcPts val="0"/>
              </a:spcAft>
              <a:buNone/>
            </a:pPr>
            <a:r>
              <a:rPr lang="en-US" sz="1800" u="sng" dirty="0">
                <a:solidFill>
                  <a:schemeClr val="lt1"/>
                </a:solidFill>
                <a:latin typeface="+mj-lt"/>
                <a:hlinkClick r:id="rId3">
                  <a:extLst>
                    <a:ext uri="{A12FA001-AC4F-418D-AE19-62706E023703}">
                      <ahyp:hlinkClr xmlns:ahyp="http://schemas.microsoft.com/office/drawing/2018/hyperlinkcolor" val="tx"/>
                    </a:ext>
                  </a:extLst>
                </a:hlinkClick>
              </a:rPr>
              <a:t>megan@familyvoicesco.org</a:t>
            </a:r>
            <a:endParaRPr sz="1800" dirty="0">
              <a:solidFill>
                <a:schemeClr val="lt1"/>
              </a:solidFill>
              <a:latin typeface="+mj-lt"/>
            </a:endParaRPr>
          </a:p>
          <a:p>
            <a:pPr marL="0" lvl="0" indent="0" algn="l" rtl="0">
              <a:spcBef>
                <a:spcPts val="0"/>
              </a:spcBef>
              <a:spcAft>
                <a:spcPts val="0"/>
              </a:spcAft>
              <a:buNone/>
            </a:pPr>
            <a:endParaRPr sz="1800" dirty="0">
              <a:solidFill>
                <a:schemeClr val="lt1"/>
              </a:solidFill>
              <a:latin typeface="+mj-lt"/>
            </a:endParaRPr>
          </a:p>
          <a:p>
            <a:pPr marL="0" lvl="0" indent="0" algn="l" rtl="0">
              <a:spcBef>
                <a:spcPts val="0"/>
              </a:spcBef>
              <a:spcAft>
                <a:spcPts val="0"/>
              </a:spcAft>
              <a:buNone/>
            </a:pPr>
            <a:r>
              <a:rPr lang="en-US" sz="1800" dirty="0">
                <a:solidFill>
                  <a:schemeClr val="lt1"/>
                </a:solidFill>
                <a:latin typeface="+mj-lt"/>
              </a:rPr>
              <a:t>Gaby Diaz - Bilingual Family Navigator</a:t>
            </a:r>
            <a:endParaRPr sz="1800" dirty="0">
              <a:solidFill>
                <a:schemeClr val="lt1"/>
              </a:solidFill>
              <a:latin typeface="+mj-lt"/>
            </a:endParaRPr>
          </a:p>
          <a:p>
            <a:pPr marL="0" lvl="0" indent="0" algn="l" rtl="0">
              <a:spcBef>
                <a:spcPts val="0"/>
              </a:spcBef>
              <a:spcAft>
                <a:spcPts val="0"/>
              </a:spcAft>
              <a:buNone/>
            </a:pPr>
            <a:r>
              <a:rPr lang="en-US" sz="1800" u="sng" dirty="0">
                <a:solidFill>
                  <a:schemeClr val="lt1"/>
                </a:solidFill>
                <a:latin typeface="+mj-lt"/>
                <a:hlinkClick r:id="rId4">
                  <a:extLst>
                    <a:ext uri="{A12FA001-AC4F-418D-AE19-62706E023703}">
                      <ahyp:hlinkClr xmlns:ahyp="http://schemas.microsoft.com/office/drawing/2018/hyperlinkcolor" val="tx"/>
                    </a:ext>
                  </a:extLst>
                </a:hlinkClick>
              </a:rPr>
              <a:t>gaby@familyvoicesco.org</a:t>
            </a:r>
            <a:endParaRPr sz="1800" dirty="0">
              <a:solidFill>
                <a:schemeClr val="lt1"/>
              </a:solidFill>
              <a:latin typeface="+mj-lt"/>
            </a:endParaRPr>
          </a:p>
          <a:p>
            <a:pPr marL="0" lvl="0" indent="0" algn="l" rtl="0">
              <a:spcBef>
                <a:spcPts val="0"/>
              </a:spcBef>
              <a:spcAft>
                <a:spcPts val="0"/>
              </a:spcAft>
              <a:buNone/>
            </a:pPr>
            <a:endParaRPr dirty="0">
              <a:solidFill>
                <a:schemeClr val="lt1"/>
              </a:solidFill>
            </a:endParaRPr>
          </a:p>
          <a:p>
            <a:pPr marL="0" lvl="0" indent="0" algn="l" rtl="0">
              <a:spcBef>
                <a:spcPts val="0"/>
              </a:spcBef>
              <a:spcAft>
                <a:spcPts val="0"/>
              </a:spcAft>
              <a:buNone/>
            </a:pPr>
            <a:endParaRPr dirty="0">
              <a:solidFill>
                <a:schemeClr val="lt1"/>
              </a:solidFill>
            </a:endParaRPr>
          </a:p>
        </p:txBody>
      </p:sp>
      <p:sp>
        <p:nvSpPr>
          <p:cNvPr id="255" name="Google Shape;255;g2141f04ea48_0_35"/>
          <p:cNvSpPr txBox="1">
            <a:spLocks noGrp="1"/>
          </p:cNvSpPr>
          <p:nvPr>
            <p:ph type="body" idx="1"/>
          </p:nvPr>
        </p:nvSpPr>
        <p:spPr>
          <a:xfrm>
            <a:off x="4451950" y="2828600"/>
            <a:ext cx="4313100" cy="369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800" dirty="0">
              <a:latin typeface="+mj-lt"/>
            </a:endParaRPr>
          </a:p>
          <a:p>
            <a:pPr marL="0" lvl="0" indent="0" algn="l" rtl="0">
              <a:spcBef>
                <a:spcPts val="0"/>
              </a:spcBef>
              <a:spcAft>
                <a:spcPts val="0"/>
              </a:spcAft>
              <a:buNone/>
            </a:pPr>
            <a:r>
              <a:rPr lang="en-US" sz="1800" dirty="0">
                <a:solidFill>
                  <a:schemeClr val="lt1"/>
                </a:solidFill>
                <a:latin typeface="+mj-lt"/>
              </a:rPr>
              <a:t>Gina Stabile - Family Navigator</a:t>
            </a:r>
            <a:endParaRPr sz="1800" dirty="0">
              <a:solidFill>
                <a:schemeClr val="lt1"/>
              </a:solidFill>
              <a:latin typeface="+mj-lt"/>
            </a:endParaRPr>
          </a:p>
          <a:p>
            <a:pPr marL="0" lvl="0" indent="0" algn="l" rtl="0">
              <a:spcBef>
                <a:spcPts val="0"/>
              </a:spcBef>
              <a:spcAft>
                <a:spcPts val="0"/>
              </a:spcAft>
              <a:buNone/>
            </a:pPr>
            <a:r>
              <a:rPr lang="en-US" sz="1800" u="sng" dirty="0">
                <a:solidFill>
                  <a:schemeClr val="lt1"/>
                </a:solidFill>
                <a:latin typeface="+mj-lt"/>
                <a:hlinkClick r:id="rId5">
                  <a:extLst>
                    <a:ext uri="{A12FA001-AC4F-418D-AE19-62706E023703}">
                      <ahyp:hlinkClr xmlns:ahyp="http://schemas.microsoft.com/office/drawing/2018/hyperlinkcolor" val="tx"/>
                    </a:ext>
                  </a:extLst>
                </a:hlinkClick>
              </a:rPr>
              <a:t>gina@familyvoicesco.org</a:t>
            </a:r>
            <a:endParaRPr sz="1800" dirty="0">
              <a:solidFill>
                <a:schemeClr val="lt1"/>
              </a:solidFill>
              <a:latin typeface="+mj-lt"/>
            </a:endParaRPr>
          </a:p>
          <a:p>
            <a:pPr marL="0" lvl="0" indent="0" algn="l" rtl="0">
              <a:spcBef>
                <a:spcPts val="0"/>
              </a:spcBef>
              <a:spcAft>
                <a:spcPts val="0"/>
              </a:spcAft>
              <a:buNone/>
            </a:pPr>
            <a:endParaRPr sz="1800" dirty="0">
              <a:solidFill>
                <a:schemeClr val="lt1"/>
              </a:solidFill>
              <a:latin typeface="+mj-lt"/>
            </a:endParaRPr>
          </a:p>
          <a:p>
            <a:pPr marL="0" lvl="0" indent="0" algn="l" rtl="0">
              <a:spcBef>
                <a:spcPts val="0"/>
              </a:spcBef>
              <a:spcAft>
                <a:spcPts val="0"/>
              </a:spcAft>
              <a:buNone/>
            </a:pPr>
            <a:r>
              <a:rPr lang="en-US" sz="1800" dirty="0">
                <a:solidFill>
                  <a:schemeClr val="lt1"/>
                </a:solidFill>
                <a:latin typeface="+mj-lt"/>
              </a:rPr>
              <a:t>Christy Blakely - Executive Director</a:t>
            </a:r>
            <a:endParaRPr sz="1800" dirty="0">
              <a:solidFill>
                <a:schemeClr val="lt1"/>
              </a:solidFill>
              <a:latin typeface="+mj-lt"/>
            </a:endParaRPr>
          </a:p>
          <a:p>
            <a:pPr marL="0" lvl="0" indent="0" algn="l" rtl="0">
              <a:spcBef>
                <a:spcPts val="0"/>
              </a:spcBef>
              <a:spcAft>
                <a:spcPts val="0"/>
              </a:spcAft>
              <a:buNone/>
            </a:pPr>
            <a:r>
              <a:rPr lang="en-US" sz="1800" u="sng" dirty="0">
                <a:solidFill>
                  <a:schemeClr val="lt1"/>
                </a:solidFill>
                <a:latin typeface="+mj-lt"/>
                <a:hlinkClick r:id="rId6">
                  <a:extLst>
                    <a:ext uri="{A12FA001-AC4F-418D-AE19-62706E023703}">
                      <ahyp:hlinkClr xmlns:ahyp="http://schemas.microsoft.com/office/drawing/2018/hyperlinkcolor" val="tx"/>
                    </a:ext>
                  </a:extLst>
                </a:hlinkClick>
              </a:rPr>
              <a:t>christy@familyvoicesco.org</a:t>
            </a:r>
            <a:endParaRPr sz="1800" dirty="0">
              <a:solidFill>
                <a:schemeClr val="lt1"/>
              </a:solidFill>
              <a:latin typeface="+mj-lt"/>
            </a:endParaRPr>
          </a:p>
          <a:p>
            <a:pPr marL="0" lvl="0" indent="0" algn="l" rtl="0">
              <a:spcBef>
                <a:spcPts val="0"/>
              </a:spcBef>
              <a:spcAft>
                <a:spcPts val="0"/>
              </a:spcAft>
              <a:buNone/>
            </a:pPr>
            <a:endParaRPr sz="1800" dirty="0">
              <a:solidFill>
                <a:schemeClr val="lt1"/>
              </a:solidFill>
              <a:latin typeface="+mj-lt"/>
            </a:endParaRPr>
          </a:p>
          <a:p>
            <a:pPr marL="0" lvl="0" indent="0" algn="l" rtl="0">
              <a:spcBef>
                <a:spcPts val="0"/>
              </a:spcBef>
              <a:spcAft>
                <a:spcPts val="0"/>
              </a:spcAft>
              <a:buNone/>
            </a:pPr>
            <a:r>
              <a:rPr lang="en-US" sz="1800" dirty="0">
                <a:solidFill>
                  <a:schemeClr val="lt1"/>
                </a:solidFill>
                <a:latin typeface="+mj-lt"/>
              </a:rPr>
              <a:t>Chris McQuillen - Administrator</a:t>
            </a:r>
            <a:endParaRPr sz="1800" dirty="0">
              <a:solidFill>
                <a:schemeClr val="lt1"/>
              </a:solidFill>
              <a:latin typeface="+mj-lt"/>
            </a:endParaRPr>
          </a:p>
          <a:p>
            <a:pPr marL="0" lvl="0" indent="0" algn="l" rtl="0">
              <a:spcBef>
                <a:spcPts val="0"/>
              </a:spcBef>
              <a:spcAft>
                <a:spcPts val="0"/>
              </a:spcAft>
              <a:buNone/>
            </a:pPr>
            <a:r>
              <a:rPr lang="en-US" sz="1800" u="sng" dirty="0">
                <a:solidFill>
                  <a:schemeClr val="lt1"/>
                </a:solidFill>
                <a:latin typeface="+mj-lt"/>
                <a:hlinkClick r:id="rId7">
                  <a:extLst>
                    <a:ext uri="{A12FA001-AC4F-418D-AE19-62706E023703}">
                      <ahyp:hlinkClr xmlns:ahyp="http://schemas.microsoft.com/office/drawing/2018/hyperlinkcolor" val="tx"/>
                    </a:ext>
                  </a:extLst>
                </a:hlinkClick>
              </a:rPr>
              <a:t>chris@familyvoicesco.org</a:t>
            </a:r>
            <a:endParaRPr sz="1800" dirty="0">
              <a:solidFill>
                <a:schemeClr val="lt1"/>
              </a:solidFill>
              <a:latin typeface="+mj-lt"/>
            </a:endParaRPr>
          </a:p>
          <a:p>
            <a:pPr marL="0" lvl="0" indent="0" algn="l" rtl="0">
              <a:spcBef>
                <a:spcPts val="0"/>
              </a:spcBef>
              <a:spcAft>
                <a:spcPts val="0"/>
              </a:spcAft>
              <a:buNone/>
            </a:pPr>
            <a:endParaRPr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216cd9441eb_0_219"/>
          <p:cNvSpPr txBox="1">
            <a:spLocks noGrp="1"/>
          </p:cNvSpPr>
          <p:nvPr>
            <p:ph type="title"/>
          </p:nvPr>
        </p:nvSpPr>
        <p:spPr>
          <a:xfrm>
            <a:off x="168350" y="667900"/>
            <a:ext cx="3739500" cy="3345300"/>
          </a:xfrm>
          <a:prstGeom prst="rect">
            <a:avLst/>
          </a:prstGeom>
          <a:noFill/>
          <a:ln>
            <a:noFill/>
          </a:ln>
        </p:spPr>
        <p:txBody>
          <a:bodyPr spcFirstLastPara="1" wrap="square" lIns="91425" tIns="91425" rIns="91425" bIns="91425" anchor="t" anchorCtr="0">
            <a:normAutofit/>
          </a:bodyPr>
          <a:lstStyle/>
          <a:p>
            <a:pPr lvl="0" algn="ctr"/>
            <a:r>
              <a:rPr lang="en-US" dirty="0"/>
              <a:t>Changes at Age 18</a:t>
            </a:r>
            <a:br>
              <a:rPr lang="en-US" dirty="0"/>
            </a:br>
            <a:r>
              <a:rPr lang="en-US" dirty="0"/>
              <a:t>“Transition” </a:t>
            </a:r>
            <a:endParaRPr dirty="0"/>
          </a:p>
        </p:txBody>
      </p:sp>
      <p:sp>
        <p:nvSpPr>
          <p:cNvPr id="86" name="Google Shape;86;g216cd9441eb_0_219"/>
          <p:cNvSpPr txBox="1">
            <a:spLocks noGrp="1"/>
          </p:cNvSpPr>
          <p:nvPr>
            <p:ph type="body" idx="1"/>
          </p:nvPr>
        </p:nvSpPr>
        <p:spPr>
          <a:xfrm>
            <a:off x="4391526" y="226299"/>
            <a:ext cx="4584124" cy="6030121"/>
          </a:xfrm>
          <a:prstGeom prst="rect">
            <a:avLst/>
          </a:prstGeom>
          <a:noFill/>
          <a:ln>
            <a:noFill/>
          </a:ln>
        </p:spPr>
        <p:txBody>
          <a:bodyPr spcFirstLastPara="1" wrap="square" lIns="91425" tIns="91425" rIns="91425" bIns="91425" anchor="t" anchorCtr="0">
            <a:normAutofit lnSpcReduction="10000"/>
          </a:bodyPr>
          <a:lstStyle/>
          <a:p>
            <a:r>
              <a:rPr lang="en-US" sz="2000" dirty="0"/>
              <a:t>At age 18, an adolescent becomes emancipated, from parents, regardless of ability</a:t>
            </a:r>
          </a:p>
          <a:p>
            <a:r>
              <a:rPr lang="en-US" sz="2000" dirty="0"/>
              <a:t>At age 18 their rights as an adult begin, which means:</a:t>
            </a:r>
          </a:p>
          <a:p>
            <a:pPr lvl="1"/>
            <a:r>
              <a:rPr lang="en-US" sz="1600" dirty="0"/>
              <a:t>Parents no longer have access to records, communication with any providers, without the consent of the youth school, medical, or financial</a:t>
            </a:r>
          </a:p>
          <a:p>
            <a:pPr lvl="1"/>
            <a:r>
              <a:rPr lang="en-US" sz="1600" dirty="0"/>
              <a:t>Family Income is no longer considered for </a:t>
            </a:r>
            <a:r>
              <a:rPr lang="en-US" sz="1600" i="1" dirty="0"/>
              <a:t>most </a:t>
            </a:r>
            <a:r>
              <a:rPr lang="en-US" sz="1600" dirty="0"/>
              <a:t>services</a:t>
            </a:r>
          </a:p>
          <a:p>
            <a:pPr lvl="1"/>
            <a:r>
              <a:rPr lang="en-US" sz="1600" dirty="0"/>
              <a:t>At 18, if there is a bank account in adolescences' name, you must be listed as a co-signer, or you will not have access</a:t>
            </a:r>
          </a:p>
          <a:p>
            <a:pPr lvl="1"/>
            <a:r>
              <a:rPr lang="en-US" sz="1600" dirty="0"/>
              <a:t>Even if your adolescent is nonverbal or has limited decision making, you will be unable to access or communicate without their consent</a:t>
            </a:r>
          </a:p>
          <a:p>
            <a:pPr lvl="1"/>
            <a:r>
              <a:rPr lang="en-US" sz="1600" dirty="0"/>
              <a:t>If, male, they must sign up for military!</a:t>
            </a:r>
          </a:p>
        </p:txBody>
      </p:sp>
      <p:sp>
        <p:nvSpPr>
          <p:cNvPr id="87" name="Google Shape;87;g216cd9441eb_0_219"/>
          <p:cNvSpPr txBox="1"/>
          <p:nvPr/>
        </p:nvSpPr>
        <p:spPr>
          <a:xfrm>
            <a:off x="168350" y="6359700"/>
            <a:ext cx="8975650"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dirty="0">
                <a:solidFill>
                  <a:schemeClr val="lt1"/>
                </a:solidFill>
                <a:latin typeface="Roboto"/>
                <a:ea typeface="Roboto"/>
                <a:cs typeface="Roboto"/>
                <a:sym typeface="Roboto"/>
                <a:hlinkClick r:id="rId3">
                  <a:extLst>
                    <a:ext uri="{A12FA001-AC4F-418D-AE19-62706E023703}">
                      <ahyp:hlinkClr xmlns:ahyp="http://schemas.microsoft.com/office/drawing/2018/hyperlinkcolor" val="tx"/>
                    </a:ext>
                  </a:extLst>
                </a:hlinkClick>
              </a:rPr>
              <a:t>www.familyvoicesco.org</a:t>
            </a:r>
            <a:r>
              <a:rPr lang="en-US" sz="1500" dirty="0">
                <a:solidFill>
                  <a:schemeClr val="lt1"/>
                </a:solidFill>
                <a:latin typeface="Roboto"/>
                <a:ea typeface="Roboto"/>
                <a:cs typeface="Roboto"/>
                <a:sym typeface="Roboto"/>
              </a:rPr>
              <a:t>		       </a:t>
            </a:r>
            <a:r>
              <a:rPr lang="en-US" sz="1500" dirty="0">
                <a:solidFill>
                  <a:srgbClr val="1C4587"/>
                </a:solidFill>
                <a:latin typeface="Roboto"/>
                <a:ea typeface="Roboto"/>
                <a:cs typeface="Roboto"/>
                <a:sym typeface="Roboto"/>
              </a:rPr>
              <a:t>(303) 877-1747	          	</a:t>
            </a:r>
            <a:r>
              <a:rPr lang="en-US" sz="1500" dirty="0" err="1">
                <a:solidFill>
                  <a:srgbClr val="1C4587"/>
                </a:solidFill>
                <a:latin typeface="Roboto"/>
                <a:ea typeface="Roboto"/>
                <a:cs typeface="Roboto"/>
                <a:sym typeface="Roboto"/>
              </a:rPr>
              <a:t>info@familyvoicesco.org</a:t>
            </a:r>
            <a:endParaRPr sz="1500" dirty="0">
              <a:solidFill>
                <a:srgbClr val="1C4587"/>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172A-640E-14DA-0B97-2E84DB4775B1}"/>
              </a:ext>
            </a:extLst>
          </p:cNvPr>
          <p:cNvSpPr>
            <a:spLocks noGrp="1"/>
          </p:cNvSpPr>
          <p:nvPr>
            <p:ph type="title"/>
          </p:nvPr>
        </p:nvSpPr>
        <p:spPr/>
        <p:txBody>
          <a:bodyPr/>
          <a:lstStyle/>
          <a:p>
            <a:pPr algn="ctr"/>
            <a:r>
              <a:rPr lang="en-US" dirty="0"/>
              <a:t>Families need to discuss:</a:t>
            </a:r>
          </a:p>
        </p:txBody>
      </p:sp>
      <p:sp>
        <p:nvSpPr>
          <p:cNvPr id="3" name="Text Placeholder 2">
            <a:extLst>
              <a:ext uri="{FF2B5EF4-FFF2-40B4-BE49-F238E27FC236}">
                <a16:creationId xmlns:a16="http://schemas.microsoft.com/office/drawing/2014/main" id="{70B54C96-C728-41AA-62CC-E432538AE5B0}"/>
              </a:ext>
            </a:extLst>
          </p:cNvPr>
          <p:cNvSpPr>
            <a:spLocks noGrp="1"/>
          </p:cNvSpPr>
          <p:nvPr>
            <p:ph type="body" idx="1"/>
          </p:nvPr>
        </p:nvSpPr>
        <p:spPr/>
        <p:txBody>
          <a:bodyPr/>
          <a:lstStyle/>
          <a:p>
            <a:r>
              <a:rPr lang="en-US" sz="1600" dirty="0"/>
              <a:t>What the transitioning Adult likes and is good at doing</a:t>
            </a:r>
          </a:p>
          <a:p>
            <a:r>
              <a:rPr lang="en-US" sz="1600" dirty="0"/>
              <a:t>Where the individual is going to live and goals, at 18, 21, 26, 30 35…</a:t>
            </a:r>
          </a:p>
          <a:p>
            <a:r>
              <a:rPr lang="en-US" sz="1600" dirty="0"/>
              <a:t>This may be a time for a PATH Plan </a:t>
            </a:r>
          </a:p>
          <a:p>
            <a:pPr marL="146050" indent="0">
              <a:buNone/>
            </a:pPr>
            <a:r>
              <a:rPr lang="en-US" sz="1800" b="1" dirty="0">
                <a:effectLst/>
                <a:latin typeface="Calibri" panose="020F0502020204030204" pitchFamily="34" charset="0"/>
              </a:rPr>
              <a:t>The PATH Plan is... </a:t>
            </a:r>
            <a:endParaRPr lang="en-US" dirty="0"/>
          </a:p>
          <a:p>
            <a:r>
              <a:rPr lang="en-US" sz="1800" dirty="0">
                <a:effectLst/>
                <a:latin typeface="Calibri" panose="020F0502020204030204" pitchFamily="34" charset="0"/>
              </a:rPr>
              <a:t>A process which provides an opportunity for the individual and families to plan for and reach new </a:t>
            </a:r>
            <a:r>
              <a:rPr lang="en-US" sz="1800" i="1" dirty="0" err="1">
                <a:effectLst/>
                <a:latin typeface="Calibri" panose="020F0502020204030204" pitchFamily="34" charset="0"/>
              </a:rPr>
              <a:t>PossAbilities</a:t>
            </a:r>
            <a:r>
              <a:rPr lang="en-US" sz="1800" i="1" dirty="0">
                <a:effectLst/>
                <a:latin typeface="Calibri" panose="020F0502020204030204" pitchFamily="34" charset="0"/>
              </a:rPr>
              <a:t> </a:t>
            </a:r>
            <a:r>
              <a:rPr lang="en-US" sz="1800" dirty="0">
                <a:effectLst/>
                <a:latin typeface="Calibri" panose="020F0502020204030204" pitchFamily="34" charset="0"/>
              </a:rPr>
              <a:t>with Person-Centered </a:t>
            </a:r>
            <a:r>
              <a:rPr lang="en-US" sz="1800" i="1" dirty="0" err="1">
                <a:effectLst/>
                <a:latin typeface="Calibri" panose="020F0502020204030204" pitchFamily="34" charset="0"/>
              </a:rPr>
              <a:t>PathAbilities</a:t>
            </a:r>
            <a:r>
              <a:rPr lang="en-US" sz="1800" dirty="0">
                <a:effectLst/>
                <a:latin typeface="Calibri" panose="020F0502020204030204" pitchFamily="34" charset="0"/>
              </a:rPr>
              <a:t>. </a:t>
            </a:r>
            <a:endParaRPr lang="en-US" dirty="0"/>
          </a:p>
          <a:p>
            <a:r>
              <a:rPr lang="en-US" sz="1800" dirty="0">
                <a:effectLst/>
                <a:latin typeface="Calibri" panose="020F0502020204030204" pitchFamily="34" charset="0"/>
              </a:rPr>
              <a:t>It uses a person-centered planning tool called the </a:t>
            </a:r>
            <a:r>
              <a:rPr lang="en-US" sz="1800" b="1" dirty="0">
                <a:effectLst/>
                <a:latin typeface="Calibri" panose="020F0502020204030204" pitchFamily="34" charset="0"/>
              </a:rPr>
              <a:t>PATH </a:t>
            </a:r>
            <a:r>
              <a:rPr lang="en-US" sz="1800" dirty="0">
                <a:effectLst/>
                <a:latin typeface="Calibri" panose="020F0502020204030204" pitchFamily="34" charset="0"/>
              </a:rPr>
              <a:t>(Planning Alternative Tomorrows with Hope) </a:t>
            </a:r>
            <a:r>
              <a:rPr lang="en-US" sz="1800" b="1" dirty="0">
                <a:effectLst/>
                <a:latin typeface="Calibri" panose="020F0502020204030204" pitchFamily="34" charset="0"/>
              </a:rPr>
              <a:t>Plan</a:t>
            </a:r>
            <a:r>
              <a:rPr lang="en-US" sz="1800" dirty="0">
                <a:effectLst/>
                <a:latin typeface="Calibri" panose="020F0502020204030204" pitchFamily="34" charset="0"/>
              </a:rPr>
              <a:t>. </a:t>
            </a:r>
            <a:endParaRPr lang="en-US" dirty="0"/>
          </a:p>
          <a:p>
            <a:r>
              <a:rPr lang="en-US" sz="1600" dirty="0"/>
              <a:t>Ways to increase the transitioning youth’s independence!</a:t>
            </a:r>
          </a:p>
        </p:txBody>
      </p:sp>
    </p:spTree>
    <p:extLst>
      <p:ext uri="{BB962C8B-B14F-4D97-AF65-F5344CB8AC3E}">
        <p14:creationId xmlns:p14="http://schemas.microsoft.com/office/powerpoint/2010/main" val="428272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C327-47B8-A445-6AD7-B58B3EFA511F}"/>
              </a:ext>
            </a:extLst>
          </p:cNvPr>
          <p:cNvSpPr>
            <a:spLocks noGrp="1"/>
          </p:cNvSpPr>
          <p:nvPr>
            <p:ph type="title"/>
          </p:nvPr>
        </p:nvSpPr>
        <p:spPr/>
        <p:txBody>
          <a:bodyPr/>
          <a:lstStyle/>
          <a:p>
            <a:pPr algn="ctr"/>
            <a:r>
              <a:rPr lang="en-US" dirty="0"/>
              <a:t>Let’s Take a Step Back</a:t>
            </a:r>
          </a:p>
        </p:txBody>
      </p:sp>
      <p:sp>
        <p:nvSpPr>
          <p:cNvPr id="3" name="Text Placeholder 2">
            <a:extLst>
              <a:ext uri="{FF2B5EF4-FFF2-40B4-BE49-F238E27FC236}">
                <a16:creationId xmlns:a16="http://schemas.microsoft.com/office/drawing/2014/main" id="{035DCE89-2E8F-B325-0E50-CDF32E8BF8E2}"/>
              </a:ext>
            </a:extLst>
          </p:cNvPr>
          <p:cNvSpPr>
            <a:spLocks noGrp="1"/>
          </p:cNvSpPr>
          <p:nvPr>
            <p:ph type="body" idx="1"/>
          </p:nvPr>
        </p:nvSpPr>
        <p:spPr/>
        <p:txBody>
          <a:bodyPr>
            <a:normAutofit/>
          </a:bodyPr>
          <a:lstStyle/>
          <a:p>
            <a:pPr marL="146050" indent="0" algn="ctr">
              <a:buNone/>
            </a:pPr>
            <a:r>
              <a:rPr lang="en-US" sz="1800" b="1" dirty="0"/>
              <a:t>There are Different Types of Transition!</a:t>
            </a:r>
          </a:p>
          <a:p>
            <a:pPr marL="146050" indent="0" algn="ctr">
              <a:buNone/>
            </a:pPr>
            <a:r>
              <a:rPr lang="en-US" sz="1800" b="1" dirty="0"/>
              <a:t>Transition can start as early as age 10!</a:t>
            </a:r>
          </a:p>
        </p:txBody>
      </p:sp>
      <p:graphicFrame>
        <p:nvGraphicFramePr>
          <p:cNvPr id="4" name="Content Placeholder 2">
            <a:extLst>
              <a:ext uri="{FF2B5EF4-FFF2-40B4-BE49-F238E27FC236}">
                <a16:creationId xmlns:a16="http://schemas.microsoft.com/office/drawing/2014/main" id="{C2A38BBB-01C8-8480-89A9-64C144885E81}"/>
              </a:ext>
            </a:extLst>
          </p:cNvPr>
          <p:cNvGraphicFramePr>
            <a:graphicFrameLocks noGrp="1"/>
          </p:cNvGraphicFramePr>
          <p:nvPr>
            <p:ph sz="quarter" idx="13"/>
            <p:extLst>
              <p:ext uri="{D42A27DB-BD31-4B8C-83A1-F6EECF244321}">
                <p14:modId xmlns:p14="http://schemas.microsoft.com/office/powerpoint/2010/main" val="935248093"/>
              </p:ext>
            </p:extLst>
          </p:nvPr>
        </p:nvGraphicFramePr>
        <p:xfrm>
          <a:off x="4572000" y="1756611"/>
          <a:ext cx="4584032" cy="4920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43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16cd9441eb_0_195"/>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75903"/>
              <a:buNone/>
            </a:pPr>
            <a:r>
              <a:rPr lang="en-US" sz="3688" b="1" dirty="0"/>
              <a:t>Medical</a:t>
            </a:r>
            <a:r>
              <a:rPr lang="en-US" sz="3688" dirty="0"/>
              <a:t> &amp; IDD - Transition</a:t>
            </a:r>
            <a:endParaRPr sz="3688" dirty="0"/>
          </a:p>
          <a:p>
            <a:pPr marL="0" lvl="0" indent="0" algn="l" rtl="0">
              <a:lnSpc>
                <a:spcPct val="100000"/>
              </a:lnSpc>
              <a:spcBef>
                <a:spcPts val="0"/>
              </a:spcBef>
              <a:spcAft>
                <a:spcPts val="0"/>
              </a:spcAft>
              <a:buSzPct val="100000"/>
              <a:buNone/>
            </a:pPr>
            <a:endParaRPr dirty="0"/>
          </a:p>
        </p:txBody>
      </p:sp>
      <p:sp>
        <p:nvSpPr>
          <p:cNvPr id="109" name="Google Shape;109;g216cd9441eb_0_195"/>
          <p:cNvSpPr txBox="1"/>
          <p:nvPr/>
        </p:nvSpPr>
        <p:spPr>
          <a:xfrm>
            <a:off x="6532375" y="65735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a:t>
            </a:fld>
            <a:endParaRPr sz="1400" b="0" i="0" u="none" strike="noStrike" cap="none">
              <a:solidFill>
                <a:srgbClr val="000000"/>
              </a:solidFill>
              <a:latin typeface="Arial"/>
              <a:ea typeface="Arial"/>
              <a:cs typeface="Arial"/>
              <a:sym typeface="Arial"/>
            </a:endParaRPr>
          </a:p>
        </p:txBody>
      </p:sp>
      <p:sp>
        <p:nvSpPr>
          <p:cNvPr id="110" name="Google Shape;110;g216cd9441eb_0_195"/>
          <p:cNvSpPr txBox="1"/>
          <p:nvPr/>
        </p:nvSpPr>
        <p:spPr>
          <a:xfrm>
            <a:off x="473700" y="6339175"/>
            <a:ext cx="8196600"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dirty="0">
                <a:solidFill>
                  <a:srgbClr val="1C4587"/>
                </a:solidFill>
                <a:latin typeface="Roboto"/>
                <a:ea typeface="Roboto"/>
                <a:cs typeface="Roboto"/>
                <a:sym typeface="Roboto"/>
                <a:hlinkClick r:id="rId3">
                  <a:extLst>
                    <a:ext uri="{A12FA001-AC4F-418D-AE19-62706E023703}">
                      <ahyp:hlinkClr xmlns:ahyp="http://schemas.microsoft.com/office/drawing/2018/hyperlinkcolor" val="tx"/>
                    </a:ext>
                  </a:extLst>
                </a:hlinkClick>
              </a:rPr>
              <a:t>www.familyvoicesco.org</a:t>
            </a:r>
            <a:r>
              <a:rPr lang="en-US" sz="1500" dirty="0">
                <a:solidFill>
                  <a:srgbClr val="1C4587"/>
                </a:solidFill>
                <a:latin typeface="Roboto"/>
                <a:ea typeface="Roboto"/>
                <a:cs typeface="Roboto"/>
                <a:sym typeface="Roboto"/>
              </a:rPr>
              <a:t>	(303) 877-1747	          	</a:t>
            </a:r>
            <a:r>
              <a:rPr lang="en-US" sz="1500" dirty="0" err="1">
                <a:solidFill>
                  <a:srgbClr val="1C4587"/>
                </a:solidFill>
                <a:latin typeface="Roboto"/>
                <a:ea typeface="Roboto"/>
                <a:cs typeface="Roboto"/>
                <a:sym typeface="Roboto"/>
              </a:rPr>
              <a:t>info@familyvoicesco.org</a:t>
            </a:r>
            <a:endParaRPr sz="1500" dirty="0">
              <a:solidFill>
                <a:srgbClr val="1C4587"/>
              </a:solidFill>
              <a:latin typeface="Roboto"/>
              <a:ea typeface="Roboto"/>
              <a:cs typeface="Roboto"/>
              <a:sym typeface="Roboto"/>
            </a:endParaRPr>
          </a:p>
        </p:txBody>
      </p:sp>
      <p:sp>
        <p:nvSpPr>
          <p:cNvPr id="4" name="TextBox 3">
            <a:extLst>
              <a:ext uri="{FF2B5EF4-FFF2-40B4-BE49-F238E27FC236}">
                <a16:creationId xmlns:a16="http://schemas.microsoft.com/office/drawing/2014/main" id="{22D25467-E9AB-D998-742B-2F822B87480E}"/>
              </a:ext>
            </a:extLst>
          </p:cNvPr>
          <p:cNvSpPr txBox="1"/>
          <p:nvPr/>
        </p:nvSpPr>
        <p:spPr>
          <a:xfrm>
            <a:off x="311725" y="1744578"/>
            <a:ext cx="8354250" cy="6309420"/>
          </a:xfrm>
          <a:prstGeom prst="rect">
            <a:avLst/>
          </a:prstGeom>
          <a:noFill/>
        </p:spPr>
        <p:txBody>
          <a:bodyPr wrap="square" rtlCol="0">
            <a:spAutoFit/>
          </a:bodyPr>
          <a:lstStyle/>
          <a:p>
            <a:pPr algn="ctr"/>
            <a:r>
              <a:rPr lang="en-US" sz="1800" b="1" dirty="0"/>
              <a:t>Medical Transition includes:</a:t>
            </a:r>
          </a:p>
          <a:p>
            <a:pPr lvl="3"/>
            <a:r>
              <a:rPr lang="en-US" sz="1600" b="1" dirty="0"/>
              <a:t>1. Decision making about insurance</a:t>
            </a:r>
          </a:p>
          <a:p>
            <a:pPr marL="285750" lvl="3" indent="-285750">
              <a:buFont typeface="Arial" panose="020B0604020202020204" pitchFamily="34" charset="0"/>
              <a:buChar char="•"/>
            </a:pPr>
            <a:r>
              <a:rPr lang="en-US" dirty="0"/>
              <a:t>Do I keep my child on my private insurance after age 18? Legally, you can, until 26!</a:t>
            </a:r>
          </a:p>
          <a:p>
            <a:pPr marL="285750" lvl="3" indent="-285750">
              <a:buFont typeface="Arial" panose="020B0604020202020204" pitchFamily="34" charset="0"/>
              <a:buChar char="•"/>
            </a:pPr>
            <a:r>
              <a:rPr lang="en-US" dirty="0"/>
              <a:t>Depending on the insurance carrier, you can petition every year for a disabled adult to stay on your private insurance-</a:t>
            </a:r>
          </a:p>
          <a:p>
            <a:pPr marL="285750" lvl="3" indent="-285750">
              <a:buFont typeface="Arial" panose="020B0604020202020204" pitchFamily="34" charset="0"/>
              <a:buChar char="•"/>
            </a:pPr>
            <a:r>
              <a:rPr lang="en-US" dirty="0"/>
              <a:t>WHY keep them on private insurance? Access to doctors, access to care, better payments for providers, better overall coverage</a:t>
            </a:r>
          </a:p>
          <a:p>
            <a:pPr lvl="3"/>
            <a:endParaRPr lang="en-US" sz="1600" dirty="0"/>
          </a:p>
          <a:p>
            <a:pPr lvl="3"/>
            <a:r>
              <a:rPr lang="en-US" sz="1600" b="1" dirty="0"/>
              <a:t>2. Decision making about Transitioning to Adult Health Care</a:t>
            </a:r>
          </a:p>
          <a:p>
            <a:pPr marL="285750" lvl="3" indent="-285750">
              <a:buFont typeface="Arial" panose="020B0604020202020204" pitchFamily="34" charset="0"/>
              <a:buChar char="•"/>
            </a:pPr>
            <a:r>
              <a:rPr lang="en-US" dirty="0"/>
              <a:t>Ask each provider their age/stage when they transition to adult care</a:t>
            </a:r>
          </a:p>
          <a:p>
            <a:pPr marL="285750" lvl="3" indent="-285750">
              <a:buFont typeface="Arial" panose="020B0604020202020204" pitchFamily="34" charset="0"/>
              <a:buChar char="•"/>
            </a:pPr>
            <a:r>
              <a:rPr lang="en-US" dirty="0"/>
              <a:t>Create a plan for transitioning and get the records to share</a:t>
            </a:r>
          </a:p>
          <a:p>
            <a:pPr marL="285750" lvl="3" indent="-285750">
              <a:buFont typeface="Arial" panose="020B0604020202020204" pitchFamily="34" charset="0"/>
              <a:buChar char="•"/>
            </a:pPr>
            <a:r>
              <a:rPr lang="en-US" dirty="0"/>
              <a:t>Create a care notebook to communicate to new providers both medical history and goals</a:t>
            </a:r>
          </a:p>
          <a:p>
            <a:pPr marL="285750" lvl="3" indent="-285750">
              <a:buFont typeface="Arial" panose="020B0604020202020204" pitchFamily="34" charset="0"/>
              <a:buChar char="•"/>
            </a:pPr>
            <a:endParaRPr lang="en-US" dirty="0"/>
          </a:p>
          <a:p>
            <a:pPr lvl="3"/>
            <a:r>
              <a:rPr lang="en-US" b="1" dirty="0"/>
              <a:t>3. </a:t>
            </a:r>
            <a:r>
              <a:rPr lang="en-US" sz="1600" b="1" dirty="0"/>
              <a:t>Decision making about how to access Home Health Care (if appropriate)</a:t>
            </a:r>
          </a:p>
          <a:p>
            <a:pPr marL="285750" lvl="3" indent="-285750">
              <a:buFont typeface="Arial" panose="020B0604020202020204" pitchFamily="34" charset="0"/>
              <a:buChar char="•"/>
            </a:pPr>
            <a:r>
              <a:rPr lang="en-US" dirty="0"/>
              <a:t>Discuss the options with case manager or someone who understands consumer Directed Attendant Support Services, versus  agency, based home health care. </a:t>
            </a:r>
          </a:p>
          <a:p>
            <a:pPr lvl="3"/>
            <a:r>
              <a:rPr lang="en-US" dirty="0">
                <a:hlinkClick r:id="rId4"/>
              </a:rPr>
              <a:t>https://hcpf.colorado.gov/consumer-directed-attendant-support-services</a:t>
            </a:r>
            <a:endParaRPr lang="en-US" dirty="0"/>
          </a:p>
          <a:p>
            <a:pPr lvl="3"/>
            <a:endParaRPr lang="en-US" dirty="0"/>
          </a:p>
          <a:p>
            <a:pPr lvl="3"/>
            <a:r>
              <a:rPr lang="en-US" b="1" dirty="0"/>
              <a:t>4. Early, Periodic, Screening Diagnostics and Treatment (EPSDT) under Medicaid is from 0- 21</a:t>
            </a:r>
            <a:r>
              <a:rPr lang="en-US" b="1" baseline="30000" dirty="0"/>
              <a:t>st</a:t>
            </a:r>
            <a:r>
              <a:rPr lang="en-US" b="1" dirty="0"/>
              <a:t> birthday</a:t>
            </a:r>
            <a:r>
              <a:rPr lang="en-US" dirty="0"/>
              <a:t>. </a:t>
            </a:r>
            <a:r>
              <a:rPr lang="en-US" dirty="0">
                <a:hlinkClick r:id="rId5"/>
              </a:rPr>
              <a:t>https://hcpf.colorado.gov/early-and-periodic-screening-diagnostic-and-treatment-epsdt</a:t>
            </a:r>
            <a:endParaRPr lang="en-US" dirty="0"/>
          </a:p>
          <a:p>
            <a:pPr lvl="3"/>
            <a:endParaRPr lang="en-US" dirty="0"/>
          </a:p>
          <a:p>
            <a:pPr marL="285750" lvl="3" indent="-285750">
              <a:buFont typeface="Arial" panose="020B0604020202020204" pitchFamily="34" charset="0"/>
              <a:buChar char="•"/>
            </a:pPr>
            <a:endParaRPr lang="en-US" dirty="0"/>
          </a:p>
          <a:p>
            <a:pPr lvl="3"/>
            <a:endParaRPr lang="en-US" b="1" dirty="0"/>
          </a:p>
          <a:p>
            <a:pPr marL="285750" lvl="3" indent="-285750">
              <a:buFont typeface="Arial" panose="020B0604020202020204" pitchFamily="34" charset="0"/>
              <a:buChar char="•"/>
            </a:pPr>
            <a:endParaRPr lang="en-US" b="1" dirty="0"/>
          </a:p>
          <a:p>
            <a:pPr lvl="3"/>
            <a:endParaRPr lang="en-US" b="1" dirty="0"/>
          </a:p>
          <a:p>
            <a:pPr marL="285750" lvl="3" indent="-285750">
              <a:buFont typeface="Arial" panose="020B0604020202020204" pitchFamily="34" charset="0"/>
              <a:buChar char="•"/>
            </a:pPr>
            <a:endParaRPr lang="en-US" dirty="0"/>
          </a:p>
          <a:p>
            <a:pPr marL="285750" lvl="3" indent="-285750">
              <a:buFont typeface="Arial" panose="020B0604020202020204"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16cd9441eb_0_195"/>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75903"/>
              <a:buNone/>
            </a:pPr>
            <a:r>
              <a:rPr lang="en-US" sz="3688" dirty="0"/>
              <a:t>Medical &amp;</a:t>
            </a:r>
            <a:r>
              <a:rPr lang="en-US" sz="3688" b="1" dirty="0"/>
              <a:t> IDD </a:t>
            </a:r>
            <a:r>
              <a:rPr lang="en-US" sz="3688" dirty="0"/>
              <a:t>- Transition</a:t>
            </a:r>
            <a:endParaRPr sz="3688" dirty="0"/>
          </a:p>
          <a:p>
            <a:pPr marL="0" lvl="0" indent="0" algn="l" rtl="0">
              <a:lnSpc>
                <a:spcPct val="100000"/>
              </a:lnSpc>
              <a:spcBef>
                <a:spcPts val="0"/>
              </a:spcBef>
              <a:spcAft>
                <a:spcPts val="0"/>
              </a:spcAft>
              <a:buSzPct val="100000"/>
              <a:buNone/>
            </a:pPr>
            <a:endParaRPr dirty="0"/>
          </a:p>
        </p:txBody>
      </p:sp>
      <p:sp>
        <p:nvSpPr>
          <p:cNvPr id="109" name="Google Shape;109;g216cd9441eb_0_195"/>
          <p:cNvSpPr txBox="1"/>
          <p:nvPr/>
        </p:nvSpPr>
        <p:spPr>
          <a:xfrm>
            <a:off x="6532375" y="65735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a:t>
            </a:fld>
            <a:endParaRPr sz="1400" b="0" i="0" u="none" strike="noStrike" cap="none">
              <a:solidFill>
                <a:srgbClr val="000000"/>
              </a:solidFill>
              <a:latin typeface="Arial"/>
              <a:ea typeface="Arial"/>
              <a:cs typeface="Arial"/>
              <a:sym typeface="Arial"/>
            </a:endParaRPr>
          </a:p>
        </p:txBody>
      </p:sp>
      <p:sp>
        <p:nvSpPr>
          <p:cNvPr id="110" name="Google Shape;110;g216cd9441eb_0_195"/>
          <p:cNvSpPr txBox="1"/>
          <p:nvPr/>
        </p:nvSpPr>
        <p:spPr>
          <a:xfrm>
            <a:off x="473700" y="6339175"/>
            <a:ext cx="8196600"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dirty="0">
                <a:solidFill>
                  <a:srgbClr val="1C4587"/>
                </a:solidFill>
                <a:latin typeface="Roboto"/>
                <a:ea typeface="Roboto"/>
                <a:cs typeface="Roboto"/>
                <a:sym typeface="Roboto"/>
                <a:hlinkClick r:id="rId3">
                  <a:extLst>
                    <a:ext uri="{A12FA001-AC4F-418D-AE19-62706E023703}">
                      <ahyp:hlinkClr xmlns:ahyp="http://schemas.microsoft.com/office/drawing/2018/hyperlinkcolor" val="tx"/>
                    </a:ext>
                  </a:extLst>
                </a:hlinkClick>
              </a:rPr>
              <a:t>www.familyvoicesco.org</a:t>
            </a:r>
            <a:r>
              <a:rPr lang="en-US" sz="1500" dirty="0">
                <a:solidFill>
                  <a:srgbClr val="1C4587"/>
                </a:solidFill>
                <a:latin typeface="Roboto"/>
                <a:ea typeface="Roboto"/>
                <a:cs typeface="Roboto"/>
                <a:sym typeface="Roboto"/>
              </a:rPr>
              <a:t>	(303) 877-1747	          	</a:t>
            </a:r>
            <a:r>
              <a:rPr lang="en-US" sz="1500" dirty="0" err="1">
                <a:solidFill>
                  <a:srgbClr val="1C4587"/>
                </a:solidFill>
                <a:latin typeface="Roboto"/>
                <a:ea typeface="Roboto"/>
                <a:cs typeface="Roboto"/>
                <a:sym typeface="Roboto"/>
              </a:rPr>
              <a:t>info@familyvoicesco.org</a:t>
            </a:r>
            <a:endParaRPr sz="1500" dirty="0">
              <a:solidFill>
                <a:srgbClr val="1C4587"/>
              </a:solidFill>
              <a:latin typeface="Roboto"/>
              <a:ea typeface="Roboto"/>
              <a:cs typeface="Roboto"/>
              <a:sym typeface="Roboto"/>
            </a:endParaRPr>
          </a:p>
        </p:txBody>
      </p:sp>
      <p:sp>
        <p:nvSpPr>
          <p:cNvPr id="4" name="TextBox 3">
            <a:extLst>
              <a:ext uri="{FF2B5EF4-FFF2-40B4-BE49-F238E27FC236}">
                <a16:creationId xmlns:a16="http://schemas.microsoft.com/office/drawing/2014/main" id="{22D25467-E9AB-D998-742B-2F822B87480E}"/>
              </a:ext>
            </a:extLst>
          </p:cNvPr>
          <p:cNvSpPr txBox="1"/>
          <p:nvPr/>
        </p:nvSpPr>
        <p:spPr>
          <a:xfrm>
            <a:off x="311725" y="1876925"/>
            <a:ext cx="8354250" cy="5324535"/>
          </a:xfrm>
          <a:prstGeom prst="rect">
            <a:avLst/>
          </a:prstGeom>
          <a:noFill/>
        </p:spPr>
        <p:txBody>
          <a:bodyPr wrap="square" rtlCol="0">
            <a:spAutoFit/>
          </a:bodyPr>
          <a:lstStyle/>
          <a:p>
            <a:pPr algn="ctr"/>
            <a:r>
              <a:rPr lang="en-US" sz="1800" b="1" dirty="0"/>
              <a:t>IDD Transition includes:</a:t>
            </a:r>
          </a:p>
          <a:p>
            <a:pPr marL="285750" lvl="3" indent="-285750">
              <a:buFont typeface="Arial" panose="020B0604020202020204" pitchFamily="34" charset="0"/>
              <a:buChar char="•"/>
            </a:pPr>
            <a:endParaRPr lang="en-US" dirty="0"/>
          </a:p>
          <a:p>
            <a:pPr lvl="3"/>
            <a:r>
              <a:rPr lang="en-US" sz="1600" b="1" dirty="0"/>
              <a:t>1. Decision making about Intellectual Developmental Disability(IDD) services</a:t>
            </a:r>
            <a:endParaRPr lang="en-US" sz="1600" dirty="0"/>
          </a:p>
          <a:p>
            <a:pPr marL="285750" lvl="3" indent="-285750">
              <a:buFont typeface="Arial" panose="020B0604020202020204" pitchFamily="34" charset="0"/>
              <a:buChar char="•"/>
            </a:pPr>
            <a:r>
              <a:rPr lang="en-US" sz="1600" dirty="0"/>
              <a:t>Which Home and Community Based Service (HCBS) Waiver is best for my young adult? (webinar on Adult HCBS Waivers on June 1, 2023)</a:t>
            </a:r>
          </a:p>
          <a:p>
            <a:pPr lvl="3"/>
            <a:r>
              <a:rPr lang="en-US" sz="1600" dirty="0">
                <a:hlinkClick r:id="rId4"/>
              </a:rPr>
              <a:t>https://hcpf.colorado.gov/sites/hcpf/files/HCBS%20Adult%20Waiver%20and%20PACE%20Comparison%20Chart-April-2023.pdf</a:t>
            </a:r>
            <a:r>
              <a:rPr lang="en-US" sz="1600" dirty="0"/>
              <a:t> </a:t>
            </a:r>
          </a:p>
          <a:p>
            <a:pPr marL="285750" lvl="3" indent="-285750">
              <a:buFont typeface="Arial" panose="020B0604020202020204" pitchFamily="34" charset="0"/>
              <a:buChar char="•"/>
            </a:pPr>
            <a:r>
              <a:rPr lang="en-US" sz="1600" dirty="0"/>
              <a:t>At 18 in the IDD waivers there is an evaluation called the Supports Intensity Scale (SIS)</a:t>
            </a:r>
          </a:p>
          <a:p>
            <a:pPr lvl="3"/>
            <a:r>
              <a:rPr lang="en-US" sz="1600" dirty="0"/>
              <a:t>This eval equals level of care and that equated to the funding your young adult will receive</a:t>
            </a:r>
          </a:p>
          <a:p>
            <a:pPr marL="285750" lvl="3" indent="-285750">
              <a:buFont typeface="Arial" panose="020B0604020202020204" pitchFamily="34" charset="0"/>
              <a:buChar char="•"/>
            </a:pPr>
            <a:r>
              <a:rPr lang="en-US" sz="1600" dirty="0"/>
              <a:t>Once on an IDD waiver (DD or SLS) a Service Plan (soon to be called a Person Centered Support Plan) will be written, related to goals and needs, this is written annually, along with the ULTC 100.2 assessment</a:t>
            </a:r>
          </a:p>
          <a:p>
            <a:pPr marL="285750" lvl="3" indent="-285750">
              <a:buFont typeface="Arial" panose="020B0604020202020204" pitchFamily="34" charset="0"/>
              <a:buChar char="•"/>
            </a:pPr>
            <a:r>
              <a:rPr lang="en-US" sz="1600" dirty="0"/>
              <a:t>The SIS is done once and re-evaluated if there are significant changes.</a:t>
            </a:r>
          </a:p>
          <a:p>
            <a:pPr marL="285750" lvl="3" indent="-285750">
              <a:buFont typeface="Arial" panose="020B0604020202020204" pitchFamily="34" charset="0"/>
              <a:buChar char="•"/>
            </a:pPr>
            <a:r>
              <a:rPr lang="en-US" sz="1600" dirty="0"/>
              <a:t>In order to qualify for Developmental Disability services the young adult must have an IQ under 70 </a:t>
            </a:r>
            <a:r>
              <a:rPr lang="en-US" sz="1600" b="1" dirty="0"/>
              <a:t>OR</a:t>
            </a:r>
            <a:r>
              <a:rPr lang="en-US" sz="1600" dirty="0"/>
              <a:t> an Adaptive Behavior Score that is low. </a:t>
            </a:r>
          </a:p>
          <a:p>
            <a:pPr marL="285750" lvl="3" indent="-285750">
              <a:buFont typeface="Arial" panose="020B0604020202020204" pitchFamily="34" charset="0"/>
              <a:buChar char="•"/>
            </a:pPr>
            <a:endParaRPr lang="en-US" sz="1600" dirty="0"/>
          </a:p>
          <a:p>
            <a:pPr lvl="3"/>
            <a:endParaRPr lang="en-US" dirty="0"/>
          </a:p>
          <a:p>
            <a:pPr lvl="3"/>
            <a:endParaRPr lang="en-US" b="1" dirty="0"/>
          </a:p>
          <a:p>
            <a:pPr marL="285750" lvl="3" indent="-285750">
              <a:buFont typeface="Arial" panose="020B0604020202020204" pitchFamily="34" charset="0"/>
              <a:buChar char="•"/>
            </a:pPr>
            <a:endParaRPr lang="en-US" b="1" dirty="0"/>
          </a:p>
          <a:p>
            <a:pPr lvl="3"/>
            <a:endParaRPr lang="en-US" b="1" dirty="0"/>
          </a:p>
          <a:p>
            <a:pPr marL="285750" lvl="3" indent="-285750">
              <a:buFont typeface="Arial" panose="020B0604020202020204" pitchFamily="34" charset="0"/>
              <a:buChar char="•"/>
            </a:pPr>
            <a:endParaRPr lang="en-US" dirty="0"/>
          </a:p>
          <a:p>
            <a:pPr marL="285750" lvl="3" indent="-285750">
              <a:buFont typeface="Arial" panose="020B0604020202020204" pitchFamily="34" charset="0"/>
              <a:buChar char="•"/>
            </a:pPr>
            <a:endParaRPr lang="en-US" dirty="0"/>
          </a:p>
        </p:txBody>
      </p:sp>
    </p:spTree>
    <p:extLst>
      <p:ext uri="{BB962C8B-B14F-4D97-AF65-F5344CB8AC3E}">
        <p14:creationId xmlns:p14="http://schemas.microsoft.com/office/powerpoint/2010/main" val="116849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E855-B30C-1DC1-3787-FA781B4B2655}"/>
              </a:ext>
            </a:extLst>
          </p:cNvPr>
          <p:cNvSpPr>
            <a:spLocks noGrp="1"/>
          </p:cNvSpPr>
          <p:nvPr>
            <p:ph type="title"/>
          </p:nvPr>
        </p:nvSpPr>
        <p:spPr/>
        <p:txBody>
          <a:bodyPr/>
          <a:lstStyle/>
          <a:p>
            <a:r>
              <a:rPr lang="en-US" dirty="0"/>
              <a:t>Electronic Medical Records </a:t>
            </a:r>
          </a:p>
        </p:txBody>
      </p:sp>
      <p:sp>
        <p:nvSpPr>
          <p:cNvPr id="3" name="TextBox 2">
            <a:extLst>
              <a:ext uri="{FF2B5EF4-FFF2-40B4-BE49-F238E27FC236}">
                <a16:creationId xmlns:a16="http://schemas.microsoft.com/office/drawing/2014/main" id="{9809BBCF-2D12-540C-2D9A-0B1A895854D1}"/>
              </a:ext>
            </a:extLst>
          </p:cNvPr>
          <p:cNvSpPr txBox="1"/>
          <p:nvPr/>
        </p:nvSpPr>
        <p:spPr>
          <a:xfrm>
            <a:off x="311725" y="1926076"/>
            <a:ext cx="7830326" cy="4093428"/>
          </a:xfrm>
          <a:prstGeom prst="rect">
            <a:avLst/>
          </a:prstGeom>
          <a:noFill/>
        </p:spPr>
        <p:txBody>
          <a:bodyPr wrap="square" rtlCol="0">
            <a:spAutoFit/>
          </a:bodyPr>
          <a:lstStyle/>
          <a:p>
            <a:pPr algn="l"/>
            <a:r>
              <a:rPr lang="en-US" sz="1600" b="1" i="0" u="none" strike="noStrike" dirty="0">
                <a:solidFill>
                  <a:srgbClr val="333333"/>
                </a:solidFill>
                <a:effectLst/>
                <a:latin typeface="+mj-lt"/>
              </a:rPr>
              <a:t>Access to your child's electronic health record (My Chart) varies by age:</a:t>
            </a:r>
          </a:p>
          <a:p>
            <a:pPr algn="l"/>
            <a:endParaRPr lang="en-US" sz="1600" b="1" i="0" u="none" strike="noStrike" dirty="0">
              <a:solidFill>
                <a:srgbClr val="333333"/>
              </a:solidFill>
              <a:effectLst/>
              <a:latin typeface="+mj-lt"/>
            </a:endParaRPr>
          </a:p>
          <a:p>
            <a:pPr algn="l">
              <a:buFont typeface="Arial" panose="020B0604020202020204" pitchFamily="34" charset="0"/>
              <a:buChar char="•"/>
            </a:pPr>
            <a:r>
              <a:rPr lang="en-US" sz="1600" b="1" i="0" u="none" strike="noStrike" dirty="0">
                <a:solidFill>
                  <a:srgbClr val="333333"/>
                </a:solidFill>
                <a:effectLst/>
                <a:latin typeface="+mj-lt"/>
              </a:rPr>
              <a:t>Under 14: </a:t>
            </a:r>
            <a:r>
              <a:rPr lang="en-US" sz="1600" b="0" i="0" u="none" strike="noStrike" dirty="0">
                <a:solidFill>
                  <a:srgbClr val="333333"/>
                </a:solidFill>
                <a:effectLst/>
                <a:latin typeface="+mj-lt"/>
              </a:rPr>
              <a:t>Parents have full access to the child's MyChart account.</a:t>
            </a:r>
          </a:p>
          <a:p>
            <a:pPr algn="l">
              <a:buFont typeface="Arial" panose="020B0604020202020204" pitchFamily="34" charset="0"/>
              <a:buChar char="•"/>
            </a:pPr>
            <a:r>
              <a:rPr lang="en-US" sz="1600" b="1" i="0" u="none" strike="noStrike" dirty="0">
                <a:solidFill>
                  <a:srgbClr val="333333"/>
                </a:solidFill>
                <a:effectLst/>
                <a:latin typeface="+mj-lt"/>
              </a:rPr>
              <a:t>Ages 14-18: </a:t>
            </a:r>
            <a:r>
              <a:rPr lang="en-US" sz="1600" b="0" i="0" u="none" strike="noStrike" dirty="0">
                <a:solidFill>
                  <a:srgbClr val="333333"/>
                </a:solidFill>
                <a:effectLst/>
                <a:latin typeface="+mj-lt"/>
              </a:rPr>
              <a:t>In order to provide confidentiality for our patients, parents have limited access. Parents can continue to message the care team and see test results. Teen patients can request their own MyChart account with full access to their health record.</a:t>
            </a:r>
          </a:p>
          <a:p>
            <a:pPr algn="l">
              <a:buFont typeface="Arial" panose="020B0604020202020204" pitchFamily="34" charset="0"/>
              <a:buChar char="•"/>
            </a:pPr>
            <a:r>
              <a:rPr lang="en-US" sz="1600" b="1" i="0" u="none" strike="noStrike" dirty="0">
                <a:solidFill>
                  <a:srgbClr val="333333"/>
                </a:solidFill>
                <a:effectLst/>
                <a:latin typeface="+mj-lt"/>
              </a:rPr>
              <a:t>18 or older: </a:t>
            </a:r>
            <a:r>
              <a:rPr lang="en-US" sz="1600" b="0" i="0" u="none" strike="noStrike" dirty="0">
                <a:solidFill>
                  <a:srgbClr val="333333"/>
                </a:solidFill>
                <a:effectLst/>
                <a:latin typeface="+mj-lt"/>
              </a:rPr>
              <a:t>Parents cannot create a MyChart account. The patient may have their own MyChart account.</a:t>
            </a:r>
          </a:p>
          <a:p>
            <a:pPr algn="l">
              <a:buFont typeface="Arial" panose="020B0604020202020204" pitchFamily="34" charset="0"/>
              <a:buChar char="•"/>
            </a:pPr>
            <a:r>
              <a:rPr lang="en-US" sz="1600" b="1" i="0" u="none" strike="noStrike" dirty="0">
                <a:solidFill>
                  <a:srgbClr val="333333"/>
                </a:solidFill>
                <a:effectLst/>
                <a:latin typeface="+mj-lt"/>
              </a:rPr>
              <a:t>Special needs: </a:t>
            </a:r>
            <a:r>
              <a:rPr lang="en-US" sz="1600" b="0" i="0" u="none" strike="noStrike" dirty="0">
                <a:solidFill>
                  <a:srgbClr val="333333"/>
                </a:solidFill>
                <a:effectLst/>
                <a:latin typeface="+mj-lt"/>
              </a:rPr>
              <a:t>If a child has diminished capacity and is unable to make healthcare decisions, an exception can be made that allows parents to retain full access to their child's MyChart account. Please discuss this with your child's healthcare team.</a:t>
            </a:r>
          </a:p>
          <a:p>
            <a:pPr algn="l">
              <a:buFont typeface="Arial" panose="020B0604020202020204" pitchFamily="34" charset="0"/>
              <a:buChar char="•"/>
            </a:pPr>
            <a:endParaRPr lang="en-US" sz="1600" dirty="0">
              <a:solidFill>
                <a:srgbClr val="333333"/>
              </a:solidFill>
              <a:latin typeface="+mj-lt"/>
            </a:endParaRPr>
          </a:p>
          <a:p>
            <a:pPr algn="l"/>
            <a:r>
              <a:rPr lang="en-US" sz="2000" b="1" i="0" u="none" strike="noStrike" dirty="0">
                <a:solidFill>
                  <a:srgbClr val="333333"/>
                </a:solidFill>
                <a:effectLst/>
                <a:latin typeface="+mj-lt"/>
              </a:rPr>
              <a:t>Check with your young adult’s providers!</a:t>
            </a:r>
          </a:p>
          <a:p>
            <a:br>
              <a:rPr lang="en-US" sz="1600" dirty="0">
                <a:latin typeface="+mj-lt"/>
              </a:rPr>
            </a:br>
            <a:endParaRPr lang="en-US" sz="1600" dirty="0">
              <a:latin typeface="+mj-lt"/>
            </a:endParaRPr>
          </a:p>
        </p:txBody>
      </p:sp>
      <p:pic>
        <p:nvPicPr>
          <p:cNvPr id="5" name="Picture 4" descr="A picture containing text, sky, outdoor, sign&#10;&#10;Description automatically generated">
            <a:extLst>
              <a:ext uri="{FF2B5EF4-FFF2-40B4-BE49-F238E27FC236}">
                <a16:creationId xmlns:a16="http://schemas.microsoft.com/office/drawing/2014/main" id="{29482631-56FD-B584-D808-EC4A796F0E3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19865" y="4995017"/>
            <a:ext cx="2694561" cy="1794129"/>
          </a:xfrm>
          <a:prstGeom prst="rect">
            <a:avLst/>
          </a:prstGeom>
        </p:spPr>
      </p:pic>
      <p:sp>
        <p:nvSpPr>
          <p:cNvPr id="6" name="TextBox 5">
            <a:extLst>
              <a:ext uri="{FF2B5EF4-FFF2-40B4-BE49-F238E27FC236}">
                <a16:creationId xmlns:a16="http://schemas.microsoft.com/office/drawing/2014/main" id="{AA930412-45E3-6B18-92C0-E6D0B879AE4C}"/>
              </a:ext>
            </a:extLst>
          </p:cNvPr>
          <p:cNvSpPr txBox="1"/>
          <p:nvPr/>
        </p:nvSpPr>
        <p:spPr>
          <a:xfrm>
            <a:off x="7298204" y="7146560"/>
            <a:ext cx="1116222" cy="646331"/>
          </a:xfrm>
          <a:prstGeom prst="rect">
            <a:avLst/>
          </a:prstGeom>
          <a:noFill/>
        </p:spPr>
        <p:txBody>
          <a:bodyPr wrap="square" rtlCol="0">
            <a:spAutoFit/>
          </a:bodyPr>
          <a:lstStyle/>
          <a:p>
            <a:r>
              <a:rPr lang="en-US" sz="900">
                <a:hlinkClick r:id="rId3" tooltip="https://www.picpedia.org/highway-signs/a/attention.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2222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0070d482ef_0_400"/>
          <p:cNvSpPr txBox="1">
            <a:spLocks noGrp="1"/>
          </p:cNvSpPr>
          <p:nvPr>
            <p:ph type="title"/>
          </p:nvPr>
        </p:nvSpPr>
        <p:spPr>
          <a:xfrm>
            <a:off x="311725" y="667900"/>
            <a:ext cx="8520600" cy="83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dirty="0"/>
              <a:t>Adult Paid Family Caregiver Options</a:t>
            </a:r>
            <a:endParaRPr dirty="0"/>
          </a:p>
        </p:txBody>
      </p:sp>
      <p:sp>
        <p:nvSpPr>
          <p:cNvPr id="275" name="Google Shape;275;g20070d482ef_0_400"/>
          <p:cNvSpPr txBox="1">
            <a:spLocks noGrp="1"/>
          </p:cNvSpPr>
          <p:nvPr>
            <p:ph type="body" idx="1"/>
          </p:nvPr>
        </p:nvSpPr>
        <p:spPr>
          <a:xfrm>
            <a:off x="57300" y="1986600"/>
            <a:ext cx="4514700" cy="4871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US" sz="1800" dirty="0">
                <a:latin typeface="+mj-lt"/>
              </a:rPr>
              <a:t>CNA or PDN</a:t>
            </a:r>
          </a:p>
          <a:p>
            <a:pPr marL="0" lvl="0" indent="0" algn="l" rtl="0">
              <a:lnSpc>
                <a:spcPct val="115000"/>
              </a:lnSpc>
              <a:spcBef>
                <a:spcPts val="0"/>
              </a:spcBef>
              <a:spcAft>
                <a:spcPts val="0"/>
              </a:spcAft>
              <a:buSzPts val="1300"/>
              <a:buNone/>
            </a:pPr>
            <a:r>
              <a:rPr lang="en-US" sz="1800" dirty="0">
                <a:latin typeface="+mj-lt"/>
              </a:rPr>
              <a:t>Is available under the EBD or SLS</a:t>
            </a:r>
            <a:endParaRPr sz="1800" dirty="0">
              <a:latin typeface="+mj-lt"/>
            </a:endParaRPr>
          </a:p>
          <a:p>
            <a:pPr marL="457200" lvl="0" indent="-361950" algn="l" rtl="0">
              <a:lnSpc>
                <a:spcPct val="115000"/>
              </a:lnSpc>
              <a:spcBef>
                <a:spcPts val="1200"/>
              </a:spcBef>
              <a:spcAft>
                <a:spcPts val="0"/>
              </a:spcAft>
              <a:buSzPts val="2100"/>
              <a:buChar char="●"/>
            </a:pPr>
            <a:r>
              <a:rPr lang="en-US" sz="1800" dirty="0">
                <a:latin typeface="+mj-lt"/>
              </a:rPr>
              <a:t>Must qualify for Long-term Care</a:t>
            </a:r>
            <a:endParaRPr sz="1800" dirty="0">
              <a:latin typeface="+mj-lt"/>
            </a:endParaRPr>
          </a:p>
          <a:p>
            <a:pPr marL="457200" lvl="0" indent="-361950" algn="l" rtl="0">
              <a:lnSpc>
                <a:spcPct val="115000"/>
              </a:lnSpc>
              <a:spcBef>
                <a:spcPts val="0"/>
              </a:spcBef>
              <a:spcAft>
                <a:spcPts val="0"/>
              </a:spcAft>
              <a:buSzPts val="2100"/>
              <a:buChar char="●"/>
            </a:pPr>
            <a:r>
              <a:rPr lang="en-US" sz="1800" dirty="0">
                <a:latin typeface="+mj-lt"/>
              </a:rPr>
              <a:t>Must qualify for skilled care, hours are determined by </a:t>
            </a:r>
            <a:r>
              <a:rPr lang="en-US" sz="1800" u="sng" dirty="0">
                <a:solidFill>
                  <a:schemeClr val="accent1"/>
                </a:solidFill>
                <a:latin typeface="+mn-lt"/>
                <a:hlinkClick r:id="rId3">
                  <a:extLst>
                    <a:ext uri="{A12FA001-AC4F-418D-AE19-62706E023703}">
                      <ahyp:hlinkClr xmlns:ahyp="http://schemas.microsoft.com/office/drawing/2018/hyperlinkcolor" val="tx"/>
                    </a:ext>
                  </a:extLst>
                </a:hlinkClick>
              </a:rPr>
              <a:t>PAT tool</a:t>
            </a:r>
            <a:r>
              <a:rPr lang="en-US" sz="1800" u="sng" dirty="0">
                <a:solidFill>
                  <a:schemeClr val="accent1"/>
                </a:solidFill>
                <a:latin typeface="+mn-lt"/>
              </a:rPr>
              <a:t> until 21 or in home assessment by a nurse</a:t>
            </a:r>
            <a:endParaRPr sz="1800" dirty="0">
              <a:solidFill>
                <a:schemeClr val="accent1"/>
              </a:solidFill>
              <a:latin typeface="+mn-lt"/>
            </a:endParaRPr>
          </a:p>
          <a:p>
            <a:pPr marL="457200" lvl="0" indent="-361950" algn="l" rtl="0">
              <a:lnSpc>
                <a:spcPct val="115000"/>
              </a:lnSpc>
              <a:spcBef>
                <a:spcPts val="0"/>
              </a:spcBef>
              <a:spcAft>
                <a:spcPts val="0"/>
              </a:spcAft>
              <a:buSzPts val="2100"/>
              <a:buChar char="●"/>
            </a:pPr>
            <a:r>
              <a:rPr lang="en-US" sz="1800" dirty="0">
                <a:latin typeface="+mj-lt"/>
              </a:rPr>
              <a:t>Family member must obtain their CNA or nursing license</a:t>
            </a:r>
            <a:endParaRPr sz="1800" dirty="0">
              <a:latin typeface="+mj-lt"/>
            </a:endParaRPr>
          </a:p>
          <a:p>
            <a:pPr marL="457200" lvl="0" indent="-361950" algn="l" rtl="0">
              <a:lnSpc>
                <a:spcPct val="115000"/>
              </a:lnSpc>
              <a:spcBef>
                <a:spcPts val="0"/>
              </a:spcBef>
              <a:spcAft>
                <a:spcPts val="0"/>
              </a:spcAft>
              <a:buSzPts val="2100"/>
              <a:buChar char="●"/>
            </a:pPr>
            <a:r>
              <a:rPr lang="en-US" sz="1800" dirty="0">
                <a:latin typeface="+mj-lt"/>
              </a:rPr>
              <a:t>Employed by a home health agency with same requirements as if a non-family member provided services</a:t>
            </a:r>
            <a:endParaRPr sz="1800" dirty="0">
              <a:latin typeface="+mj-lt"/>
            </a:endParaRPr>
          </a:p>
        </p:txBody>
      </p:sp>
      <p:sp>
        <p:nvSpPr>
          <p:cNvPr id="276" name="Google Shape;276;g20070d482ef_0_400"/>
          <p:cNvSpPr txBox="1">
            <a:spLocks noGrp="1"/>
          </p:cNvSpPr>
          <p:nvPr>
            <p:ph type="body" idx="2"/>
          </p:nvPr>
        </p:nvSpPr>
        <p:spPr>
          <a:xfrm>
            <a:off x="4572000" y="1986600"/>
            <a:ext cx="4260300" cy="4871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US" sz="1800" dirty="0">
                <a:latin typeface="+mn-lt"/>
              </a:rPr>
              <a:t>CDASS</a:t>
            </a:r>
          </a:p>
          <a:p>
            <a:pPr marL="0" lvl="0" indent="0" algn="l" rtl="0">
              <a:lnSpc>
                <a:spcPct val="115000"/>
              </a:lnSpc>
              <a:spcBef>
                <a:spcPts val="0"/>
              </a:spcBef>
              <a:spcAft>
                <a:spcPts val="0"/>
              </a:spcAft>
              <a:buSzPts val="1300"/>
              <a:buNone/>
            </a:pPr>
            <a:r>
              <a:rPr lang="en-US" sz="1800" dirty="0">
                <a:latin typeface="+mn-lt"/>
              </a:rPr>
              <a:t>Is available under EBD or SLS</a:t>
            </a:r>
            <a:endParaRPr sz="1800" dirty="0">
              <a:latin typeface="+mn-lt"/>
            </a:endParaRPr>
          </a:p>
          <a:p>
            <a:pPr marL="457200" lvl="0" indent="-361950" algn="l" rtl="0">
              <a:lnSpc>
                <a:spcPct val="115000"/>
              </a:lnSpc>
              <a:spcBef>
                <a:spcPts val="1200"/>
              </a:spcBef>
              <a:spcAft>
                <a:spcPts val="0"/>
              </a:spcAft>
              <a:buSzPts val="2100"/>
              <a:buChar char="●"/>
            </a:pPr>
            <a:r>
              <a:rPr lang="en-US" sz="1800" dirty="0">
                <a:latin typeface="+mn-lt"/>
              </a:rPr>
              <a:t>Must be on the EBD or SLS Waiver</a:t>
            </a:r>
            <a:endParaRPr sz="1800" dirty="0">
              <a:latin typeface="+mn-lt"/>
            </a:endParaRPr>
          </a:p>
          <a:p>
            <a:pPr marL="457200" lvl="0" indent="-361950" algn="l" rtl="0">
              <a:lnSpc>
                <a:spcPct val="115000"/>
              </a:lnSpc>
              <a:spcBef>
                <a:spcPts val="0"/>
              </a:spcBef>
              <a:spcAft>
                <a:spcPts val="0"/>
              </a:spcAft>
              <a:buSzPts val="2100"/>
              <a:buChar char="●"/>
            </a:pPr>
            <a:r>
              <a:rPr lang="en-US" sz="1800" dirty="0">
                <a:latin typeface="+mn-lt"/>
              </a:rPr>
              <a:t>Must qualify for skilled care - health maintenance activities (HMA)</a:t>
            </a:r>
            <a:endParaRPr sz="1800" dirty="0">
              <a:latin typeface="+mn-lt"/>
            </a:endParaRPr>
          </a:p>
          <a:p>
            <a:pPr marL="457200" lvl="0" indent="-361950" algn="l" rtl="0">
              <a:lnSpc>
                <a:spcPct val="115000"/>
              </a:lnSpc>
              <a:spcBef>
                <a:spcPts val="0"/>
              </a:spcBef>
              <a:spcAft>
                <a:spcPts val="0"/>
              </a:spcAft>
              <a:buSzPts val="2100"/>
              <a:buChar char="●"/>
            </a:pPr>
            <a:r>
              <a:rPr lang="en-US" sz="1800" dirty="0">
                <a:latin typeface="+mn-lt"/>
              </a:rPr>
              <a:t>CHCBS case manager completes assessment to determine hours</a:t>
            </a:r>
            <a:endParaRPr sz="1800" dirty="0">
              <a:latin typeface="+mn-lt"/>
            </a:endParaRPr>
          </a:p>
          <a:p>
            <a:pPr marL="457200" lvl="0" indent="-361950" algn="l" rtl="0">
              <a:lnSpc>
                <a:spcPct val="115000"/>
              </a:lnSpc>
              <a:spcBef>
                <a:spcPts val="0"/>
              </a:spcBef>
              <a:spcAft>
                <a:spcPts val="0"/>
              </a:spcAft>
              <a:buSzPts val="2100"/>
              <a:buChar char="●"/>
            </a:pPr>
            <a:r>
              <a:rPr lang="en-US" sz="1800" dirty="0">
                <a:latin typeface="+mn-lt"/>
              </a:rPr>
              <a:t>Nurse Practice Act is waived so no licensure is required</a:t>
            </a:r>
            <a:endParaRPr sz="1800" dirty="0">
              <a:latin typeface="+mn-lt"/>
            </a:endParaRPr>
          </a:p>
          <a:p>
            <a:pPr marL="457200" lvl="0" indent="-361950" algn="l" rtl="0">
              <a:lnSpc>
                <a:spcPct val="115000"/>
              </a:lnSpc>
              <a:spcBef>
                <a:spcPts val="0"/>
              </a:spcBef>
              <a:spcAft>
                <a:spcPts val="0"/>
              </a:spcAft>
              <a:buSzPts val="2100"/>
              <a:buChar char="●"/>
            </a:pPr>
            <a:r>
              <a:rPr lang="en-US" sz="1800" dirty="0">
                <a:latin typeface="+mn-lt"/>
              </a:rPr>
              <a:t>Employed by a home health agency</a:t>
            </a:r>
            <a:endParaRPr sz="1800" dirty="0">
              <a:latin typeface="+mn-lt"/>
            </a:endParaRPr>
          </a:p>
          <a:p>
            <a:pPr marL="457200" lvl="0" indent="-361950" algn="l" rtl="0">
              <a:lnSpc>
                <a:spcPct val="115000"/>
              </a:lnSpc>
              <a:spcBef>
                <a:spcPts val="0"/>
              </a:spcBef>
              <a:spcAft>
                <a:spcPts val="0"/>
              </a:spcAft>
              <a:buSzPts val="2100"/>
              <a:buChar char="●"/>
            </a:pPr>
            <a:r>
              <a:rPr lang="en-US" sz="1800" dirty="0">
                <a:latin typeface="+mn-lt"/>
              </a:rPr>
              <a:t>May be provided by family members or outside providers</a:t>
            </a:r>
            <a:endParaRPr sz="1800" dirty="0">
              <a:latin typeface="+mn-lt"/>
            </a:endParaRPr>
          </a:p>
        </p:txBody>
      </p:sp>
      <p:sp>
        <p:nvSpPr>
          <p:cNvPr id="277" name="Google Shape;277;g20070d482ef_0_400"/>
          <p:cNvSpPr txBox="1"/>
          <p:nvPr/>
        </p:nvSpPr>
        <p:spPr>
          <a:xfrm>
            <a:off x="473700" y="6339175"/>
            <a:ext cx="81966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u="sng" dirty="0">
                <a:solidFill>
                  <a:srgbClr val="1C4587"/>
                </a:solidFill>
                <a:latin typeface="Roboto"/>
                <a:ea typeface="Roboto"/>
                <a:cs typeface="Roboto"/>
                <a:sym typeface="Roboto"/>
                <a:hlinkClick r:id="rId4">
                  <a:extLst>
                    <a:ext uri="{A12FA001-AC4F-418D-AE19-62706E023703}">
                      <ahyp:hlinkClr xmlns:ahyp="http://schemas.microsoft.com/office/drawing/2018/hyperlinkcolor" val="tx"/>
                    </a:ext>
                  </a:extLst>
                </a:hlinkClick>
              </a:rPr>
              <a:t>www.familyvoicesco.org</a:t>
            </a:r>
            <a:r>
              <a:rPr lang="en-US" sz="1500" dirty="0">
                <a:solidFill>
                  <a:srgbClr val="1C4587"/>
                </a:solidFill>
                <a:latin typeface="Roboto"/>
                <a:ea typeface="Roboto"/>
                <a:cs typeface="Roboto"/>
                <a:sym typeface="Roboto"/>
              </a:rPr>
              <a:t>			(303) 877-1747	          	</a:t>
            </a:r>
            <a:endParaRPr sz="1500" dirty="0">
              <a:solidFill>
                <a:srgbClr val="1C4587"/>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4881</TotalTime>
  <Words>2833</Words>
  <Application>Microsoft Macintosh PowerPoint</Application>
  <PresentationFormat>On-screen Show (4:3)</PresentationFormat>
  <Paragraphs>303</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Merriweather</vt:lpstr>
      <vt:lpstr>Arial</vt:lpstr>
      <vt:lpstr>Roboto</vt:lpstr>
      <vt:lpstr>Calibri</vt:lpstr>
      <vt:lpstr>Century Gothic</vt:lpstr>
      <vt:lpstr>Paradigm</vt:lpstr>
      <vt:lpstr>Transition to Adult Services</vt:lpstr>
      <vt:lpstr>Family Voices Overview</vt:lpstr>
      <vt:lpstr>Changes at Age 18 “Transition” </vt:lpstr>
      <vt:lpstr>Families need to discuss:</vt:lpstr>
      <vt:lpstr>Let’s Take a Step Back</vt:lpstr>
      <vt:lpstr>Medical &amp; IDD - Transition </vt:lpstr>
      <vt:lpstr>Medical &amp; IDD - Transition </vt:lpstr>
      <vt:lpstr>Electronic Medical Records </vt:lpstr>
      <vt:lpstr>Adult Paid Family Caregiver Options</vt:lpstr>
      <vt:lpstr>Adult Paid Family Caregiver Options</vt:lpstr>
      <vt:lpstr>Financial- Transition </vt:lpstr>
      <vt:lpstr>PowerPoint Presentation</vt:lpstr>
      <vt:lpstr>PowerPoint Presentation</vt:lpstr>
      <vt:lpstr>PowerPoint Presentation</vt:lpstr>
      <vt:lpstr>Who is Eligible for SSI?</vt:lpstr>
      <vt:lpstr>School &amp; Employment- Transition </vt:lpstr>
      <vt:lpstr>Legal-Transition </vt:lpstr>
      <vt:lpstr>PowerPoint Presentation</vt:lpstr>
      <vt:lpstr>Adult HCBS Waivers</vt:lpstr>
      <vt:lpstr>Adult Medicaid Buy-In Program</vt:lpstr>
      <vt:lpstr>Case Management Redesign</vt:lpstr>
      <vt:lpstr>Where to apply?</vt:lpstr>
      <vt:lpstr>Where to apply?</vt:lpstr>
      <vt:lpstr>Transition Wheel  </vt:lpstr>
      <vt:lpstr>Hindsight Recommendations</vt:lpstr>
      <vt:lpstr>Resources and links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Medicaid Waivers &amp; More</dc:title>
  <dc:creator>Windows User</dc:creator>
  <cp:lastModifiedBy>Todd Blakely</cp:lastModifiedBy>
  <cp:revision>10</cp:revision>
  <dcterms:created xsi:type="dcterms:W3CDTF">2014-10-22T22:56:54Z</dcterms:created>
  <dcterms:modified xsi:type="dcterms:W3CDTF">2023-11-01T19:12:45Z</dcterms:modified>
</cp:coreProperties>
</file>