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9144000"/>
  <p:notesSz cx="7023100" cy="9309100"/>
  <p:embeddedFontLst>
    <p:embeddedFont>
      <p:font typeface="Roboto"/>
      <p:regular r:id="rId37"/>
      <p:bold r:id="rId38"/>
      <p:italic r:id="rId39"/>
      <p:boldItalic r:id="rId40"/>
    </p:embeddedFont>
    <p:embeddedFont>
      <p:font typeface="Libre Franklin"/>
      <p:regular r:id="rId41"/>
      <p:bold r:id="rId42"/>
      <p:italic r:id="rId43"/>
      <p:boldItalic r:id="rId44"/>
    </p:embeddedFont>
    <p:embeddedFont>
      <p:font typeface="Merriweather"/>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32">
          <p15:clr>
            <a:srgbClr val="A4A3A4"/>
          </p15:clr>
        </p15:guide>
        <p15:guide id="2" pos="2212">
          <p15:clr>
            <a:srgbClr val="A4A3A4"/>
          </p15:clr>
        </p15:guide>
      </p15:notesGuideLst>
    </p:ext>
    <p:ext uri="GoogleSlidesCustomDataVersion2">
      <go:slidesCustomData xmlns:go="http://customooxmlschemas.google.com/" r:id="rId49" roundtripDataSignature="AMtx7mgX6y28wSNNY9BF4ixTcgdVfKjj2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32" orient="horz"/>
        <p:guide pos="2212"/>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font" Target="fonts/Roboto-boldItalic.fntdata"/><Relationship Id="rId42" Type="http://schemas.openxmlformats.org/officeDocument/2006/relationships/font" Target="fonts/LibreFranklin-bold.fntdata"/><Relationship Id="rId41" Type="http://schemas.openxmlformats.org/officeDocument/2006/relationships/font" Target="fonts/LibreFranklin-regular.fntdata"/><Relationship Id="rId44" Type="http://schemas.openxmlformats.org/officeDocument/2006/relationships/font" Target="fonts/LibreFranklin-boldItalic.fntdata"/><Relationship Id="rId43" Type="http://schemas.openxmlformats.org/officeDocument/2006/relationships/font" Target="fonts/LibreFranklin-italic.fntdata"/><Relationship Id="rId46" Type="http://schemas.openxmlformats.org/officeDocument/2006/relationships/font" Target="fonts/Merriweather-bold.fntdata"/><Relationship Id="rId45"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erriweather-boldItalic.fntdata"/><Relationship Id="rId47" Type="http://schemas.openxmlformats.org/officeDocument/2006/relationships/font" Target="fonts/Merriweather-italic.fntdata"/><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regular.fntdata"/><Relationship Id="rId36" Type="http://schemas.openxmlformats.org/officeDocument/2006/relationships/slide" Target="slides/slide31.xml"/><Relationship Id="rId39" Type="http://schemas.openxmlformats.org/officeDocument/2006/relationships/font" Target="fonts/Roboto-italic.fntdata"/><Relationship Id="rId38" Type="http://schemas.openxmlformats.org/officeDocument/2006/relationships/font" Target="fonts/Roboto-bold.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5455"/>
          </a:xfrm>
          <a:prstGeom prst="rect">
            <a:avLst/>
          </a:prstGeom>
          <a:noFill/>
          <a:ln>
            <a:noFill/>
          </a:ln>
        </p:spPr>
        <p:txBody>
          <a:bodyPr anchorCtr="0" anchor="t"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5455"/>
          </a:xfrm>
          <a:prstGeom prst="rect">
            <a:avLst/>
          </a:prstGeom>
          <a:noFill/>
          <a:ln>
            <a:noFill/>
          </a:ln>
        </p:spPr>
        <p:txBody>
          <a:bodyPr anchorCtr="0" anchor="t" bIns="46650" lIns="93300" spcFirstLastPara="1" rIns="93300" wrap="square" tIns="4665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29"/>
            <a:ext cx="3043343" cy="465455"/>
          </a:xfrm>
          <a:prstGeom prst="rect">
            <a:avLst/>
          </a:prstGeom>
          <a:noFill/>
          <a:ln>
            <a:noFill/>
          </a:ln>
        </p:spPr>
        <p:txBody>
          <a:bodyPr anchorCtr="0" anchor="b" bIns="46650" lIns="93300" spcFirstLastPara="1" rIns="93300" wrap="square" tIns="4665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c93b40078b_1_79:notes"/>
          <p:cNvSpPr txBox="1"/>
          <p:nvPr>
            <p:ph idx="1" type="body"/>
          </p:nvPr>
        </p:nvSpPr>
        <p:spPr>
          <a:xfrm>
            <a:off x="702302" y="4421800"/>
            <a:ext cx="56184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g2c93b40078b_1_79:notes"/>
          <p:cNvSpPr/>
          <p:nvPr>
            <p:ph idx="2" type="sldImg"/>
          </p:nvPr>
        </p:nvSpPr>
        <p:spPr>
          <a:xfrm>
            <a:off x="1170731" y="698175"/>
            <a:ext cx="46824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72" name="Google Shape;172;p9: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c93b40078b_1_299: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79" name="Google Shape;179;g2c93b40078b_1_29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c93b40078b_1_41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2c93b40078b_1_419: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88" name="Google Shape;188;g2c93b40078b_1_419: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2c93b40078b_1_44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g2c93b40078b_1_441: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96" name="Google Shape;196;g2c93b40078b_1_441: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93b40078b_1_454: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g2c93b40078b_1_454: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04" name="Google Shape;204;g2c93b40078b_1_454: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c93b40078b_1_467: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c93b40078b_1_467: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13" name="Google Shape;213;g2c93b40078b_1_467: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7: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20" name="Google Shape;220;p17: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8: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230" name="Google Shape;230;p18: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0: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37" name="Google Shape;237;p20: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c93b40078b_1_312: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c93b40078b_1_312: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45" name="Google Shape;245;g2c93b40078b_1_312: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2c93b40078b_1_146:notes"/>
          <p:cNvSpPr/>
          <p:nvPr>
            <p:ph idx="2" type="sldImg"/>
          </p:nvPr>
        </p:nvSpPr>
        <p:spPr>
          <a:xfrm>
            <a:off x="1170731" y="698175"/>
            <a:ext cx="46824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 name="Google Shape;97;g2c93b40078b_1_146:notes"/>
          <p:cNvSpPr txBox="1"/>
          <p:nvPr>
            <p:ph idx="1" type="body"/>
          </p:nvPr>
        </p:nvSpPr>
        <p:spPr>
          <a:xfrm>
            <a:off x="702302" y="4421800"/>
            <a:ext cx="56184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c93b40078b_1_322: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c93b40078b_1_322: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53" name="Google Shape;253;g2c93b40078b_1_322: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c93b40078b_1_332: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c93b40078b_1_332: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63" name="Google Shape;263;g2c93b40078b_1_332: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c93b40078b_1_34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c93b40078b_1_340: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71" name="Google Shape;271;g2c93b40078b_1_340: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c93b40078b_1_35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c93b40078b_1_350: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80" name="Google Shape;280;g2c93b40078b_1_350: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c93b40078b_1_35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c93b40078b_1_359: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89" name="Google Shape;289;g2c93b40078b_1_359: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c93b40078b_1_376: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c93b40078b_1_376: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97" name="Google Shape;297;g2c93b40078b_1_376: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c93b40078b_1_38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c93b40078b_1_389: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06" name="Google Shape;306;g2c93b40078b_1_389: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c93b40078b_1_368: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2c93b40078b_1_368: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15" name="Google Shape;315;g2c93b40078b_1_368: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c93b40078b_1_397: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c93b40078b_1_397: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323" name="Google Shape;323;g2c93b40078b_1_397: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g93f80d0f10_0_6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g93f80d0f10_0_64:notes"/>
          <p:cNvSpPr txBox="1"/>
          <p:nvPr>
            <p:ph idx="1" type="body"/>
          </p:nvPr>
        </p:nvSpPr>
        <p:spPr>
          <a:xfrm>
            <a:off x="702310" y="4421823"/>
            <a:ext cx="5618400" cy="4189200"/>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Please watch the underscroes needed in the addresses!</a:t>
            </a:r>
            <a:endParaRPr/>
          </a:p>
        </p:txBody>
      </p:sp>
      <p:sp>
        <p:nvSpPr>
          <p:cNvPr id="332" name="Google Shape;332;g93f80d0f10_0_64:notes"/>
          <p:cNvSpPr txBox="1"/>
          <p:nvPr>
            <p:ph idx="12" type="sldNum"/>
          </p:nvPr>
        </p:nvSpPr>
        <p:spPr>
          <a:xfrm>
            <a:off x="3978132" y="8842029"/>
            <a:ext cx="3043200" cy="465600"/>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c93b40078b_1_214:notes"/>
          <p:cNvSpPr txBox="1"/>
          <p:nvPr>
            <p:ph idx="1" type="body"/>
          </p:nvPr>
        </p:nvSpPr>
        <p:spPr>
          <a:xfrm>
            <a:off x="702310" y="4480004"/>
            <a:ext cx="5618400" cy="36657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05" name="Google Shape;105;g2c93b40078b_1_214:notes"/>
          <p:cNvSpPr/>
          <p:nvPr>
            <p:ph idx="2" type="sldImg"/>
          </p:nvPr>
        </p:nvSpPr>
        <p:spPr>
          <a:xfrm>
            <a:off x="1404620" y="1163638"/>
            <a:ext cx="4214100" cy="31419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2c93b40078b_1_475:notes"/>
          <p:cNvSpPr/>
          <p:nvPr>
            <p:ph idx="2" type="sldImg"/>
          </p:nvPr>
        </p:nvSpPr>
        <p:spPr>
          <a:xfrm>
            <a:off x="1170731" y="698175"/>
            <a:ext cx="4682400" cy="34908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2c93b40078b_1_475:notes"/>
          <p:cNvSpPr txBox="1"/>
          <p:nvPr>
            <p:ph idx="1" type="body"/>
          </p:nvPr>
        </p:nvSpPr>
        <p:spPr>
          <a:xfrm>
            <a:off x="702302" y="4421800"/>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c93b40078b_1_545:notes"/>
          <p:cNvSpPr/>
          <p:nvPr>
            <p:ph idx="2" type="sldImg"/>
          </p:nvPr>
        </p:nvSpPr>
        <p:spPr>
          <a:xfrm>
            <a:off x="1162237" y="698500"/>
            <a:ext cx="4698600" cy="34908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5" name="Google Shape;345;g2c93b40078b_1_545:notes"/>
          <p:cNvSpPr txBox="1"/>
          <p:nvPr>
            <p:ph idx="1" type="body"/>
          </p:nvPr>
        </p:nvSpPr>
        <p:spPr>
          <a:xfrm>
            <a:off x="702302" y="4421800"/>
            <a:ext cx="5618400" cy="4189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14" name="Google Shape;114;p3: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4: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0" lvl="0" marL="0" rtl="0" algn="l">
              <a:lnSpc>
                <a:spcPct val="100000"/>
              </a:lnSpc>
              <a:spcBef>
                <a:spcPts val="0"/>
              </a:spcBef>
              <a:spcAft>
                <a:spcPts val="0"/>
              </a:spcAft>
              <a:buSzPts val="1400"/>
              <a:buNone/>
            </a:pPr>
            <a:r>
              <a:rPr lang="en-US"/>
              <a:t>As with the CMS regions, services vary state to states due to the ability to decide whats in the state plans.  While EPSDT should apply some consistency across states, its also open to interpretation.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2" name="Google Shape;122;p4:notes"/>
          <p:cNvSpPr txBox="1"/>
          <p:nvPr>
            <p:ph idx="11" type="ftr"/>
          </p:nvPr>
        </p:nvSpPr>
        <p:spPr>
          <a:xfrm>
            <a:off x="0" y="8842029"/>
            <a:ext cx="3043343" cy="465455"/>
          </a:xfrm>
          <a:prstGeom prst="rect">
            <a:avLst/>
          </a:prstGeom>
          <a:noFill/>
          <a:ln>
            <a:noFill/>
          </a:ln>
        </p:spPr>
        <p:txBody>
          <a:bodyPr anchorCtr="0" anchor="b" bIns="46650" lIns="93300" spcFirstLastPara="1" rIns="93300" wrap="square" tIns="46650">
            <a:noAutofit/>
          </a:bodyPr>
          <a:lstStyle/>
          <a:p>
            <a:pPr indent="0" lvl="0" marL="0" rtl="0" algn="l">
              <a:lnSpc>
                <a:spcPct val="100000"/>
              </a:lnSpc>
              <a:spcBef>
                <a:spcPts val="0"/>
              </a:spcBef>
              <a:spcAft>
                <a:spcPts val="0"/>
              </a:spcAft>
              <a:buSzPts val="1400"/>
              <a:buNone/>
            </a:pPr>
            <a:r>
              <a:rPr lang="en-US"/>
              <a:t>CMS - AAICAMA 3/18/2014</a:t>
            </a:r>
            <a:endParaRPr/>
          </a:p>
        </p:txBody>
      </p:sp>
      <p:sp>
        <p:nvSpPr>
          <p:cNvPr id="123" name="Google Shape;123;p4: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c93b40078b_1_29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2c93b40078b_1_291:notes"/>
          <p:cNvSpPr txBox="1"/>
          <p:nvPr>
            <p:ph idx="1" type="body"/>
          </p:nvPr>
        </p:nvSpPr>
        <p:spPr>
          <a:xfrm>
            <a:off x="702310" y="4421823"/>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32" name="Google Shape;132;g2c93b40078b_1_291:notes"/>
          <p:cNvSpPr txBox="1"/>
          <p:nvPr>
            <p:ph idx="12" type="sldNum"/>
          </p:nvPr>
        </p:nvSpPr>
        <p:spPr>
          <a:xfrm>
            <a:off x="3978132" y="8842029"/>
            <a:ext cx="3043200" cy="465600"/>
          </a:xfrm>
          <a:prstGeom prst="rect">
            <a:avLst/>
          </a:prstGeom>
        </p:spPr>
        <p:txBody>
          <a:bodyPr anchorCtr="0" anchor="b" bIns="46650" lIns="93300" spcFirstLastPara="1" rIns="93300" wrap="square" tIns="4665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6:notes"/>
          <p:cNvSpPr txBox="1"/>
          <p:nvPr>
            <p:ph idx="1" type="body"/>
          </p:nvPr>
        </p:nvSpPr>
        <p:spPr>
          <a:xfrm>
            <a:off x="702310" y="4421823"/>
            <a:ext cx="5618480"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39" name="Google Shape;139;p6: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49" name="Google Shape;149;p8: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5: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p15:notes"/>
          <p:cNvSpPr txBox="1"/>
          <p:nvPr>
            <p:ph idx="1" type="body"/>
          </p:nvPr>
        </p:nvSpPr>
        <p:spPr>
          <a:xfrm>
            <a:off x="702310" y="4421823"/>
            <a:ext cx="5618480" cy="4189095"/>
          </a:xfrm>
          <a:prstGeom prst="rect">
            <a:avLst/>
          </a:prstGeom>
          <a:noFill/>
          <a:ln>
            <a:noFill/>
          </a:ln>
        </p:spPr>
        <p:txBody>
          <a:bodyPr anchorCtr="0" anchor="t" bIns="46650" lIns="93300" spcFirstLastPara="1" rIns="93300" wrap="square" tIns="4665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p:txBody>
      </p:sp>
      <p:sp>
        <p:nvSpPr>
          <p:cNvPr id="165" name="Google Shape;165;p15:notes"/>
          <p:cNvSpPr txBox="1"/>
          <p:nvPr>
            <p:ph idx="12" type="sldNum"/>
          </p:nvPr>
        </p:nvSpPr>
        <p:spPr>
          <a:xfrm>
            <a:off x="3978132" y="8842029"/>
            <a:ext cx="3043343" cy="465455"/>
          </a:xfrm>
          <a:prstGeom prst="rect">
            <a:avLst/>
          </a:prstGeom>
          <a:noFill/>
          <a:ln>
            <a:noFill/>
          </a:ln>
        </p:spPr>
        <p:txBody>
          <a:bodyPr anchorCtr="0" anchor="b" bIns="46650" lIns="93300" spcFirstLastPara="1" rIns="93300" wrap="square" tIns="466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3" name="Shape 13"/>
        <p:cNvGrpSpPr/>
        <p:nvPr/>
      </p:nvGrpSpPr>
      <p:grpSpPr>
        <a:xfrm>
          <a:off x="0" y="0"/>
          <a:ext cx="0" cy="0"/>
          <a:chOff x="0" y="0"/>
          <a:chExt cx="0" cy="0"/>
        </a:xfrm>
      </p:grpSpPr>
      <p:sp>
        <p:nvSpPr>
          <p:cNvPr id="14" name="Google Shape;14;g2c93b40078b_1_4"/>
          <p:cNvSpPr/>
          <p:nvPr/>
        </p:nvSpPr>
        <p:spPr>
          <a:xfrm>
            <a:off x="-125" y="0"/>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5" name="Google Shape;15;g2c93b40078b_1_4"/>
          <p:cNvSpPr txBox="1"/>
          <p:nvPr>
            <p:ph type="ctrTitle"/>
          </p:nvPr>
        </p:nvSpPr>
        <p:spPr>
          <a:xfrm>
            <a:off x="311700" y="719633"/>
            <a:ext cx="8520600" cy="17100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6" name="Google Shape;16;g2c93b40078b_1_4"/>
          <p:cNvSpPr txBox="1"/>
          <p:nvPr>
            <p:ph idx="1" type="subTitle"/>
          </p:nvPr>
        </p:nvSpPr>
        <p:spPr>
          <a:xfrm>
            <a:off x="311700" y="2504747"/>
            <a:ext cx="4242600" cy="984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7" name="Google Shape;17;g2c93b40078b_1_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8" name="Shape 58"/>
        <p:cNvGrpSpPr/>
        <p:nvPr/>
      </p:nvGrpSpPr>
      <p:grpSpPr>
        <a:xfrm>
          <a:off x="0" y="0"/>
          <a:ext cx="0" cy="0"/>
          <a:chOff x="0" y="0"/>
          <a:chExt cx="0" cy="0"/>
        </a:xfrm>
      </p:grpSpPr>
      <p:sp>
        <p:nvSpPr>
          <p:cNvPr id="59" name="Google Shape;59;g2c93b40078b_1_49"/>
          <p:cNvSpPr txBox="1"/>
          <p:nvPr>
            <p:ph hasCustomPrompt="1" type="title"/>
          </p:nvPr>
        </p:nvSpPr>
        <p:spPr>
          <a:xfrm>
            <a:off x="311750" y="1108233"/>
            <a:ext cx="5334900" cy="16596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60" name="Google Shape;60;g2c93b40078b_1_49"/>
          <p:cNvSpPr txBox="1"/>
          <p:nvPr>
            <p:ph idx="1" type="body"/>
          </p:nvPr>
        </p:nvSpPr>
        <p:spPr>
          <a:xfrm>
            <a:off x="311700" y="2828567"/>
            <a:ext cx="5334900" cy="12567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61" name="Google Shape;61;g2c93b40078b_1_4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g2c93b40078b_1_53"/>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2">
  <p:cSld name="Content Slide 2">
    <p:spTree>
      <p:nvGrpSpPr>
        <p:cNvPr id="64" name="Shape 64"/>
        <p:cNvGrpSpPr/>
        <p:nvPr/>
      </p:nvGrpSpPr>
      <p:grpSpPr>
        <a:xfrm>
          <a:off x="0" y="0"/>
          <a:ext cx="0" cy="0"/>
          <a:chOff x="0" y="0"/>
          <a:chExt cx="0" cy="0"/>
        </a:xfrm>
      </p:grpSpPr>
      <p:sp>
        <p:nvSpPr>
          <p:cNvPr id="65" name="Google Shape;65;g2c93b40078b_1_55"/>
          <p:cNvSpPr txBox="1"/>
          <p:nvPr>
            <p:ph idx="1" type="body"/>
          </p:nvPr>
        </p:nvSpPr>
        <p:spPr>
          <a:xfrm>
            <a:off x="232304" y="1714500"/>
            <a:ext cx="8679300" cy="4339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953"/>
              </a:spcBef>
              <a:spcAft>
                <a:spcPts val="0"/>
              </a:spcAft>
              <a:buClr>
                <a:srgbClr val="000000"/>
              </a:buClr>
              <a:buSzPts val="1400"/>
              <a:buFont typeface="Arial"/>
              <a:buNone/>
              <a:defRPr b="0" i="0" sz="2531" u="none" cap="none" strike="noStrike">
                <a:solidFill>
                  <a:schemeClr val="dk1"/>
                </a:solidFill>
                <a:latin typeface="Trebuchet MS"/>
                <a:ea typeface="Trebuchet MS"/>
                <a:cs typeface="Trebuchet MS"/>
                <a:sym typeface="Trebuchet MS"/>
              </a:defRPr>
            </a:lvl1pPr>
            <a:lvl2pPr indent="-228600" lvl="1" marL="914400" marR="0" rtl="0" algn="l">
              <a:lnSpc>
                <a:spcPct val="100000"/>
              </a:lnSpc>
              <a:spcBef>
                <a:spcPts val="2953"/>
              </a:spcBef>
              <a:spcAft>
                <a:spcPts val="0"/>
              </a:spcAft>
              <a:buClr>
                <a:srgbClr val="000000"/>
              </a:buClr>
              <a:buSzPts val="1400"/>
              <a:buFont typeface="Arial"/>
              <a:buNone/>
              <a:defRPr b="0" i="0" sz="2320" u="none" cap="none" strike="noStrike">
                <a:solidFill>
                  <a:schemeClr val="dk1"/>
                </a:solidFill>
                <a:latin typeface="Trebuchet MS"/>
                <a:ea typeface="Trebuchet MS"/>
                <a:cs typeface="Trebuchet MS"/>
                <a:sym typeface="Trebuchet MS"/>
              </a:defRPr>
            </a:lvl2pPr>
            <a:lvl3pPr indent="-228600" lvl="2" marL="1371600" marR="0" rtl="0" algn="l">
              <a:lnSpc>
                <a:spcPct val="100000"/>
              </a:lnSpc>
              <a:spcBef>
                <a:spcPts val="2953"/>
              </a:spcBef>
              <a:spcAft>
                <a:spcPts val="0"/>
              </a:spcAft>
              <a:buClr>
                <a:srgbClr val="000000"/>
              </a:buClr>
              <a:buSzPts val="1400"/>
              <a:buFont typeface="Arial"/>
              <a:buNone/>
              <a:defRPr b="0" i="0" sz="1898" u="none" cap="none" strike="noStrike">
                <a:solidFill>
                  <a:schemeClr val="dk1"/>
                </a:solidFill>
                <a:latin typeface="Trebuchet MS"/>
                <a:ea typeface="Trebuchet MS"/>
                <a:cs typeface="Trebuchet MS"/>
                <a:sym typeface="Trebuchet MS"/>
              </a:defRPr>
            </a:lvl3pPr>
            <a:lvl4pPr indent="-335724" lvl="3" marL="1828800" marR="0" rtl="0" algn="l">
              <a:lnSpc>
                <a:spcPct val="100000"/>
              </a:lnSpc>
              <a:spcBef>
                <a:spcPts val="2953"/>
              </a:spcBef>
              <a:spcAft>
                <a:spcPts val="0"/>
              </a:spcAft>
              <a:buClr>
                <a:schemeClr val="dk1"/>
              </a:buClr>
              <a:buSzPts val="1687"/>
              <a:buFont typeface="Noto Sans Symbols"/>
              <a:buChar char="❖"/>
              <a:defRPr b="0" i="0" sz="1687" u="none" cap="none" strike="noStrike">
                <a:solidFill>
                  <a:schemeClr val="dk1"/>
                </a:solidFill>
                <a:latin typeface="Trebuchet MS"/>
                <a:ea typeface="Trebuchet MS"/>
                <a:cs typeface="Trebuchet MS"/>
                <a:sym typeface="Trebuchet MS"/>
              </a:defRPr>
            </a:lvl4pPr>
            <a:lvl5pPr indent="-228600" lvl="4" marL="2286000" marR="0" rtl="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9pPr>
          </a:lstStyle>
          <a:p/>
        </p:txBody>
      </p:sp>
      <p:sp>
        <p:nvSpPr>
          <p:cNvPr id="66" name="Google Shape;66;g2c93b40078b_1_55"/>
          <p:cNvSpPr txBox="1"/>
          <p:nvPr>
            <p:ph idx="12" type="sldNum"/>
          </p:nvPr>
        </p:nvSpPr>
        <p:spPr>
          <a:xfrm>
            <a:off x="7384765" y="6425136"/>
            <a:ext cx="15087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949"/>
              <a:buFont typeface="Arial"/>
              <a:buNone/>
              <a:defRPr b="1" i="0" sz="949"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g2c93b40078b_1_55"/>
          <p:cNvSpPr txBox="1"/>
          <p:nvPr>
            <p:ph type="title"/>
          </p:nvPr>
        </p:nvSpPr>
        <p:spPr>
          <a:xfrm>
            <a:off x="232304" y="439118"/>
            <a:ext cx="8679300" cy="816600"/>
          </a:xfrm>
          <a:prstGeom prst="rect">
            <a:avLst/>
          </a:prstGeom>
          <a:noFill/>
          <a:ln>
            <a:noFill/>
          </a:ln>
        </p:spPr>
        <p:txBody>
          <a:bodyPr anchorCtr="0" anchor="ctr" bIns="0" lIns="0" spcFirstLastPara="1" rIns="0" wrap="square" tIns="0">
            <a:noAutofit/>
          </a:bodyPr>
          <a:lstStyle>
            <a:lvl1pPr lvl="0" rtl="0" algn="ctr">
              <a:lnSpc>
                <a:spcPct val="100000"/>
              </a:lnSpc>
              <a:spcBef>
                <a:spcPts val="0"/>
              </a:spcBef>
              <a:spcAft>
                <a:spcPts val="0"/>
              </a:spcAft>
              <a:buClr>
                <a:srgbClr val="001254"/>
              </a:buClr>
              <a:buSzPts val="1400"/>
              <a:buFont typeface="Libre Franklin"/>
              <a:buNone/>
              <a:defRPr sz="4640">
                <a:solidFill>
                  <a:srgbClr val="001254"/>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MS content2">
  <p:cSld name="CMS content2">
    <p:spTree>
      <p:nvGrpSpPr>
        <p:cNvPr id="68" name="Shape 68"/>
        <p:cNvGrpSpPr/>
        <p:nvPr/>
      </p:nvGrpSpPr>
      <p:grpSpPr>
        <a:xfrm>
          <a:off x="0" y="0"/>
          <a:ext cx="0" cy="0"/>
          <a:chOff x="0" y="0"/>
          <a:chExt cx="0" cy="0"/>
        </a:xfrm>
      </p:grpSpPr>
      <p:sp>
        <p:nvSpPr>
          <p:cNvPr id="69" name="Google Shape;69;g2c93b40078b_1_59"/>
          <p:cNvSpPr txBox="1"/>
          <p:nvPr>
            <p:ph type="title"/>
          </p:nvPr>
        </p:nvSpPr>
        <p:spPr>
          <a:xfrm>
            <a:off x="0" y="0"/>
            <a:ext cx="9144000" cy="1417500"/>
          </a:xfrm>
          <a:prstGeom prst="rect">
            <a:avLst/>
          </a:prstGeom>
          <a:solidFill>
            <a:srgbClr val="084A9C"/>
          </a:solidFill>
          <a:ln>
            <a:noFill/>
          </a:ln>
          <a:effectLst>
            <a:outerShdw rotWithShape="0" algn="tl" dir="5640000" dist="76200">
              <a:srgbClr val="FFD004"/>
            </a:outerShdw>
          </a:effectLst>
        </p:spPr>
        <p:txBody>
          <a:bodyPr anchorCtr="0" anchor="ctr" bIns="45700" lIns="91425" spcFirstLastPara="1" rIns="91425" wrap="square" tIns="45700">
            <a:normAutofit/>
          </a:bodyPr>
          <a:lstStyle>
            <a:lvl1pPr lvl="0" rtl="0" algn="ctr">
              <a:lnSpc>
                <a:spcPct val="100000"/>
              </a:lnSpc>
              <a:spcBef>
                <a:spcPts val="0"/>
              </a:spcBef>
              <a:spcAft>
                <a:spcPts val="0"/>
              </a:spcAft>
              <a:buClr>
                <a:schemeClr val="lt1"/>
              </a:buClr>
              <a:buSzPts val="4400"/>
              <a:buFont typeface="Calibri"/>
              <a:buNone/>
              <a:defRPr>
                <a:solidFill>
                  <a:schemeClr val="lt1"/>
                </a:solidFil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0" name="Google Shape;70;g2c93b40078b_1_59"/>
          <p:cNvSpPr txBox="1"/>
          <p:nvPr>
            <p:ph idx="1" type="body"/>
          </p:nvPr>
        </p:nvSpPr>
        <p:spPr>
          <a:xfrm>
            <a:off x="457200" y="1828800"/>
            <a:ext cx="8229600" cy="4297500"/>
          </a:xfrm>
          <a:prstGeom prst="rect">
            <a:avLst/>
          </a:prstGeom>
          <a:noFill/>
          <a:ln>
            <a:noFill/>
          </a:ln>
        </p:spPr>
        <p:txBody>
          <a:bodyPr anchorCtr="0" anchor="t" bIns="45700" lIns="91425" spcFirstLastPara="1" rIns="91425" wrap="square" tIns="45700">
            <a:normAutofit/>
          </a:bodyPr>
          <a:lstStyle>
            <a:lvl1pPr indent="-342900" lvl="0" marL="457200" rtl="0" algn="l">
              <a:lnSpc>
                <a:spcPct val="100000"/>
              </a:lnSpc>
              <a:spcBef>
                <a:spcPts val="360"/>
              </a:spcBef>
              <a:spcAft>
                <a:spcPts val="0"/>
              </a:spcAft>
              <a:buClr>
                <a:schemeClr val="dk1"/>
              </a:buClr>
              <a:buSzPts val="1800"/>
              <a:buChar char="•"/>
              <a:defRPr/>
            </a:lvl1pPr>
            <a:lvl2pPr indent="-342900" lvl="1" marL="914400" rtl="0" algn="l">
              <a:lnSpc>
                <a:spcPct val="100000"/>
              </a:lnSpc>
              <a:spcBef>
                <a:spcPts val="360"/>
              </a:spcBef>
              <a:spcAft>
                <a:spcPts val="0"/>
              </a:spcAft>
              <a:buClr>
                <a:schemeClr val="dk1"/>
              </a:buClr>
              <a:buSzPts val="1800"/>
              <a:buChar char="–"/>
              <a:defRPr/>
            </a:lvl2pPr>
            <a:lvl3pPr indent="-342900" lvl="2" marL="1371600" rtl="0" algn="l">
              <a:lnSpc>
                <a:spcPct val="100000"/>
              </a:lnSpc>
              <a:spcBef>
                <a:spcPts val="360"/>
              </a:spcBef>
              <a:spcAft>
                <a:spcPts val="0"/>
              </a:spcAft>
              <a:buClr>
                <a:schemeClr val="dk1"/>
              </a:buClr>
              <a:buSzPts val="1800"/>
              <a:buChar char="•"/>
              <a:defRPr/>
            </a:lvl3pPr>
            <a:lvl4pPr indent="-342900" lvl="3" marL="1828800" rtl="0" algn="l">
              <a:lnSpc>
                <a:spcPct val="100000"/>
              </a:lnSpc>
              <a:spcBef>
                <a:spcPts val="360"/>
              </a:spcBef>
              <a:spcAft>
                <a:spcPts val="0"/>
              </a:spcAft>
              <a:buClr>
                <a:schemeClr val="dk1"/>
              </a:buClr>
              <a:buSzPts val="1800"/>
              <a:buChar char="–"/>
              <a:defRPr/>
            </a:lvl4pPr>
            <a:lvl5pPr indent="-342900" lvl="4" marL="2286000" rtl="0" algn="l">
              <a:lnSpc>
                <a:spcPct val="100000"/>
              </a:lnSpc>
              <a:spcBef>
                <a:spcPts val="360"/>
              </a:spcBef>
              <a:spcAft>
                <a:spcPts val="0"/>
              </a:spcAft>
              <a:buClr>
                <a:schemeClr val="dk1"/>
              </a:buClr>
              <a:buSzPts val="1800"/>
              <a:buChar char="»"/>
              <a:defRPr/>
            </a:lvl5pPr>
            <a:lvl6pPr indent="-342900" lvl="5" marL="2743200" rtl="0" algn="l">
              <a:lnSpc>
                <a:spcPct val="100000"/>
              </a:lnSpc>
              <a:spcBef>
                <a:spcPts val="360"/>
              </a:spcBef>
              <a:spcAft>
                <a:spcPts val="0"/>
              </a:spcAft>
              <a:buClr>
                <a:schemeClr val="dk1"/>
              </a:buClr>
              <a:buSzPts val="1800"/>
              <a:buChar char="•"/>
              <a:defRPr/>
            </a:lvl6pPr>
            <a:lvl7pPr indent="-342900" lvl="6" marL="3200400" rtl="0" algn="l">
              <a:lnSpc>
                <a:spcPct val="100000"/>
              </a:lnSpc>
              <a:spcBef>
                <a:spcPts val="360"/>
              </a:spcBef>
              <a:spcAft>
                <a:spcPts val="0"/>
              </a:spcAft>
              <a:buClr>
                <a:schemeClr val="dk1"/>
              </a:buClr>
              <a:buSzPts val="1800"/>
              <a:buChar char="•"/>
              <a:defRPr/>
            </a:lvl7pPr>
            <a:lvl8pPr indent="-342900" lvl="7" marL="3657600" rtl="0" algn="l">
              <a:lnSpc>
                <a:spcPct val="100000"/>
              </a:lnSpc>
              <a:spcBef>
                <a:spcPts val="360"/>
              </a:spcBef>
              <a:spcAft>
                <a:spcPts val="0"/>
              </a:spcAft>
              <a:buClr>
                <a:schemeClr val="dk1"/>
              </a:buClr>
              <a:buSzPts val="1800"/>
              <a:buChar char="•"/>
              <a:defRPr/>
            </a:lvl8pPr>
            <a:lvl9pPr indent="-342900" lvl="8" marL="4114800" rtl="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g2c93b40078b_1_62"/>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rtl="0" algn="l">
              <a:lnSpc>
                <a:spcPct val="89000"/>
              </a:lnSpc>
              <a:spcBef>
                <a:spcPts val="0"/>
              </a:spcBef>
              <a:spcAft>
                <a:spcPts val="0"/>
              </a:spcAft>
              <a:buClr>
                <a:schemeClr val="dk2"/>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3" name="Google Shape;73;g2c93b40078b_1_62"/>
          <p:cNvSpPr txBox="1"/>
          <p:nvPr>
            <p:ph idx="1" type="body"/>
          </p:nvPr>
        </p:nvSpPr>
        <p:spPr>
          <a:xfrm>
            <a:off x="1028700" y="2286000"/>
            <a:ext cx="7200900" cy="3581400"/>
          </a:xfrm>
          <a:prstGeom prst="rect">
            <a:avLst/>
          </a:prstGeom>
          <a:noFill/>
          <a:ln>
            <a:noFill/>
          </a:ln>
        </p:spPr>
        <p:txBody>
          <a:bodyPr anchorCtr="0" anchor="t" bIns="45700" lIns="91425" spcFirstLastPara="1" rIns="91425" wrap="square" tIns="45700">
            <a:normAutofit/>
          </a:bodyPr>
          <a:lstStyle>
            <a:lvl1pPr indent="-342900" lvl="0" marL="457200" rtl="0" algn="l">
              <a:lnSpc>
                <a:spcPct val="94000"/>
              </a:lnSpc>
              <a:spcBef>
                <a:spcPts val="1000"/>
              </a:spcBef>
              <a:spcAft>
                <a:spcPts val="0"/>
              </a:spcAft>
              <a:buClr>
                <a:schemeClr val="dk2"/>
              </a:buClr>
              <a:buSzPts val="1800"/>
              <a:buChar char="●"/>
              <a:defRPr/>
            </a:lvl1pPr>
            <a:lvl2pPr indent="-342900" lvl="1" marL="914400" rtl="0" algn="l">
              <a:lnSpc>
                <a:spcPct val="94000"/>
              </a:lnSpc>
              <a:spcBef>
                <a:spcPts val="500"/>
              </a:spcBef>
              <a:spcAft>
                <a:spcPts val="0"/>
              </a:spcAft>
              <a:buClr>
                <a:schemeClr val="dk2"/>
              </a:buClr>
              <a:buSzPts val="1800"/>
              <a:buChar char="○"/>
              <a:defRPr/>
            </a:lvl2pPr>
            <a:lvl3pPr indent="-342900" lvl="2" marL="1371600" rtl="0" algn="l">
              <a:lnSpc>
                <a:spcPct val="94000"/>
              </a:lnSpc>
              <a:spcBef>
                <a:spcPts val="500"/>
              </a:spcBef>
              <a:spcAft>
                <a:spcPts val="0"/>
              </a:spcAft>
              <a:buClr>
                <a:schemeClr val="dk2"/>
              </a:buClr>
              <a:buSzPts val="1800"/>
              <a:buChar char="■"/>
              <a:defRPr/>
            </a:lvl3pPr>
            <a:lvl4pPr indent="-342900" lvl="3" marL="1828800" rtl="0" algn="l">
              <a:lnSpc>
                <a:spcPct val="94000"/>
              </a:lnSpc>
              <a:spcBef>
                <a:spcPts val="500"/>
              </a:spcBef>
              <a:spcAft>
                <a:spcPts val="0"/>
              </a:spcAft>
              <a:buClr>
                <a:schemeClr val="dk2"/>
              </a:buClr>
              <a:buSzPts val="1800"/>
              <a:buChar char="●"/>
              <a:defRPr/>
            </a:lvl4pPr>
            <a:lvl5pPr indent="-342900" lvl="4" marL="2286000" rtl="0" algn="l">
              <a:lnSpc>
                <a:spcPct val="94000"/>
              </a:lnSpc>
              <a:spcBef>
                <a:spcPts val="500"/>
              </a:spcBef>
              <a:spcAft>
                <a:spcPts val="0"/>
              </a:spcAft>
              <a:buClr>
                <a:schemeClr val="dk2"/>
              </a:buClr>
              <a:buSzPts val="1800"/>
              <a:buChar char="○"/>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74" name="Google Shape;74;g2c93b40078b_1_62"/>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5" name="Google Shape;75;g2c93b40078b_1_62"/>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6" name="Google Shape;76;g2c93b40078b_1_62"/>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7" name="Shape 77"/>
        <p:cNvGrpSpPr/>
        <p:nvPr/>
      </p:nvGrpSpPr>
      <p:grpSpPr>
        <a:xfrm>
          <a:off x="0" y="0"/>
          <a:ext cx="0" cy="0"/>
          <a:chOff x="0" y="0"/>
          <a:chExt cx="0" cy="0"/>
        </a:xfrm>
      </p:grpSpPr>
      <p:sp>
        <p:nvSpPr>
          <p:cNvPr id="78" name="Google Shape;78;g2c93b40078b_1_68"/>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lvl1pPr lvl="0" rtl="0" algn="l">
              <a:lnSpc>
                <a:spcPct val="89000"/>
              </a:lnSpc>
              <a:spcBef>
                <a:spcPts val="0"/>
              </a:spcBef>
              <a:spcAft>
                <a:spcPts val="0"/>
              </a:spcAft>
              <a:buClr>
                <a:schemeClr val="dk2"/>
              </a:buClr>
              <a:buSzPts val="4400"/>
              <a:buFont typeface="Libre Franklin"/>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g2c93b40078b_1_68"/>
          <p:cNvSpPr txBox="1"/>
          <p:nvPr>
            <p:ph idx="1" type="body"/>
          </p:nvPr>
        </p:nvSpPr>
        <p:spPr>
          <a:xfrm>
            <a:off x="1028700" y="2286000"/>
            <a:ext cx="3335700" cy="3581400"/>
          </a:xfrm>
          <a:prstGeom prst="rect">
            <a:avLst/>
          </a:prstGeom>
          <a:noFill/>
          <a:ln>
            <a:noFill/>
          </a:ln>
        </p:spPr>
        <p:txBody>
          <a:bodyPr anchorCtr="0" anchor="t" bIns="45700" lIns="91425" spcFirstLastPara="1" rIns="91425" wrap="square" tIns="45700">
            <a:normAutofit/>
          </a:bodyPr>
          <a:lstStyle>
            <a:lvl1pPr indent="-355600" lvl="0" marL="457200" rtl="0" algn="l">
              <a:lnSpc>
                <a:spcPct val="94000"/>
              </a:lnSpc>
              <a:spcBef>
                <a:spcPts val="1000"/>
              </a:spcBef>
              <a:spcAft>
                <a:spcPts val="0"/>
              </a:spcAft>
              <a:buClr>
                <a:schemeClr val="dk2"/>
              </a:buClr>
              <a:buSzPts val="2000"/>
              <a:buChar char="●"/>
              <a:defRPr>
                <a:solidFill>
                  <a:schemeClr val="dk2"/>
                </a:solidFill>
              </a:defRPr>
            </a:lvl1pPr>
            <a:lvl2pPr indent="-355600" lvl="1" marL="914400" rtl="0" algn="l">
              <a:lnSpc>
                <a:spcPct val="94000"/>
              </a:lnSpc>
              <a:spcBef>
                <a:spcPts val="500"/>
              </a:spcBef>
              <a:spcAft>
                <a:spcPts val="0"/>
              </a:spcAft>
              <a:buClr>
                <a:schemeClr val="dk2"/>
              </a:buClr>
              <a:buSzPts val="2000"/>
              <a:buChar char="○"/>
              <a:defRPr>
                <a:solidFill>
                  <a:schemeClr val="dk2"/>
                </a:solidFill>
              </a:defRPr>
            </a:lvl2pPr>
            <a:lvl3pPr indent="-342900" lvl="2" marL="1371600" rtl="0" algn="l">
              <a:lnSpc>
                <a:spcPct val="94000"/>
              </a:lnSpc>
              <a:spcBef>
                <a:spcPts val="500"/>
              </a:spcBef>
              <a:spcAft>
                <a:spcPts val="0"/>
              </a:spcAft>
              <a:buClr>
                <a:schemeClr val="dk2"/>
              </a:buClr>
              <a:buSzPts val="1800"/>
              <a:buChar char="■"/>
              <a:defRPr>
                <a:solidFill>
                  <a:schemeClr val="dk2"/>
                </a:solidFill>
              </a:defRPr>
            </a:lvl3pPr>
            <a:lvl4pPr indent="-342900" lvl="3" marL="1828800" rtl="0" algn="l">
              <a:lnSpc>
                <a:spcPct val="94000"/>
              </a:lnSpc>
              <a:spcBef>
                <a:spcPts val="500"/>
              </a:spcBef>
              <a:spcAft>
                <a:spcPts val="0"/>
              </a:spcAft>
              <a:buClr>
                <a:schemeClr val="dk2"/>
              </a:buClr>
              <a:buSzPts val="1800"/>
              <a:buChar char="●"/>
              <a:defRPr>
                <a:solidFill>
                  <a:schemeClr val="dk2"/>
                </a:solidFill>
              </a:defRPr>
            </a:lvl4pPr>
            <a:lvl5pPr indent="-330200" lvl="4" marL="2286000" rtl="0" algn="l">
              <a:lnSpc>
                <a:spcPct val="94000"/>
              </a:lnSpc>
              <a:spcBef>
                <a:spcPts val="500"/>
              </a:spcBef>
              <a:spcAft>
                <a:spcPts val="0"/>
              </a:spcAft>
              <a:buClr>
                <a:schemeClr val="dk2"/>
              </a:buClr>
              <a:buSzPts val="1600"/>
              <a:buChar char="○"/>
              <a:defRPr>
                <a:solidFill>
                  <a:schemeClr val="dk2"/>
                </a:solidFill>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80" name="Google Shape;80;g2c93b40078b_1_68"/>
          <p:cNvSpPr txBox="1"/>
          <p:nvPr>
            <p:ph idx="2" type="body"/>
          </p:nvPr>
        </p:nvSpPr>
        <p:spPr>
          <a:xfrm>
            <a:off x="4894052" y="2286000"/>
            <a:ext cx="3335700" cy="3581400"/>
          </a:xfrm>
          <a:prstGeom prst="rect">
            <a:avLst/>
          </a:prstGeom>
          <a:noFill/>
          <a:ln>
            <a:noFill/>
          </a:ln>
        </p:spPr>
        <p:txBody>
          <a:bodyPr anchorCtr="0" anchor="t" bIns="45700" lIns="91425" spcFirstLastPara="1" rIns="91425" wrap="square" tIns="45700">
            <a:normAutofit/>
          </a:bodyPr>
          <a:lstStyle>
            <a:lvl1pPr indent="-355600" lvl="0" marL="457200" rtl="0" algn="l">
              <a:lnSpc>
                <a:spcPct val="94000"/>
              </a:lnSpc>
              <a:spcBef>
                <a:spcPts val="1000"/>
              </a:spcBef>
              <a:spcAft>
                <a:spcPts val="0"/>
              </a:spcAft>
              <a:buClr>
                <a:schemeClr val="dk2"/>
              </a:buClr>
              <a:buSzPts val="2000"/>
              <a:buChar char="●"/>
              <a:defRPr>
                <a:solidFill>
                  <a:schemeClr val="dk2"/>
                </a:solidFill>
              </a:defRPr>
            </a:lvl1pPr>
            <a:lvl2pPr indent="-355600" lvl="1" marL="914400" rtl="0" algn="l">
              <a:lnSpc>
                <a:spcPct val="94000"/>
              </a:lnSpc>
              <a:spcBef>
                <a:spcPts val="500"/>
              </a:spcBef>
              <a:spcAft>
                <a:spcPts val="0"/>
              </a:spcAft>
              <a:buClr>
                <a:schemeClr val="dk2"/>
              </a:buClr>
              <a:buSzPts val="2000"/>
              <a:buChar char="○"/>
              <a:defRPr>
                <a:solidFill>
                  <a:schemeClr val="dk2"/>
                </a:solidFill>
              </a:defRPr>
            </a:lvl2pPr>
            <a:lvl3pPr indent="-342900" lvl="2" marL="1371600" rtl="0" algn="l">
              <a:lnSpc>
                <a:spcPct val="94000"/>
              </a:lnSpc>
              <a:spcBef>
                <a:spcPts val="500"/>
              </a:spcBef>
              <a:spcAft>
                <a:spcPts val="0"/>
              </a:spcAft>
              <a:buClr>
                <a:schemeClr val="dk2"/>
              </a:buClr>
              <a:buSzPts val="1800"/>
              <a:buChar char="■"/>
              <a:defRPr>
                <a:solidFill>
                  <a:schemeClr val="dk2"/>
                </a:solidFill>
              </a:defRPr>
            </a:lvl3pPr>
            <a:lvl4pPr indent="-342900" lvl="3" marL="1828800" rtl="0" algn="l">
              <a:lnSpc>
                <a:spcPct val="94000"/>
              </a:lnSpc>
              <a:spcBef>
                <a:spcPts val="500"/>
              </a:spcBef>
              <a:spcAft>
                <a:spcPts val="0"/>
              </a:spcAft>
              <a:buClr>
                <a:schemeClr val="dk2"/>
              </a:buClr>
              <a:buSzPts val="1800"/>
              <a:buChar char="●"/>
              <a:defRPr>
                <a:solidFill>
                  <a:schemeClr val="dk2"/>
                </a:solidFill>
              </a:defRPr>
            </a:lvl4pPr>
            <a:lvl5pPr indent="-330200" lvl="4" marL="2286000" rtl="0" algn="l">
              <a:lnSpc>
                <a:spcPct val="94000"/>
              </a:lnSpc>
              <a:spcBef>
                <a:spcPts val="500"/>
              </a:spcBef>
              <a:spcAft>
                <a:spcPts val="0"/>
              </a:spcAft>
              <a:buClr>
                <a:schemeClr val="dk2"/>
              </a:buClr>
              <a:buSzPts val="1600"/>
              <a:buChar char="○"/>
              <a:defRPr>
                <a:solidFill>
                  <a:schemeClr val="dk2"/>
                </a:solidFill>
              </a:defRPr>
            </a:lvl5pPr>
            <a:lvl6pPr indent="-342900" lvl="5" marL="2743200" rtl="0" algn="l">
              <a:lnSpc>
                <a:spcPct val="94000"/>
              </a:lnSpc>
              <a:spcBef>
                <a:spcPts val="500"/>
              </a:spcBef>
              <a:spcAft>
                <a:spcPts val="0"/>
              </a:spcAft>
              <a:buClr>
                <a:schemeClr val="dk2"/>
              </a:buClr>
              <a:buSzPts val="1800"/>
              <a:buChar char="■"/>
              <a:defRPr/>
            </a:lvl6pPr>
            <a:lvl7pPr indent="-342900" lvl="6" marL="3200400" rtl="0" algn="l">
              <a:lnSpc>
                <a:spcPct val="94000"/>
              </a:lnSpc>
              <a:spcBef>
                <a:spcPts val="500"/>
              </a:spcBef>
              <a:spcAft>
                <a:spcPts val="0"/>
              </a:spcAft>
              <a:buClr>
                <a:schemeClr val="dk2"/>
              </a:buClr>
              <a:buSzPts val="1800"/>
              <a:buChar char="●"/>
              <a:defRPr/>
            </a:lvl7pPr>
            <a:lvl8pPr indent="-342900" lvl="7" marL="3657600" rtl="0" algn="l">
              <a:lnSpc>
                <a:spcPct val="94000"/>
              </a:lnSpc>
              <a:spcBef>
                <a:spcPts val="500"/>
              </a:spcBef>
              <a:spcAft>
                <a:spcPts val="0"/>
              </a:spcAft>
              <a:buClr>
                <a:schemeClr val="dk2"/>
              </a:buClr>
              <a:buSzPts val="1800"/>
              <a:buChar char="○"/>
              <a:defRPr/>
            </a:lvl8pPr>
            <a:lvl9pPr indent="-342900" lvl="8" marL="4114800" rtl="0" algn="l">
              <a:lnSpc>
                <a:spcPct val="94000"/>
              </a:lnSpc>
              <a:spcBef>
                <a:spcPts val="500"/>
              </a:spcBef>
              <a:spcAft>
                <a:spcPts val="200"/>
              </a:spcAft>
              <a:buClr>
                <a:schemeClr val="dk2"/>
              </a:buClr>
              <a:buSzPts val="1800"/>
              <a:buChar char="■"/>
              <a:defRPr/>
            </a:lvl9pPr>
          </a:lstStyle>
          <a:p/>
        </p:txBody>
      </p:sp>
      <p:sp>
        <p:nvSpPr>
          <p:cNvPr id="81" name="Google Shape;81;g2c93b40078b_1_68"/>
          <p:cNvSpPr txBox="1"/>
          <p:nvPr>
            <p:ph idx="10" type="dt"/>
          </p:nvPr>
        </p:nvSpPr>
        <p:spPr>
          <a:xfrm>
            <a:off x="1042987" y="6453386"/>
            <a:ext cx="903300" cy="4047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2" name="Google Shape;82;g2c93b40078b_1_68"/>
          <p:cNvSpPr txBox="1"/>
          <p:nvPr>
            <p:ph idx="11" type="ftr"/>
          </p:nvPr>
        </p:nvSpPr>
        <p:spPr>
          <a:xfrm>
            <a:off x="2170173" y="6453386"/>
            <a:ext cx="4710600" cy="4047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3" name="Google Shape;83;g2c93b40078b_1_68"/>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rmAutofit/>
          </a:bodyPr>
          <a:lstStyle>
            <a:lvl1pPr indent="0" lvl="0" marL="0" rtl="0" algn="r">
              <a:lnSpc>
                <a:spcPct val="100000"/>
              </a:lnSpc>
              <a:spcBef>
                <a:spcPts val="0"/>
              </a:spcBef>
              <a:spcAft>
                <a:spcPts val="0"/>
              </a:spcAft>
              <a:buSzPts val="1000"/>
              <a:buNone/>
              <a:defRPr/>
            </a:lvl1pPr>
            <a:lvl2pPr indent="0" lvl="1" marL="0" rtl="0" algn="r">
              <a:lnSpc>
                <a:spcPct val="100000"/>
              </a:lnSpc>
              <a:spcBef>
                <a:spcPts val="0"/>
              </a:spcBef>
              <a:spcAft>
                <a:spcPts val="0"/>
              </a:spcAft>
              <a:buSzPts val="1000"/>
              <a:buNone/>
              <a:defRPr/>
            </a:lvl2pPr>
            <a:lvl3pPr indent="0" lvl="2" marL="0" rtl="0" algn="r">
              <a:lnSpc>
                <a:spcPct val="100000"/>
              </a:lnSpc>
              <a:spcBef>
                <a:spcPts val="0"/>
              </a:spcBef>
              <a:spcAft>
                <a:spcPts val="0"/>
              </a:spcAft>
              <a:buSzPts val="1000"/>
              <a:buNone/>
              <a:defRPr/>
            </a:lvl3pPr>
            <a:lvl4pPr indent="0" lvl="3" marL="0" rtl="0" algn="r">
              <a:lnSpc>
                <a:spcPct val="100000"/>
              </a:lnSpc>
              <a:spcBef>
                <a:spcPts val="0"/>
              </a:spcBef>
              <a:spcAft>
                <a:spcPts val="0"/>
              </a:spcAft>
              <a:buSzPts val="1000"/>
              <a:buNone/>
              <a:defRPr/>
            </a:lvl4pPr>
            <a:lvl5pPr indent="0" lvl="4" marL="0" rtl="0" algn="r">
              <a:lnSpc>
                <a:spcPct val="100000"/>
              </a:lnSpc>
              <a:spcBef>
                <a:spcPts val="0"/>
              </a:spcBef>
              <a:spcAft>
                <a:spcPts val="0"/>
              </a:spcAft>
              <a:buSzPts val="1000"/>
              <a:buNone/>
              <a:defRPr/>
            </a:lvl5pPr>
            <a:lvl6pPr indent="0" lvl="5" marL="0" rtl="0" algn="r">
              <a:lnSpc>
                <a:spcPct val="100000"/>
              </a:lnSpc>
              <a:spcBef>
                <a:spcPts val="0"/>
              </a:spcBef>
              <a:spcAft>
                <a:spcPts val="0"/>
              </a:spcAft>
              <a:buSzPts val="1000"/>
              <a:buNone/>
              <a:defRPr/>
            </a:lvl6pPr>
            <a:lvl7pPr indent="0" lvl="6" marL="0" rtl="0" algn="r">
              <a:lnSpc>
                <a:spcPct val="100000"/>
              </a:lnSpc>
              <a:spcBef>
                <a:spcPts val="0"/>
              </a:spcBef>
              <a:spcAft>
                <a:spcPts val="0"/>
              </a:spcAft>
              <a:buSzPts val="1000"/>
              <a:buNone/>
              <a:defRPr/>
            </a:lvl7pPr>
            <a:lvl8pPr indent="0" lvl="7" marL="0" rtl="0" algn="r">
              <a:lnSpc>
                <a:spcPct val="100000"/>
              </a:lnSpc>
              <a:spcBef>
                <a:spcPts val="0"/>
              </a:spcBef>
              <a:spcAft>
                <a:spcPts val="0"/>
              </a:spcAft>
              <a:buSzPts val="1000"/>
              <a:buNone/>
              <a:defRPr/>
            </a:lvl8pPr>
            <a:lvl9pPr indent="0" lvl="8" marL="0" rtl="0" algn="r">
              <a:lnSpc>
                <a:spcPct val="100000"/>
              </a:lnSpc>
              <a:spcBef>
                <a:spcPts val="0"/>
              </a:spcBef>
              <a:spcAft>
                <a:spcPts val="0"/>
              </a:spcAft>
              <a:buSzPts val="100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ebuchet-White Content Slide">
  <p:cSld name="Trebuchet-White Content Slide">
    <p:spTree>
      <p:nvGrpSpPr>
        <p:cNvPr id="84" name="Shape 84"/>
        <p:cNvGrpSpPr/>
        <p:nvPr/>
      </p:nvGrpSpPr>
      <p:grpSpPr>
        <a:xfrm>
          <a:off x="0" y="0"/>
          <a:ext cx="0" cy="0"/>
          <a:chOff x="0" y="0"/>
          <a:chExt cx="0" cy="0"/>
        </a:xfrm>
      </p:grpSpPr>
      <p:sp>
        <p:nvSpPr>
          <p:cNvPr id="85" name="Google Shape;85;g2c93b40078b_1_75"/>
          <p:cNvSpPr txBox="1"/>
          <p:nvPr>
            <p:ph type="title"/>
          </p:nvPr>
        </p:nvSpPr>
        <p:spPr>
          <a:xfrm>
            <a:off x="628428" y="642937"/>
            <a:ext cx="7887000" cy="813000"/>
          </a:xfrm>
          <a:prstGeom prst="rect">
            <a:avLst/>
          </a:prstGeom>
          <a:noFill/>
          <a:ln>
            <a:noFill/>
          </a:ln>
        </p:spPr>
        <p:txBody>
          <a:bodyPr anchorCtr="0" anchor="ctr" bIns="0" lIns="0" spcFirstLastPara="1" rIns="0" wrap="square" tIns="0">
            <a:normAutofit/>
          </a:bodyPr>
          <a:lstStyle>
            <a:lvl1pPr lvl="0" rtl="0" algn="ctr">
              <a:lnSpc>
                <a:spcPct val="100000"/>
              </a:lnSpc>
              <a:spcBef>
                <a:spcPts val="0"/>
              </a:spcBef>
              <a:spcAft>
                <a:spcPts val="0"/>
              </a:spcAft>
              <a:buClr>
                <a:schemeClr val="dk1"/>
              </a:buClr>
              <a:buSzPts val="1400"/>
              <a:buFont typeface="Libre Franklin"/>
              <a:buNone/>
              <a:defRPr sz="4219">
                <a:solidFill>
                  <a:schemeClr val="dk1"/>
                </a:solidFill>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6" name="Google Shape;86;g2c93b40078b_1_75"/>
          <p:cNvSpPr txBox="1"/>
          <p:nvPr>
            <p:ph idx="1" type="body"/>
          </p:nvPr>
        </p:nvSpPr>
        <p:spPr>
          <a:xfrm>
            <a:off x="628428" y="1714500"/>
            <a:ext cx="7887000" cy="4234800"/>
          </a:xfrm>
          <a:prstGeom prst="rect">
            <a:avLst/>
          </a:prstGeom>
          <a:noFill/>
          <a:ln>
            <a:noFill/>
          </a:ln>
        </p:spPr>
        <p:txBody>
          <a:bodyPr anchorCtr="0" anchor="t" bIns="45700" lIns="91425" spcFirstLastPara="1" rIns="91425" wrap="square" tIns="45700">
            <a:noAutofit/>
          </a:bodyPr>
          <a:lstStyle>
            <a:lvl1pPr indent="-389318" lvl="0" marL="457200" marR="0" rtl="0" algn="l">
              <a:lnSpc>
                <a:spcPct val="100000"/>
              </a:lnSpc>
              <a:spcBef>
                <a:spcPts val="540"/>
              </a:spcBef>
              <a:spcAft>
                <a:spcPts val="0"/>
              </a:spcAft>
              <a:buClr>
                <a:schemeClr val="dk1"/>
              </a:buClr>
              <a:buSzPts val="2531"/>
              <a:buFont typeface="Arial"/>
              <a:buChar char="•"/>
              <a:defRPr b="0" i="0" sz="2531" u="none" cap="none" strike="noStrike">
                <a:solidFill>
                  <a:schemeClr val="dk1"/>
                </a:solidFill>
                <a:latin typeface="Trebuchet MS"/>
                <a:ea typeface="Trebuchet MS"/>
                <a:cs typeface="Trebuchet MS"/>
                <a:sym typeface="Trebuchet MS"/>
              </a:defRPr>
            </a:lvl1pPr>
            <a:lvl2pPr indent="-335787" lvl="1" marL="914400" marR="0" rtl="0" algn="l">
              <a:lnSpc>
                <a:spcPct val="100000"/>
              </a:lnSpc>
              <a:spcBef>
                <a:spcPts val="540"/>
              </a:spcBef>
              <a:spcAft>
                <a:spcPts val="0"/>
              </a:spcAft>
              <a:buClr>
                <a:schemeClr val="dk1"/>
              </a:buClr>
              <a:buSzPts val="1688"/>
              <a:buFont typeface="Noto Sans Symbols"/>
              <a:buChar char="⮚"/>
              <a:defRPr b="0" i="0" sz="2250" u="none" cap="none" strike="noStrike">
                <a:solidFill>
                  <a:schemeClr val="dk1"/>
                </a:solidFill>
                <a:latin typeface="Trebuchet MS"/>
                <a:ea typeface="Trebuchet MS"/>
                <a:cs typeface="Trebuchet MS"/>
                <a:sym typeface="Trebuchet MS"/>
              </a:defRPr>
            </a:lvl2pPr>
            <a:lvl3pPr indent="-322389" lvl="2" marL="1371600" marR="0" rtl="0" algn="l">
              <a:lnSpc>
                <a:spcPct val="100000"/>
              </a:lnSpc>
              <a:spcBef>
                <a:spcPts val="540"/>
              </a:spcBef>
              <a:spcAft>
                <a:spcPts val="0"/>
              </a:spcAft>
              <a:buClr>
                <a:schemeClr val="dk1"/>
              </a:buClr>
              <a:buSzPts val="1477"/>
              <a:buFont typeface="Noto Sans Symbols"/>
              <a:buChar char="▪"/>
              <a:defRPr b="0" i="0" sz="1969" u="none" cap="none" strike="noStrike">
                <a:solidFill>
                  <a:schemeClr val="dk1"/>
                </a:solidFill>
                <a:latin typeface="Trebuchet MS"/>
                <a:ea typeface="Trebuchet MS"/>
                <a:cs typeface="Trebuchet MS"/>
                <a:sym typeface="Trebuchet MS"/>
              </a:defRPr>
            </a:lvl3pPr>
            <a:lvl4pPr indent="-335724" lvl="3" marL="1828800" marR="0" rtl="0" algn="l">
              <a:lnSpc>
                <a:spcPct val="100000"/>
              </a:lnSpc>
              <a:spcBef>
                <a:spcPts val="540"/>
              </a:spcBef>
              <a:spcAft>
                <a:spcPts val="0"/>
              </a:spcAft>
              <a:buClr>
                <a:schemeClr val="dk1"/>
              </a:buClr>
              <a:buSzPts val="1687"/>
              <a:buFont typeface="Arial"/>
              <a:buChar char="•"/>
              <a:defRPr b="0" i="0" sz="1687" u="none" cap="none" strike="noStrike">
                <a:solidFill>
                  <a:schemeClr val="dk1"/>
                </a:solidFill>
                <a:latin typeface="Trebuchet MS"/>
                <a:ea typeface="Trebuchet MS"/>
                <a:cs typeface="Trebuchet MS"/>
                <a:sym typeface="Trebuchet MS"/>
              </a:defRPr>
            </a:lvl4pPr>
            <a:lvl5pPr indent="-317881" lvl="4" marL="2286000" marR="0" rtl="0" algn="l">
              <a:lnSpc>
                <a:spcPct val="100000"/>
              </a:lnSpc>
              <a:spcBef>
                <a:spcPts val="540"/>
              </a:spcBef>
              <a:spcAft>
                <a:spcPts val="0"/>
              </a:spcAft>
              <a:buClr>
                <a:srgbClr val="5C6670"/>
              </a:buClr>
              <a:buSzPts val="1406"/>
              <a:buFont typeface="Arial"/>
              <a:buChar char="•"/>
              <a:defRPr b="0" i="0" sz="1406" u="none" cap="none" strike="noStrike">
                <a:solidFill>
                  <a:srgbClr val="5C6670"/>
                </a:solidFill>
                <a:latin typeface="Trebuchet MS"/>
                <a:ea typeface="Trebuchet MS"/>
                <a:cs typeface="Trebuchet MS"/>
                <a:sym typeface="Trebuchet MS"/>
              </a:defRPr>
            </a:lvl5pPr>
            <a:lvl6pPr indent="-228600" lvl="5" marL="2743200" marR="0" rtl="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6pPr>
            <a:lvl7pPr indent="-228600" lvl="6" marL="3200400" marR="0" rtl="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7pPr>
            <a:lvl8pPr indent="-228600" lvl="7" marL="3657600" marR="0" rtl="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8pPr>
            <a:lvl9pPr indent="-228600" lvl="8" marL="4114800" marR="0" rtl="0" algn="l">
              <a:lnSpc>
                <a:spcPct val="100000"/>
              </a:lnSpc>
              <a:spcBef>
                <a:spcPts val="2953"/>
              </a:spcBef>
              <a:spcAft>
                <a:spcPts val="0"/>
              </a:spcAft>
              <a:buClr>
                <a:srgbClr val="000000"/>
              </a:buClr>
              <a:buSzPts val="1400"/>
              <a:buFont typeface="Arial"/>
              <a:buNone/>
              <a:defRPr b="0" i="0" sz="2109" u="none" cap="none" strike="noStrike">
                <a:solidFill>
                  <a:srgbClr val="5C6670"/>
                </a:solidFill>
                <a:latin typeface="Trebuchet MS"/>
                <a:ea typeface="Trebuchet MS"/>
                <a:cs typeface="Trebuchet MS"/>
                <a:sym typeface="Trebuchet MS"/>
              </a:defRPr>
            </a:lvl9pPr>
          </a:lstStyle>
          <a:p/>
        </p:txBody>
      </p:sp>
      <p:sp>
        <p:nvSpPr>
          <p:cNvPr id="87" name="Google Shape;87;g2c93b40078b_1_75"/>
          <p:cNvSpPr txBox="1"/>
          <p:nvPr>
            <p:ph idx="12" type="sldNum"/>
          </p:nvPr>
        </p:nvSpPr>
        <p:spPr>
          <a:xfrm>
            <a:off x="6458397" y="6356821"/>
            <a:ext cx="20571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1pPr>
            <a:lvl2pPr indent="0" lvl="1" marL="0" marR="0" rtl="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2pPr>
            <a:lvl3pPr indent="0" lvl="2" marL="0" marR="0" rtl="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3pPr>
            <a:lvl4pPr indent="0" lvl="3" marL="0" marR="0" rtl="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4pPr>
            <a:lvl5pPr indent="0" lvl="4" marL="0" marR="0" rtl="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5pPr>
            <a:lvl6pPr indent="0" lvl="5" marL="0" marR="0" rtl="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6pPr>
            <a:lvl7pPr indent="0" lvl="6" marL="0" marR="0" rtl="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7pPr>
            <a:lvl8pPr indent="0" lvl="7" marL="0" marR="0" rtl="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8pPr>
            <a:lvl9pPr indent="0" lvl="8" marL="0" marR="0" rtl="0" algn="r">
              <a:lnSpc>
                <a:spcPct val="100000"/>
              </a:lnSpc>
              <a:spcBef>
                <a:spcPts val="0"/>
              </a:spcBef>
              <a:spcAft>
                <a:spcPts val="0"/>
              </a:spcAft>
              <a:buClr>
                <a:srgbClr val="000000"/>
              </a:buClr>
              <a:buSzPts val="1266"/>
              <a:buFont typeface="Arial"/>
              <a:buNone/>
              <a:defRPr b="1" i="0" sz="1266" u="none" cap="none" strike="noStrike">
                <a:solidFill>
                  <a:schemeClr val="l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8" name="Shape 18"/>
        <p:cNvGrpSpPr/>
        <p:nvPr/>
      </p:nvGrpSpPr>
      <p:grpSpPr>
        <a:xfrm>
          <a:off x="0" y="0"/>
          <a:ext cx="0" cy="0"/>
          <a:chOff x="0" y="0"/>
          <a:chExt cx="0" cy="0"/>
        </a:xfrm>
      </p:grpSpPr>
      <p:sp>
        <p:nvSpPr>
          <p:cNvPr id="19" name="Google Shape;19;g2c93b40078b_1_9"/>
          <p:cNvSpPr/>
          <p:nvPr/>
        </p:nvSpPr>
        <p:spPr>
          <a:xfrm>
            <a:off x="0" y="64132"/>
            <a:ext cx="9144250" cy="5863987"/>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0" name="Google Shape;20;g2c93b40078b_1_9"/>
          <p:cNvSpPr/>
          <p:nvPr/>
        </p:nvSpPr>
        <p:spPr>
          <a:xfrm>
            <a:off x="0" y="0"/>
            <a:ext cx="9144250" cy="5863987"/>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1" name="Google Shape;21;g2c93b40078b_1_9"/>
          <p:cNvSpPr txBox="1"/>
          <p:nvPr>
            <p:ph type="title"/>
          </p:nvPr>
        </p:nvSpPr>
        <p:spPr>
          <a:xfrm>
            <a:off x="311700" y="719633"/>
            <a:ext cx="8520600" cy="17100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22" name="Google Shape;22;g2c93b40078b_1_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g2c93b40078b_1_14"/>
          <p:cNvSpPr/>
          <p:nvPr/>
        </p:nvSpPr>
        <p:spPr>
          <a:xfrm>
            <a:off x="0" y="0"/>
            <a:ext cx="4314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g2c93b40078b_1_14"/>
          <p:cNvSpPr/>
          <p:nvPr/>
        </p:nvSpPr>
        <p:spPr>
          <a:xfrm>
            <a:off x="0" y="58833"/>
            <a:ext cx="4313625" cy="5865687"/>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6" name="Google Shape;26;g2c93b40078b_1_14"/>
          <p:cNvSpPr/>
          <p:nvPr/>
        </p:nvSpPr>
        <p:spPr>
          <a:xfrm>
            <a:off x="-125" y="0"/>
            <a:ext cx="4316900" cy="5860653"/>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7" name="Google Shape;27;g2c93b40078b_1_14"/>
          <p:cNvSpPr txBox="1"/>
          <p:nvPr>
            <p:ph type="title"/>
          </p:nvPr>
        </p:nvSpPr>
        <p:spPr>
          <a:xfrm>
            <a:off x="311725" y="667900"/>
            <a:ext cx="3706500" cy="33453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8" name="Google Shape;28;g2c93b40078b_1_14"/>
          <p:cNvSpPr txBox="1"/>
          <p:nvPr>
            <p:ph idx="1" type="body"/>
          </p:nvPr>
        </p:nvSpPr>
        <p:spPr>
          <a:xfrm>
            <a:off x="4644675" y="667900"/>
            <a:ext cx="4166400" cy="5464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9" name="Google Shape;29;g2c93b40078b_1_1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g2c93b40078b_1_21"/>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g2c93b40078b_1_21"/>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3" name="Google Shape;33;g2c93b40078b_1_21"/>
          <p:cNvSpPr txBox="1"/>
          <p:nvPr>
            <p:ph idx="1" type="body"/>
          </p:nvPr>
        </p:nvSpPr>
        <p:spPr>
          <a:xfrm>
            <a:off x="311700" y="2007600"/>
            <a:ext cx="3999900" cy="410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4" name="Google Shape;34;g2c93b40078b_1_21"/>
          <p:cNvSpPr txBox="1"/>
          <p:nvPr>
            <p:ph idx="2" type="body"/>
          </p:nvPr>
        </p:nvSpPr>
        <p:spPr>
          <a:xfrm>
            <a:off x="4832400" y="2007600"/>
            <a:ext cx="3999900" cy="410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5" name="Google Shape;35;g2c93b40078b_1_2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g2c93b40078b_1_27"/>
          <p:cNvSpPr/>
          <p:nvPr/>
        </p:nvSpPr>
        <p:spPr>
          <a:xfrm>
            <a:off x="0" y="0"/>
            <a:ext cx="9144000" cy="1702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2c93b40078b_1_27"/>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g2c93b40078b_1_27"/>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g2c93b40078b_1_31"/>
          <p:cNvSpPr/>
          <p:nvPr/>
        </p:nvSpPr>
        <p:spPr>
          <a:xfrm>
            <a:off x="0" y="0"/>
            <a:ext cx="37644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g2c93b40078b_1_31"/>
          <p:cNvSpPr txBox="1"/>
          <p:nvPr>
            <p:ph type="title"/>
          </p:nvPr>
        </p:nvSpPr>
        <p:spPr>
          <a:xfrm>
            <a:off x="311725" y="667900"/>
            <a:ext cx="3127500" cy="2438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3" name="Google Shape;43;g2c93b40078b_1_31"/>
          <p:cNvSpPr txBox="1"/>
          <p:nvPr>
            <p:ph idx="1" type="body"/>
          </p:nvPr>
        </p:nvSpPr>
        <p:spPr>
          <a:xfrm>
            <a:off x="311700" y="3187533"/>
            <a:ext cx="3127500" cy="3063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4" name="Google Shape;44;g2c93b40078b_1_31"/>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5" name="Shape 45"/>
        <p:cNvGrpSpPr/>
        <p:nvPr/>
      </p:nvGrpSpPr>
      <p:grpSpPr>
        <a:xfrm>
          <a:off x="0" y="0"/>
          <a:ext cx="0" cy="0"/>
          <a:chOff x="0" y="0"/>
          <a:chExt cx="0" cy="0"/>
        </a:xfrm>
      </p:grpSpPr>
      <p:sp>
        <p:nvSpPr>
          <p:cNvPr id="46" name="Google Shape;46;g2c93b40078b_1_36"/>
          <p:cNvSpPr txBox="1"/>
          <p:nvPr>
            <p:ph type="title"/>
          </p:nvPr>
        </p:nvSpPr>
        <p:spPr>
          <a:xfrm>
            <a:off x="311675" y="1064800"/>
            <a:ext cx="6247800" cy="4728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7" name="Google Shape;47;g2c93b40078b_1_36"/>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g2c93b40078b_1_39"/>
          <p:cNvSpPr/>
          <p:nvPr/>
        </p:nvSpPr>
        <p:spPr>
          <a:xfrm>
            <a:off x="0" y="0"/>
            <a:ext cx="4572000" cy="685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g2c93b40078b_1_39"/>
          <p:cNvSpPr txBox="1"/>
          <p:nvPr>
            <p:ph type="title"/>
          </p:nvPr>
        </p:nvSpPr>
        <p:spPr>
          <a:xfrm>
            <a:off x="311300" y="667900"/>
            <a:ext cx="3704400" cy="2732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51" name="Google Shape;51;g2c93b40078b_1_39"/>
          <p:cNvSpPr txBox="1"/>
          <p:nvPr>
            <p:ph idx="1" type="subTitle"/>
          </p:nvPr>
        </p:nvSpPr>
        <p:spPr>
          <a:xfrm>
            <a:off x="304800" y="3502300"/>
            <a:ext cx="3704400" cy="1235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52" name="Google Shape;52;g2c93b40078b_1_39"/>
          <p:cNvSpPr txBox="1"/>
          <p:nvPr>
            <p:ph idx="2" type="body"/>
          </p:nvPr>
        </p:nvSpPr>
        <p:spPr>
          <a:xfrm>
            <a:off x="4879025" y="667900"/>
            <a:ext cx="3954000" cy="54819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3" name="Google Shape;53;g2c93b40078b_1_3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g2c93b40078b_1_45"/>
          <p:cNvSpPr/>
          <p:nvPr/>
        </p:nvSpPr>
        <p:spPr>
          <a:xfrm>
            <a:off x="0" y="5825333"/>
            <a:ext cx="9144000" cy="1032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g2c93b40078b_1_45"/>
          <p:cNvSpPr txBox="1"/>
          <p:nvPr>
            <p:ph idx="1" type="body"/>
          </p:nvPr>
        </p:nvSpPr>
        <p:spPr>
          <a:xfrm>
            <a:off x="311700" y="6028533"/>
            <a:ext cx="7979400" cy="614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7" name="Google Shape;57;g2c93b40078b_1_45"/>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9" name="Shape 9"/>
        <p:cNvGrpSpPr/>
        <p:nvPr/>
      </p:nvGrpSpPr>
      <p:grpSpPr>
        <a:xfrm>
          <a:off x="0" y="0"/>
          <a:ext cx="0" cy="0"/>
          <a:chOff x="0" y="0"/>
          <a:chExt cx="0" cy="0"/>
        </a:xfrm>
      </p:grpSpPr>
      <p:sp>
        <p:nvSpPr>
          <p:cNvPr id="10" name="Google Shape;10;g2c93b40078b_1_0"/>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11" name="Google Shape;11;g2c93b40078b_1_0"/>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12" name="Google Shape;12;g2c93b40078b_1_0"/>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hyperlink" Target="http://www.familyvoicesco.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s://www.healthfirstcolorado.com/health-first-colorado-regional-organization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hyperlink" Target="https://hcpf.colorado.gov/sites/hcpf/files/EPSDT%20Screening%20Referral%20Form%20Sept%202019.pdf" TargetMode="External"/><Relationship Id="rId4" Type="http://schemas.openxmlformats.org/officeDocument/2006/relationships/hyperlink" Target="https://hcpf.colorado.gov/sites/hcpf/files/Authorization%20to%20Disclose%20Protected%20Health%20Information%20to%20a%20Third%20Party.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hyperlink" Target="https://hcpf.colorado.gov/case-management-agency-directory" TargetMode="External"/><Relationship Id="rId4" Type="http://schemas.openxmlformats.org/officeDocument/2006/relationships/hyperlink" Target="https://hcpf.colorado.gov/case-management-agency-directory" TargetMode="External"/><Relationship Id="rId5" Type="http://schemas.openxmlformats.org/officeDocument/2006/relationships/hyperlink" Target="https://hcpf.colorado.gov/case-management-agency-director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hyperlink" Target="https://www.familyvoicesco.org/" TargetMode="External"/><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hcpf.colorado.gov/case-management-agency-directory"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hyperlink" Target="mailto:claims.intelliride@transdev.com"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 Id="rId3" Type="http://schemas.openxmlformats.org/officeDocument/2006/relationships/hyperlink" Target="https://gointelliride.com/colorado/wp-content/uploads/sites/4/2022/01/Blank-OOS-NEMT-Form.pdf?_gl=1*19q8w7g*_ga*MTAzNjIxMjY1MC4xNzEyMjYxMDc2*_ga_ZQQ32P119V*MTcxMjI2MTA3NS4xLjEuMTcxMjI2MTIyNy4wLjAuMA.." TargetMode="Externa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 Id="rId3" Type="http://schemas.openxmlformats.org/officeDocument/2006/relationships/hyperlink" Target="https://transdevhealthsolutions.com/colorado/wp-content/uploads/sites/4/2024/03/Mileage-Reimbursement-Handout-NEMT-2024-03.pdf" TargetMode="External"/><Relationship Id="rId4" Type="http://schemas.openxmlformats.org/officeDocument/2006/relationships/hyperlink" Target="https://transdevhealthsolutions.com/colorado/" TargetMode="External"/><Relationship Id="rId5" Type="http://schemas.openxmlformats.org/officeDocument/2006/relationships/hyperlink" Target="https://hcpf.colorado.gov/nemtlist"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hyperlink" Target="mailto:intelliride@transdev.com" TargetMode="External"/><Relationship Id="rId4" Type="http://schemas.openxmlformats.org/officeDocument/2006/relationships/hyperlink" Target="mailto:NEMT@State.co.us" TargetMode="External"/><Relationship Id="rId5" Type="http://schemas.openxmlformats.org/officeDocument/2006/relationships/image" Target="../media/image11.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hyperlink" Target="mailto:gina.robinson@state.co.us" TargetMode="External"/><Relationship Id="rId4" Type="http://schemas.openxmlformats.org/officeDocument/2006/relationships/hyperlink" Target="https://www.healthfirstcolorado.com/health-first-colorado-regional-organizations/" TargetMode="External"/><Relationship Id="rId5" Type="http://schemas.openxmlformats.org/officeDocument/2006/relationships/hyperlink" Target="mailto:cohibicustomerservice@gainwelltechnologies.com" TargetMode="External"/><Relationship Id="rId6" Type="http://schemas.openxmlformats.org/officeDocument/2006/relationships/hyperlink" Target="https://hcpf.colorado.gov/case-management-agency-directory" TargetMode="External"/><Relationship Id="rId7" Type="http://schemas.openxmlformats.org/officeDocument/2006/relationships/hyperlink" Target="mailto:NEMT@State.co.u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1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1.xml"/><Relationship Id="rId3" Type="http://schemas.openxmlformats.org/officeDocument/2006/relationships/hyperlink" Target="mailto:christy@familyvoicesco.org" TargetMode="External"/><Relationship Id="rId4" Type="http://schemas.openxmlformats.org/officeDocument/2006/relationships/hyperlink" Target="mailto:megan@familyvoicesco.org" TargetMode="External"/><Relationship Id="rId5" Type="http://schemas.openxmlformats.org/officeDocument/2006/relationships/hyperlink" Target="mailto:Jamie@familyvoicesco.org" TargetMode="External"/><Relationship Id="rId6" Type="http://schemas.openxmlformats.org/officeDocument/2006/relationships/hyperlink" Target="mailto:Jamie@familyvoicesco.org" TargetMode="External"/><Relationship Id="rId7" Type="http://schemas.openxmlformats.org/officeDocument/2006/relationships/hyperlink" Target="mailto:Jamie@familyvoicesco.org" TargetMode="External"/><Relationship Id="rId8" Type="http://schemas.openxmlformats.org/officeDocument/2006/relationships/hyperlink" Target="mailto:gaby@familyvoicesco.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2c93b40078b_1_79"/>
          <p:cNvSpPr txBox="1"/>
          <p:nvPr>
            <p:ph type="ctrTitle"/>
          </p:nvPr>
        </p:nvSpPr>
        <p:spPr>
          <a:xfrm>
            <a:off x="3488100" y="4063200"/>
            <a:ext cx="5655900" cy="2794800"/>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400"/>
              <a:buFont typeface="Calibri"/>
              <a:buNone/>
            </a:pPr>
            <a:r>
              <a:rPr lang="en-US" sz="4800">
                <a:solidFill>
                  <a:schemeClr val="lt1"/>
                </a:solidFill>
              </a:rPr>
              <a:t>Maximizing Your Benefits</a:t>
            </a:r>
            <a:endParaRPr sz="4800">
              <a:solidFill>
                <a:schemeClr val="lt1"/>
              </a:solidFill>
            </a:endParaRPr>
          </a:p>
        </p:txBody>
      </p:sp>
      <p:pic>
        <p:nvPicPr>
          <p:cNvPr id="93" name="Google Shape;93;g2c93b40078b_1_79"/>
          <p:cNvPicPr preferRelativeResize="0"/>
          <p:nvPr/>
        </p:nvPicPr>
        <p:blipFill rotWithShape="1">
          <a:blip r:embed="rId3">
            <a:alphaModFix/>
          </a:blip>
          <a:srcRect b="0" l="0" r="0" t="0"/>
          <a:stretch/>
        </p:blipFill>
        <p:spPr>
          <a:xfrm>
            <a:off x="195350" y="326350"/>
            <a:ext cx="8753298" cy="1914776"/>
          </a:xfrm>
          <a:prstGeom prst="rect">
            <a:avLst/>
          </a:prstGeom>
          <a:noFill/>
          <a:ln>
            <a:noFill/>
          </a:ln>
        </p:spPr>
      </p:pic>
      <p:sp>
        <p:nvSpPr>
          <p:cNvPr id="94" name="Google Shape;94;g2c93b40078b_1_79"/>
          <p:cNvSpPr txBox="1"/>
          <p:nvPr/>
        </p:nvSpPr>
        <p:spPr>
          <a:xfrm>
            <a:off x="473700" y="6339175"/>
            <a:ext cx="81966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0" i="0" lang="en-US" sz="1500" u="sng" cap="none" strike="noStrike">
                <a:solidFill>
                  <a:schemeClr val="lt1"/>
                </a:solidFill>
                <a:latin typeface="Roboto"/>
                <a:ea typeface="Roboto"/>
                <a:cs typeface="Roboto"/>
                <a:sym typeface="Roboto"/>
                <a:hlinkClick r:id="rId4">
                  <a:extLst>
                    <a:ext uri="{A12FA001-AC4F-418D-AE19-62706E023703}">
                      <ahyp:hlinkClr val="tx"/>
                    </a:ext>
                  </a:extLst>
                </a:hlinkClick>
              </a:rPr>
              <a:t>www.familyvoicesco.org</a:t>
            </a:r>
            <a:r>
              <a:rPr b="0" i="0" lang="en-US" sz="1500" u="none" cap="none" strike="noStrike">
                <a:solidFill>
                  <a:schemeClr val="lt1"/>
                </a:solidFill>
                <a:latin typeface="Roboto"/>
                <a:ea typeface="Roboto"/>
                <a:cs typeface="Roboto"/>
                <a:sym typeface="Roboto"/>
              </a:rPr>
              <a:t>			(303) 877-1747	          	info@familyvoicesco.org</a:t>
            </a:r>
            <a:endParaRPr b="0" i="0" sz="1500" u="none" cap="none" strike="noStrike">
              <a:solidFill>
                <a:schemeClr val="lt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9"/>
          <p:cNvSpPr txBox="1"/>
          <p:nvPr>
            <p:ph idx="1" type="body"/>
          </p:nvPr>
        </p:nvSpPr>
        <p:spPr>
          <a:xfrm>
            <a:off x="3975050" y="176050"/>
            <a:ext cx="5046000" cy="638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4 year old’s glasses need replaced 3 times in one year due to wear and tear</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A communication device needs replaced after 2 years because the child’s language needs have changed</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A new wheelchair is needed after 3 years because the child had a large growth spurt</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A child needs speech therapy 4 days a week to work on learning new AAC system</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Dental cleanings need to be done under sedation due to sensory processing disorder</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Child needs 5 dressings per day for a wound due to activity and excessive soiling</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hearing aids, orthodontia, fomula, and more!</a:t>
            </a:r>
            <a:endParaRPr/>
          </a:p>
        </p:txBody>
      </p:sp>
      <p:sp>
        <p:nvSpPr>
          <p:cNvPr id="175" name="Google Shape;175;p9"/>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000">
                <a:solidFill>
                  <a:schemeClr val="dk2"/>
                </a:solidFill>
                <a:latin typeface="Roboto"/>
                <a:ea typeface="Roboto"/>
                <a:cs typeface="Roboto"/>
                <a:sym typeface="Roboto"/>
              </a:rPr>
              <a:t>‹#›</a:t>
            </a:fld>
            <a:endParaRPr b="0" sz="1000">
              <a:solidFill>
                <a:schemeClr val="dk2"/>
              </a:solidFill>
              <a:latin typeface="Roboto"/>
              <a:ea typeface="Roboto"/>
              <a:cs typeface="Roboto"/>
              <a:sym typeface="Roboto"/>
            </a:endParaRPr>
          </a:p>
        </p:txBody>
      </p:sp>
      <p:sp>
        <p:nvSpPr>
          <p:cNvPr id="176" name="Google Shape;176;p9"/>
          <p:cNvSpPr txBox="1"/>
          <p:nvPr>
            <p:ph type="title"/>
          </p:nvPr>
        </p:nvSpPr>
        <p:spPr>
          <a:xfrm>
            <a:off x="373625" y="1460175"/>
            <a:ext cx="3127500" cy="28752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sz="3800"/>
              <a:t>Example Benefits under EPSDT</a:t>
            </a:r>
            <a:endParaRPr sz="3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g2c93b40078b_1_299"/>
          <p:cNvSpPr txBox="1"/>
          <p:nvPr>
            <p:ph idx="1" type="body"/>
          </p:nvPr>
        </p:nvSpPr>
        <p:spPr>
          <a:xfrm>
            <a:off x="3975050" y="176050"/>
            <a:ext cx="5046000" cy="6387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3 pairs of glasses in a year because the child likes to have different colored frames each day</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An new special needs car seat is needed for a 2 year old because they outgrew their infant seat </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Parents want the child to receive stem cell therapy through a clinical trial</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Parent requests a height adjustable bed so they don’t hurt their back lifting their child.</a:t>
            </a:r>
            <a:endParaRPr sz="1800">
              <a:solidFill>
                <a:schemeClr val="dk1"/>
              </a:solidFill>
            </a:endParaRPr>
          </a:p>
          <a:p>
            <a:pPr indent="0" lvl="0" marL="0" marR="0" rtl="0" algn="l">
              <a:lnSpc>
                <a:spcPct val="100000"/>
              </a:lnSpc>
              <a:spcBef>
                <a:spcPts val="2953"/>
              </a:spcBef>
              <a:spcAft>
                <a:spcPts val="0"/>
              </a:spcAft>
              <a:buClr>
                <a:srgbClr val="000000"/>
              </a:buClr>
              <a:buSzPts val="1400"/>
              <a:buFont typeface="Arial"/>
              <a:buNone/>
            </a:pPr>
            <a:r>
              <a:rPr lang="en-US" sz="1800">
                <a:solidFill>
                  <a:schemeClr val="dk1"/>
                </a:solidFill>
              </a:rPr>
              <a:t>etc.</a:t>
            </a:r>
            <a:endParaRPr sz="1800">
              <a:solidFill>
                <a:schemeClr val="dk1"/>
              </a:solidFill>
            </a:endParaRPr>
          </a:p>
        </p:txBody>
      </p:sp>
      <p:sp>
        <p:nvSpPr>
          <p:cNvPr id="182" name="Google Shape;182;g2c93b40078b_1_299"/>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000">
                <a:solidFill>
                  <a:schemeClr val="dk2"/>
                </a:solidFill>
                <a:latin typeface="Roboto"/>
                <a:ea typeface="Roboto"/>
                <a:cs typeface="Roboto"/>
                <a:sym typeface="Roboto"/>
              </a:rPr>
              <a:t>‹#›</a:t>
            </a:fld>
            <a:endParaRPr b="0" sz="1000">
              <a:solidFill>
                <a:schemeClr val="dk2"/>
              </a:solidFill>
              <a:latin typeface="Roboto"/>
              <a:ea typeface="Roboto"/>
              <a:cs typeface="Roboto"/>
              <a:sym typeface="Roboto"/>
            </a:endParaRPr>
          </a:p>
        </p:txBody>
      </p:sp>
      <p:sp>
        <p:nvSpPr>
          <p:cNvPr id="183" name="Google Shape;183;g2c93b40078b_1_299"/>
          <p:cNvSpPr txBox="1"/>
          <p:nvPr>
            <p:ph type="title"/>
          </p:nvPr>
        </p:nvSpPr>
        <p:spPr>
          <a:xfrm>
            <a:off x="311725" y="1447775"/>
            <a:ext cx="3127500" cy="28752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sz="3800"/>
              <a:t>Example Benefits</a:t>
            </a:r>
            <a:endParaRPr sz="3800"/>
          </a:p>
          <a:p>
            <a:pPr indent="0" lvl="0" marL="0" rtl="0" algn="ctr">
              <a:lnSpc>
                <a:spcPct val="100000"/>
              </a:lnSpc>
              <a:spcBef>
                <a:spcPts val="0"/>
              </a:spcBef>
              <a:spcAft>
                <a:spcPts val="0"/>
              </a:spcAft>
              <a:buClr>
                <a:srgbClr val="001254"/>
              </a:buClr>
              <a:buSzPts val="1400"/>
              <a:buFont typeface="Libre Franklin"/>
              <a:buNone/>
            </a:pPr>
            <a:r>
              <a:rPr lang="en-US" sz="3800"/>
              <a:t>NOT covered under EPSDT</a:t>
            </a:r>
            <a:endParaRPr sz="3800"/>
          </a:p>
        </p:txBody>
      </p:sp>
      <p:pic>
        <p:nvPicPr>
          <p:cNvPr id="184" name="Google Shape;184;g2c93b40078b_1_299"/>
          <p:cNvPicPr preferRelativeResize="0"/>
          <p:nvPr/>
        </p:nvPicPr>
        <p:blipFill>
          <a:blip r:embed="rId3">
            <a:alphaModFix/>
          </a:blip>
          <a:stretch>
            <a:fillRect/>
          </a:stretch>
        </p:blipFill>
        <p:spPr>
          <a:xfrm>
            <a:off x="4943075" y="4322975"/>
            <a:ext cx="3306554" cy="2535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2c93b40078b_1_419"/>
          <p:cNvSpPr txBox="1"/>
          <p:nvPr>
            <p:ph type="title"/>
          </p:nvPr>
        </p:nvSpPr>
        <p:spPr>
          <a:xfrm>
            <a:off x="311725" y="667900"/>
            <a:ext cx="8520600" cy="8316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n-US" sz="3600"/>
              <a:t>Creative Solutions</a:t>
            </a:r>
            <a:endParaRPr sz="3600">
              <a:solidFill>
                <a:schemeClr val="lt1"/>
              </a:solidFill>
            </a:endParaRPr>
          </a:p>
        </p:txBody>
      </p:sp>
      <p:sp>
        <p:nvSpPr>
          <p:cNvPr id="191" name="Google Shape;191;g2c93b40078b_1_419"/>
          <p:cNvSpPr txBox="1"/>
          <p:nvPr>
            <p:ph idx="4294967295" type="body"/>
          </p:nvPr>
        </p:nvSpPr>
        <p:spPr>
          <a:xfrm>
            <a:off x="311725" y="1748200"/>
            <a:ext cx="8617200" cy="4878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400"/>
              </a:spcBef>
              <a:spcAft>
                <a:spcPts val="0"/>
              </a:spcAft>
              <a:buClr>
                <a:schemeClr val="dk2"/>
              </a:buClr>
              <a:buSzPts val="2000"/>
              <a:buNone/>
            </a:pPr>
            <a:r>
              <a:rPr b="1" lang="en-US" sz="2400"/>
              <a:t>Creative Solutions, and the adult process of Complex Solutions, were developed by Health Care Policy and Financing (HCPF) to bring all funders and programs into a cohesive group to assist members and their families who may be in crisis. </a:t>
            </a:r>
            <a:endParaRPr b="1" sz="2400"/>
          </a:p>
          <a:p>
            <a:pPr indent="-381000" lvl="0" marL="457200" rtl="0" algn="l">
              <a:lnSpc>
                <a:spcPct val="100000"/>
              </a:lnSpc>
              <a:spcBef>
                <a:spcPts val="400"/>
              </a:spcBef>
              <a:spcAft>
                <a:spcPts val="0"/>
              </a:spcAft>
              <a:buSzPts val="2400"/>
              <a:buChar char="●"/>
            </a:pPr>
            <a:r>
              <a:rPr lang="en-US" sz="2400"/>
              <a:t>Creative Solutions can be requested by anyone - the family, provider, advocates or systems like child welfare agencies or the Community Centered Boards or Case Management agencies. </a:t>
            </a:r>
            <a:r>
              <a:rPr b="1" lang="en-US" sz="2400"/>
              <a:t>  </a:t>
            </a:r>
            <a:endParaRPr sz="2400"/>
          </a:p>
          <a:p>
            <a:pPr indent="-381000" lvl="0" marL="457200" rtl="0" algn="l">
              <a:lnSpc>
                <a:spcPct val="100000"/>
              </a:lnSpc>
              <a:spcBef>
                <a:spcPts val="400"/>
              </a:spcBef>
              <a:spcAft>
                <a:spcPts val="0"/>
              </a:spcAft>
              <a:buSzPts val="2400"/>
              <a:buChar char="●"/>
            </a:pPr>
            <a:r>
              <a:rPr lang="en-US" sz="2400"/>
              <a:t>Meeting facilitated by Regional </a:t>
            </a:r>
            <a:r>
              <a:rPr lang="en-US" sz="2400"/>
              <a:t>Accountable</a:t>
            </a:r>
            <a:r>
              <a:rPr lang="en-US" sz="2400"/>
              <a:t> Entity (RAE)</a:t>
            </a:r>
            <a:endParaRPr sz="2400"/>
          </a:p>
          <a:p>
            <a:pPr indent="0" lvl="0" marL="457200" rtl="0" algn="l">
              <a:lnSpc>
                <a:spcPct val="100000"/>
              </a:lnSpc>
              <a:spcBef>
                <a:spcPts val="400"/>
              </a:spcBef>
              <a:spcAft>
                <a:spcPts val="400"/>
              </a:spcAft>
              <a:buNone/>
            </a:pPr>
            <a:r>
              <a:rPr lang="en-US" sz="2400" u="sng">
                <a:solidFill>
                  <a:schemeClr val="hlink"/>
                </a:solidFill>
                <a:hlinkClick r:id="rId3"/>
              </a:rPr>
              <a:t>Directory of RAEs</a:t>
            </a:r>
            <a:endParaRPr sz="2400"/>
          </a:p>
        </p:txBody>
      </p:sp>
      <p:sp>
        <p:nvSpPr>
          <p:cNvPr id="192" name="Google Shape;192;g2c93b40078b_1_419"/>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2c93b40078b_1_441"/>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n-US" sz="3600"/>
              <a:t>Creative Solutions</a:t>
            </a:r>
            <a:endParaRPr sz="3600">
              <a:solidFill>
                <a:schemeClr val="lt1"/>
              </a:solidFill>
            </a:endParaRPr>
          </a:p>
        </p:txBody>
      </p:sp>
      <p:sp>
        <p:nvSpPr>
          <p:cNvPr id="199" name="Google Shape;199;g2c93b40078b_1_441"/>
          <p:cNvSpPr txBox="1"/>
          <p:nvPr>
            <p:ph idx="1" type="body"/>
          </p:nvPr>
        </p:nvSpPr>
        <p:spPr>
          <a:xfrm>
            <a:off x="762600" y="1797700"/>
            <a:ext cx="7733100" cy="4106700"/>
          </a:xfrm>
          <a:prstGeom prst="rect">
            <a:avLst/>
          </a:prstGeom>
          <a:noFill/>
          <a:ln>
            <a:noFill/>
          </a:ln>
        </p:spPr>
        <p:txBody>
          <a:bodyPr anchorCtr="0" anchor="t" bIns="45700" lIns="91425" spcFirstLastPara="1" rIns="91425" wrap="square" tIns="45700">
            <a:normAutofit fontScale="77500" lnSpcReduction="10000"/>
          </a:bodyPr>
          <a:lstStyle/>
          <a:p>
            <a:pPr indent="-346710" lvl="0" marL="457200" rtl="0" algn="l">
              <a:lnSpc>
                <a:spcPct val="94000"/>
              </a:lnSpc>
              <a:spcBef>
                <a:spcPts val="1200"/>
              </a:spcBef>
              <a:spcAft>
                <a:spcPts val="0"/>
              </a:spcAft>
              <a:buSzPct val="100000"/>
              <a:buChar char="●"/>
            </a:pPr>
            <a:r>
              <a:rPr lang="en-US" sz="2400"/>
              <a:t>Individual must be on Medicaid (no waiver required)</a:t>
            </a:r>
            <a:endParaRPr sz="2400"/>
          </a:p>
          <a:p>
            <a:pPr indent="-346710" lvl="0" marL="457200" rtl="0" algn="l">
              <a:lnSpc>
                <a:spcPct val="94000"/>
              </a:lnSpc>
              <a:spcBef>
                <a:spcPts val="1200"/>
              </a:spcBef>
              <a:spcAft>
                <a:spcPts val="0"/>
              </a:spcAft>
              <a:buSzPct val="100000"/>
              <a:buChar char="●"/>
            </a:pPr>
            <a:r>
              <a:rPr lang="en-US" sz="2400"/>
              <a:t>For individuals with dual diagnosis of Mental Health and Developmental Disabilities</a:t>
            </a:r>
            <a:endParaRPr sz="2400"/>
          </a:p>
          <a:p>
            <a:pPr indent="-346710" lvl="0" marL="457200" rtl="0" algn="l">
              <a:lnSpc>
                <a:spcPct val="94000"/>
              </a:lnSpc>
              <a:spcBef>
                <a:spcPts val="1200"/>
              </a:spcBef>
              <a:spcAft>
                <a:spcPts val="0"/>
              </a:spcAft>
              <a:buSzPct val="100000"/>
              <a:buChar char="●"/>
            </a:pPr>
            <a:r>
              <a:rPr lang="en-US" sz="2400"/>
              <a:t>An Interdisciplinary Team Staffing Call should be </a:t>
            </a:r>
            <a:r>
              <a:rPr lang="en-US" sz="2400"/>
              <a:t>conducted</a:t>
            </a:r>
            <a:r>
              <a:rPr lang="en-US" sz="2400"/>
              <a:t> prior to escalating to creative solutions</a:t>
            </a:r>
            <a:endParaRPr sz="2400"/>
          </a:p>
          <a:p>
            <a:pPr indent="-346710" lvl="1" marL="914400" rtl="0" algn="l">
              <a:lnSpc>
                <a:spcPct val="94000"/>
              </a:lnSpc>
              <a:spcBef>
                <a:spcPts val="1200"/>
              </a:spcBef>
              <a:spcAft>
                <a:spcPts val="0"/>
              </a:spcAft>
              <a:buSzPct val="100000"/>
              <a:buChar char="○"/>
            </a:pPr>
            <a:r>
              <a:rPr lang="en-US" sz="2400"/>
              <a:t>Those involved in the member’s care come together to discuss care coordination efforts, ensure there is no duplication of efforts, and work together to best meet the member’s needs</a:t>
            </a:r>
            <a:endParaRPr sz="2400"/>
          </a:p>
          <a:p>
            <a:pPr indent="-346710" lvl="0" marL="457200" rtl="0" algn="l">
              <a:lnSpc>
                <a:spcPct val="94000"/>
              </a:lnSpc>
              <a:spcBef>
                <a:spcPts val="1200"/>
              </a:spcBef>
              <a:spcAft>
                <a:spcPts val="0"/>
              </a:spcAft>
              <a:buSzPct val="100000"/>
              <a:buChar char="●"/>
            </a:pPr>
            <a:r>
              <a:rPr lang="en-US" sz="2400"/>
              <a:t>To request a Creative Solutions call</a:t>
            </a:r>
            <a:r>
              <a:rPr lang="en-US" sz="2400"/>
              <a:t>:</a:t>
            </a:r>
            <a:endParaRPr sz="2400"/>
          </a:p>
          <a:p>
            <a:pPr indent="-346710" lvl="1" marL="914400" rtl="0" algn="l">
              <a:lnSpc>
                <a:spcPct val="94000"/>
              </a:lnSpc>
              <a:spcBef>
                <a:spcPts val="1200"/>
              </a:spcBef>
              <a:spcAft>
                <a:spcPts val="0"/>
              </a:spcAft>
              <a:buSzPct val="100000"/>
              <a:buChar char="○"/>
            </a:pPr>
            <a:r>
              <a:rPr b="1" lang="en-US" sz="2400" u="sng">
                <a:solidFill>
                  <a:schemeClr val="accent5"/>
                </a:solidFill>
                <a:hlinkClick r:id="rId3">
                  <a:extLst>
                    <a:ext uri="{A12FA001-AC4F-418D-AE19-62706E023703}">
                      <ahyp:hlinkClr val="tx"/>
                    </a:ext>
                  </a:extLst>
                </a:hlinkClick>
              </a:rPr>
              <a:t>Creative Solutions Request Form</a:t>
            </a:r>
            <a:endParaRPr sz="2400"/>
          </a:p>
          <a:p>
            <a:pPr indent="-346710" lvl="1" marL="914400" rtl="0" algn="l">
              <a:lnSpc>
                <a:spcPct val="94000"/>
              </a:lnSpc>
              <a:spcBef>
                <a:spcPts val="1200"/>
              </a:spcBef>
              <a:spcAft>
                <a:spcPts val="0"/>
              </a:spcAft>
              <a:buSzPct val="100000"/>
              <a:buChar char="○"/>
            </a:pPr>
            <a:r>
              <a:rPr lang="en-US" sz="2400"/>
              <a:t>Or contact RAE directly</a:t>
            </a:r>
            <a:endParaRPr sz="2400"/>
          </a:p>
          <a:p>
            <a:pPr indent="-346710" lvl="1" marL="914400" rtl="0" algn="l">
              <a:lnSpc>
                <a:spcPct val="94000"/>
              </a:lnSpc>
              <a:spcBef>
                <a:spcPts val="1200"/>
              </a:spcBef>
              <a:spcAft>
                <a:spcPts val="0"/>
              </a:spcAft>
              <a:buSzPct val="100000"/>
              <a:buChar char="○"/>
            </a:pPr>
            <a:r>
              <a:rPr lang="en-US" sz="2400"/>
              <a:t>And </a:t>
            </a:r>
            <a:r>
              <a:rPr lang="en-US" sz="2400" u="sng">
                <a:solidFill>
                  <a:schemeClr val="hlink"/>
                </a:solidFill>
                <a:hlinkClick r:id="rId4"/>
              </a:rPr>
              <a:t>HCPF Release of Information</a:t>
            </a:r>
            <a:r>
              <a:rPr lang="en-US" sz="2400"/>
              <a:t> </a:t>
            </a:r>
            <a:endParaRPr sz="2400"/>
          </a:p>
        </p:txBody>
      </p:sp>
      <p:sp>
        <p:nvSpPr>
          <p:cNvPr id="200" name="Google Shape;200;g2c93b40078b_1_441"/>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2c93b40078b_1_454"/>
          <p:cNvSpPr txBox="1"/>
          <p:nvPr>
            <p:ph type="title"/>
          </p:nvPr>
        </p:nvSpPr>
        <p:spPr>
          <a:xfrm>
            <a:off x="570800" y="685800"/>
            <a:ext cx="7658700" cy="14859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89000"/>
              </a:lnSpc>
              <a:spcBef>
                <a:spcPts val="0"/>
              </a:spcBef>
              <a:spcAft>
                <a:spcPts val="0"/>
              </a:spcAft>
              <a:buClr>
                <a:schemeClr val="dk2"/>
              </a:buClr>
              <a:buSzPct val="122222"/>
              <a:buFont typeface="Libre Franklin"/>
              <a:buNone/>
            </a:pPr>
            <a:r>
              <a:rPr lang="en-US" sz="3600"/>
              <a:t>Creative Solutions - Who Can Attend?</a:t>
            </a:r>
            <a:endParaRPr sz="3600">
              <a:solidFill>
                <a:schemeClr val="lt1"/>
              </a:solidFill>
            </a:endParaRPr>
          </a:p>
        </p:txBody>
      </p:sp>
      <p:sp>
        <p:nvSpPr>
          <p:cNvPr id="207" name="Google Shape;207;g2c93b40078b_1_454"/>
          <p:cNvSpPr txBox="1"/>
          <p:nvPr>
            <p:ph idx="1" type="body"/>
          </p:nvPr>
        </p:nvSpPr>
        <p:spPr>
          <a:xfrm>
            <a:off x="459400" y="1772700"/>
            <a:ext cx="7200900" cy="4008000"/>
          </a:xfrm>
          <a:prstGeom prst="rect">
            <a:avLst/>
          </a:prstGeom>
          <a:noFill/>
          <a:ln>
            <a:noFill/>
          </a:ln>
        </p:spPr>
        <p:txBody>
          <a:bodyPr anchorCtr="0" anchor="t" bIns="45700" lIns="91425" spcFirstLastPara="1" rIns="91425" wrap="square" tIns="45700">
            <a:normAutofit fontScale="92500" lnSpcReduction="20000"/>
          </a:bodyPr>
          <a:lstStyle/>
          <a:p>
            <a:pPr indent="-387191" lvl="0" marL="457200" rtl="0" algn="l">
              <a:lnSpc>
                <a:spcPct val="115000"/>
              </a:lnSpc>
              <a:spcBef>
                <a:spcPts val="360"/>
              </a:spcBef>
              <a:spcAft>
                <a:spcPts val="0"/>
              </a:spcAft>
              <a:buSzPct val="100000"/>
              <a:buChar char="●"/>
            </a:pPr>
            <a:r>
              <a:rPr lang="en-US" sz="2700"/>
              <a:t>Care Manager from RAE</a:t>
            </a:r>
            <a:endParaRPr sz="2700"/>
          </a:p>
          <a:p>
            <a:pPr indent="-387191" lvl="0" marL="457200" rtl="0" algn="l">
              <a:lnSpc>
                <a:spcPct val="115000"/>
              </a:lnSpc>
              <a:spcBef>
                <a:spcPts val="0"/>
              </a:spcBef>
              <a:spcAft>
                <a:spcPts val="0"/>
              </a:spcAft>
              <a:buSzPct val="100000"/>
              <a:buChar char="●"/>
            </a:pPr>
            <a:r>
              <a:rPr lang="en-US" sz="2700"/>
              <a:t>Case Manager from CMA</a:t>
            </a:r>
            <a:endParaRPr sz="2700"/>
          </a:p>
          <a:p>
            <a:pPr indent="-387191" lvl="0" marL="457200" rtl="0" algn="l">
              <a:lnSpc>
                <a:spcPct val="115000"/>
              </a:lnSpc>
              <a:spcBef>
                <a:spcPts val="0"/>
              </a:spcBef>
              <a:spcAft>
                <a:spcPts val="0"/>
              </a:spcAft>
              <a:buSzPct val="100000"/>
              <a:buChar char="●"/>
            </a:pPr>
            <a:r>
              <a:rPr lang="en-US" sz="2700"/>
              <a:t>Parents</a:t>
            </a:r>
            <a:endParaRPr sz="2700"/>
          </a:p>
          <a:p>
            <a:pPr indent="-387191" lvl="0" marL="457200" rtl="0" algn="l">
              <a:lnSpc>
                <a:spcPct val="115000"/>
              </a:lnSpc>
              <a:spcBef>
                <a:spcPts val="0"/>
              </a:spcBef>
              <a:spcAft>
                <a:spcPts val="0"/>
              </a:spcAft>
              <a:buSzPct val="100000"/>
              <a:buChar char="●"/>
            </a:pPr>
            <a:r>
              <a:rPr lang="en-US" sz="2700"/>
              <a:t>Advocate</a:t>
            </a:r>
            <a:endParaRPr sz="2700"/>
          </a:p>
          <a:p>
            <a:pPr indent="-387191" lvl="0" marL="457200" rtl="0" algn="l">
              <a:lnSpc>
                <a:spcPct val="115000"/>
              </a:lnSpc>
              <a:spcBef>
                <a:spcPts val="0"/>
              </a:spcBef>
              <a:spcAft>
                <a:spcPts val="0"/>
              </a:spcAft>
              <a:buSzPct val="100000"/>
              <a:buChar char="●"/>
            </a:pPr>
            <a:r>
              <a:rPr lang="en-US" sz="2700"/>
              <a:t>Medicaid Staff</a:t>
            </a:r>
            <a:endParaRPr sz="2700"/>
          </a:p>
          <a:p>
            <a:pPr indent="-387191" lvl="0" marL="457200" rtl="0" algn="l">
              <a:lnSpc>
                <a:spcPct val="115000"/>
              </a:lnSpc>
              <a:spcBef>
                <a:spcPts val="0"/>
              </a:spcBef>
              <a:spcAft>
                <a:spcPts val="0"/>
              </a:spcAft>
              <a:buSzPct val="100000"/>
              <a:buChar char="●"/>
            </a:pPr>
            <a:r>
              <a:rPr lang="en-US" sz="2700"/>
              <a:t>Current Treatment Team</a:t>
            </a:r>
            <a:endParaRPr sz="2700"/>
          </a:p>
          <a:p>
            <a:pPr indent="-387191" lvl="0" marL="457200" rtl="0" algn="l">
              <a:lnSpc>
                <a:spcPct val="115000"/>
              </a:lnSpc>
              <a:spcBef>
                <a:spcPts val="0"/>
              </a:spcBef>
              <a:spcAft>
                <a:spcPts val="0"/>
              </a:spcAft>
              <a:buSzPct val="100000"/>
              <a:buChar char="●"/>
            </a:pPr>
            <a:r>
              <a:rPr lang="en-US" sz="2700"/>
              <a:t>GAL (Guardian Ad Litem)</a:t>
            </a:r>
            <a:endParaRPr sz="2700"/>
          </a:p>
          <a:p>
            <a:pPr indent="-387191" lvl="0" marL="457200" rtl="0" algn="l">
              <a:lnSpc>
                <a:spcPct val="115000"/>
              </a:lnSpc>
              <a:spcBef>
                <a:spcPts val="0"/>
              </a:spcBef>
              <a:spcAft>
                <a:spcPts val="0"/>
              </a:spcAft>
              <a:buSzPct val="100000"/>
              <a:buChar char="●"/>
            </a:pPr>
            <a:r>
              <a:rPr lang="en-US" sz="2700"/>
              <a:t>Division Human Services</a:t>
            </a:r>
            <a:endParaRPr sz="2700"/>
          </a:p>
          <a:p>
            <a:pPr indent="-387191" lvl="0" marL="457200" rtl="0" algn="l">
              <a:lnSpc>
                <a:spcPct val="115000"/>
              </a:lnSpc>
              <a:spcBef>
                <a:spcPts val="0"/>
              </a:spcBef>
              <a:spcAft>
                <a:spcPts val="0"/>
              </a:spcAft>
              <a:buSzPct val="100000"/>
              <a:buChar char="●"/>
            </a:pPr>
            <a:r>
              <a:rPr lang="en-US" sz="2700"/>
              <a:t>School District Staff</a:t>
            </a:r>
            <a:endParaRPr sz="2700"/>
          </a:p>
          <a:p>
            <a:pPr indent="-387191" lvl="0" marL="457200" rtl="0" algn="l">
              <a:lnSpc>
                <a:spcPct val="115000"/>
              </a:lnSpc>
              <a:spcBef>
                <a:spcPts val="0"/>
              </a:spcBef>
              <a:spcAft>
                <a:spcPts val="0"/>
              </a:spcAft>
              <a:buSzPct val="100000"/>
              <a:buChar char="●"/>
            </a:pPr>
            <a:r>
              <a:rPr lang="en-US" sz="2700"/>
              <a:t>Anyone else involved in the member’s life</a:t>
            </a:r>
            <a:r>
              <a:rPr lang="en-US" sz="2800"/>
              <a:t>/care</a:t>
            </a:r>
            <a:endParaRPr sz="2800"/>
          </a:p>
        </p:txBody>
      </p:sp>
      <p:sp>
        <p:nvSpPr>
          <p:cNvPr id="208" name="Google Shape;208;g2c93b40078b_1_454"/>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209" name="Google Shape;209;g2c93b40078b_1_454"/>
          <p:cNvPicPr preferRelativeResize="0"/>
          <p:nvPr/>
        </p:nvPicPr>
        <p:blipFill>
          <a:blip r:embed="rId3">
            <a:alphaModFix/>
          </a:blip>
          <a:stretch>
            <a:fillRect/>
          </a:stretch>
        </p:blipFill>
        <p:spPr>
          <a:xfrm>
            <a:off x="4881025" y="1723175"/>
            <a:ext cx="4262976" cy="319723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c93b40078b_1_467"/>
          <p:cNvSpPr txBox="1"/>
          <p:nvPr>
            <p:ph type="title"/>
          </p:nvPr>
        </p:nvSpPr>
        <p:spPr>
          <a:xfrm>
            <a:off x="1028700" y="685800"/>
            <a:ext cx="7200900" cy="14859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n-US" sz="3600"/>
              <a:t>Creative Solutions - Outcomes</a:t>
            </a:r>
            <a:endParaRPr sz="3600">
              <a:solidFill>
                <a:schemeClr val="lt1"/>
              </a:solidFill>
            </a:endParaRPr>
          </a:p>
        </p:txBody>
      </p:sp>
      <p:sp>
        <p:nvSpPr>
          <p:cNvPr id="216" name="Google Shape;216;g2c93b40078b_1_467"/>
          <p:cNvSpPr txBox="1"/>
          <p:nvPr>
            <p:ph idx="1" type="body"/>
          </p:nvPr>
        </p:nvSpPr>
        <p:spPr>
          <a:xfrm>
            <a:off x="1028700" y="2286000"/>
            <a:ext cx="7200900" cy="3581400"/>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4000"/>
              </a:lnSpc>
              <a:spcBef>
                <a:spcPts val="1000"/>
              </a:spcBef>
              <a:spcAft>
                <a:spcPts val="0"/>
              </a:spcAft>
              <a:buNone/>
            </a:pPr>
            <a:r>
              <a:rPr lang="en-US" sz="2800"/>
              <a:t>Goal: Manage current crisis and implement supports to avoid future crises</a:t>
            </a:r>
            <a:endParaRPr sz="2800"/>
          </a:p>
          <a:p>
            <a:pPr indent="0" lvl="0" marL="0" rtl="0" algn="l">
              <a:lnSpc>
                <a:spcPct val="94000"/>
              </a:lnSpc>
              <a:spcBef>
                <a:spcPts val="1000"/>
              </a:spcBef>
              <a:spcAft>
                <a:spcPts val="0"/>
              </a:spcAft>
              <a:buNone/>
            </a:pPr>
            <a:r>
              <a:t/>
            </a:r>
            <a:endParaRPr sz="2800"/>
          </a:p>
          <a:p>
            <a:pPr indent="0" lvl="0" marL="0" rtl="0" algn="l">
              <a:lnSpc>
                <a:spcPct val="94000"/>
              </a:lnSpc>
              <a:spcBef>
                <a:spcPts val="1000"/>
              </a:spcBef>
              <a:spcAft>
                <a:spcPts val="0"/>
              </a:spcAft>
              <a:buNone/>
            </a:pPr>
            <a:r>
              <a:rPr lang="en-US" sz="2800"/>
              <a:t>Potential outcomes of Creative Solutions calls</a:t>
            </a:r>
            <a:endParaRPr sz="2800"/>
          </a:p>
          <a:p>
            <a:pPr indent="-379730" lvl="0" marL="457200" rtl="0" algn="l">
              <a:lnSpc>
                <a:spcPct val="94000"/>
              </a:lnSpc>
              <a:spcBef>
                <a:spcPts val="1000"/>
              </a:spcBef>
              <a:spcAft>
                <a:spcPts val="0"/>
              </a:spcAft>
              <a:buSzPct val="100000"/>
              <a:buChar char="●"/>
            </a:pPr>
            <a:r>
              <a:rPr lang="en-US" sz="2800"/>
              <a:t>Increased collaboration between team members</a:t>
            </a:r>
            <a:endParaRPr sz="2800"/>
          </a:p>
          <a:p>
            <a:pPr indent="-379730" lvl="0" marL="457200" rtl="0" algn="l">
              <a:lnSpc>
                <a:spcPct val="94000"/>
              </a:lnSpc>
              <a:spcBef>
                <a:spcPts val="1000"/>
              </a:spcBef>
              <a:spcAft>
                <a:spcPts val="0"/>
              </a:spcAft>
              <a:buSzPct val="100000"/>
              <a:buChar char="●"/>
            </a:pPr>
            <a:r>
              <a:rPr lang="en-US" sz="2800"/>
              <a:t>Team decision helping with needs like in or out of state residential placement or treatment facilities, interim supports and services until a more permanent solution is put in place &amp; school supports and placement</a:t>
            </a:r>
            <a:endParaRPr sz="2800"/>
          </a:p>
        </p:txBody>
      </p:sp>
      <p:sp>
        <p:nvSpPr>
          <p:cNvPr id="217" name="Google Shape;217;g2c93b40078b_1_467"/>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7"/>
          <p:cNvSpPr txBox="1"/>
          <p:nvPr>
            <p:ph type="title"/>
          </p:nvPr>
        </p:nvSpPr>
        <p:spPr>
          <a:xfrm>
            <a:off x="311725" y="667900"/>
            <a:ext cx="8520600" cy="831600"/>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1"/>
              </a:buClr>
              <a:buSzPts val="1400"/>
              <a:buFont typeface="Libre Franklin"/>
              <a:buNone/>
            </a:pPr>
            <a:r>
              <a:rPr b="1" lang="en-US" sz="3100"/>
              <a:t>Health Insurance Buy In (HIBI)</a:t>
            </a:r>
            <a:endParaRPr sz="3100"/>
          </a:p>
        </p:txBody>
      </p:sp>
      <p:sp>
        <p:nvSpPr>
          <p:cNvPr id="223" name="Google Shape;223;p17"/>
          <p:cNvSpPr txBox="1"/>
          <p:nvPr>
            <p:ph idx="4294967295" type="body"/>
          </p:nvPr>
        </p:nvSpPr>
        <p:spPr>
          <a:xfrm>
            <a:off x="628375" y="1951500"/>
            <a:ext cx="7887300" cy="2955000"/>
          </a:xfrm>
          <a:prstGeom prst="rect">
            <a:avLst/>
          </a:prstGeom>
          <a:noFill/>
          <a:ln>
            <a:noFill/>
          </a:ln>
        </p:spPr>
        <p:txBody>
          <a:bodyPr anchorCtr="0" anchor="t" bIns="45700" lIns="91425" spcFirstLastPara="1" rIns="91425" wrap="square" tIns="45700">
            <a:noAutofit/>
          </a:bodyPr>
          <a:lstStyle/>
          <a:p>
            <a:pPr indent="-414718" lvl="0" marL="457200" rtl="0" algn="l">
              <a:lnSpc>
                <a:spcPct val="100000"/>
              </a:lnSpc>
              <a:spcBef>
                <a:spcPts val="540"/>
              </a:spcBef>
              <a:spcAft>
                <a:spcPts val="0"/>
              </a:spcAft>
              <a:buSzPts val="2931"/>
              <a:buChar char="●"/>
            </a:pPr>
            <a:r>
              <a:rPr b="0" i="0" lang="en-US" sz="2200" u="none" strike="noStrike">
                <a:solidFill>
                  <a:srgbClr val="000000"/>
                </a:solidFill>
                <a:latin typeface="Trebuchet MS"/>
                <a:ea typeface="Trebuchet MS"/>
                <a:cs typeface="Trebuchet MS"/>
                <a:sym typeface="Trebuchet MS"/>
              </a:rPr>
              <a:t>Health Insurance Buy-In (HIBI) is a premium assistance program for Health First Colorado (Colorado's Medicaid program) members. It sends </a:t>
            </a:r>
            <a:r>
              <a:rPr b="1" i="0" lang="en-US" sz="2200" u="none" strike="noStrike">
                <a:solidFill>
                  <a:srgbClr val="000000"/>
                </a:solidFill>
                <a:latin typeface="Trebuchet MS"/>
                <a:ea typeface="Trebuchet MS"/>
                <a:cs typeface="Trebuchet MS"/>
                <a:sym typeface="Trebuchet MS"/>
              </a:rPr>
              <a:t>monthly payments</a:t>
            </a:r>
            <a:r>
              <a:rPr b="0" i="0" lang="en-US" sz="2200" u="none" strike="noStrike">
                <a:solidFill>
                  <a:srgbClr val="000000"/>
                </a:solidFill>
                <a:latin typeface="Trebuchet MS"/>
                <a:ea typeface="Trebuchet MS"/>
                <a:cs typeface="Trebuchet MS"/>
                <a:sym typeface="Trebuchet MS"/>
              </a:rPr>
              <a:t> to you for all or a portion of the cost of your commercial health insurance premiums.</a:t>
            </a:r>
            <a:endParaRPr sz="1700"/>
          </a:p>
        </p:txBody>
      </p:sp>
      <p:sp>
        <p:nvSpPr>
          <p:cNvPr id="224" name="Google Shape;224;p17"/>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000">
                <a:solidFill>
                  <a:schemeClr val="dk2"/>
                </a:solidFill>
                <a:latin typeface="Roboto"/>
                <a:ea typeface="Roboto"/>
                <a:cs typeface="Roboto"/>
                <a:sym typeface="Roboto"/>
              </a:rPr>
              <a:t>‹#›</a:t>
            </a:fld>
            <a:endParaRPr b="0" sz="1000">
              <a:solidFill>
                <a:schemeClr val="dk2"/>
              </a:solidFill>
              <a:latin typeface="Roboto"/>
              <a:ea typeface="Roboto"/>
              <a:cs typeface="Roboto"/>
              <a:sym typeface="Roboto"/>
            </a:endParaRPr>
          </a:p>
        </p:txBody>
      </p:sp>
      <p:sp>
        <p:nvSpPr>
          <p:cNvPr id="225" name="Google Shape;225;p17"/>
          <p:cNvSpPr txBox="1"/>
          <p:nvPr/>
        </p:nvSpPr>
        <p:spPr>
          <a:xfrm>
            <a:off x="2809140" y="5903885"/>
            <a:ext cx="5853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https://hcpf.colorado.gov/health-insurance-buy-program</a:t>
            </a:r>
            <a:endParaRPr/>
          </a:p>
        </p:txBody>
      </p:sp>
      <p:pic>
        <p:nvPicPr>
          <p:cNvPr id="226" name="Google Shape;226;p17"/>
          <p:cNvPicPr preferRelativeResize="0"/>
          <p:nvPr/>
        </p:nvPicPr>
        <p:blipFill>
          <a:blip r:embed="rId3">
            <a:alphaModFix/>
          </a:blip>
          <a:stretch>
            <a:fillRect/>
          </a:stretch>
        </p:blipFill>
        <p:spPr>
          <a:xfrm>
            <a:off x="236575" y="4021475"/>
            <a:ext cx="3173375" cy="28365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8"/>
          <p:cNvSpPr txBox="1"/>
          <p:nvPr>
            <p:ph type="title"/>
          </p:nvPr>
        </p:nvSpPr>
        <p:spPr>
          <a:xfrm>
            <a:off x="628428" y="642937"/>
            <a:ext cx="7887146" cy="813039"/>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1"/>
              </a:buClr>
              <a:buSzPts val="1400"/>
              <a:buFont typeface="Libre Franklin"/>
              <a:buNone/>
            </a:pPr>
            <a:r>
              <a:rPr b="1" lang="en-US"/>
              <a:t>HIBI Who Qualifies?</a:t>
            </a:r>
            <a:endParaRPr/>
          </a:p>
        </p:txBody>
      </p:sp>
      <p:sp>
        <p:nvSpPr>
          <p:cNvPr id="233" name="Google Shape;233;p18"/>
          <p:cNvSpPr txBox="1"/>
          <p:nvPr>
            <p:ph idx="1" type="body"/>
          </p:nvPr>
        </p:nvSpPr>
        <p:spPr>
          <a:xfrm>
            <a:off x="628427" y="1714500"/>
            <a:ext cx="8030663" cy="4642321"/>
          </a:xfrm>
          <a:prstGeom prst="rect">
            <a:avLst/>
          </a:prstGeom>
          <a:noFill/>
          <a:ln>
            <a:noFill/>
          </a:ln>
        </p:spPr>
        <p:txBody>
          <a:bodyPr anchorCtr="0" anchor="t" bIns="45700" lIns="91425" spcFirstLastPara="1" rIns="91425" wrap="square" tIns="45700">
            <a:noAutofit/>
          </a:bodyPr>
          <a:lstStyle/>
          <a:p>
            <a:pPr indent="-402018" lvl="0" marL="457200" rtl="0" algn="l">
              <a:lnSpc>
                <a:spcPct val="100000"/>
              </a:lnSpc>
              <a:spcBef>
                <a:spcPts val="540"/>
              </a:spcBef>
              <a:spcAft>
                <a:spcPts val="0"/>
              </a:spcAft>
              <a:buSzPts val="2731"/>
              <a:buFont typeface="Roboto"/>
              <a:buChar char="•"/>
            </a:pPr>
            <a:r>
              <a:rPr i="0" lang="en-US" sz="2000" u="none" strike="noStrike">
                <a:solidFill>
                  <a:srgbClr val="000000"/>
                </a:solidFill>
                <a:latin typeface="Roboto"/>
                <a:ea typeface="Roboto"/>
                <a:cs typeface="Roboto"/>
                <a:sym typeface="Roboto"/>
              </a:rPr>
              <a:t>You must qualify for Health First Colorado and have access to commercial health insurance.</a:t>
            </a:r>
            <a:endParaRPr sz="2731">
              <a:latin typeface="Roboto"/>
              <a:ea typeface="Roboto"/>
              <a:cs typeface="Roboto"/>
              <a:sym typeface="Roboto"/>
            </a:endParaRPr>
          </a:p>
          <a:p>
            <a:pPr indent="-402018" lvl="0" marL="457200" rtl="0" algn="l">
              <a:lnSpc>
                <a:spcPct val="100000"/>
              </a:lnSpc>
              <a:spcBef>
                <a:spcPts val="540"/>
              </a:spcBef>
              <a:spcAft>
                <a:spcPts val="0"/>
              </a:spcAft>
              <a:buSzPts val="2731"/>
              <a:buFont typeface="Roboto"/>
              <a:buChar char="•"/>
            </a:pPr>
            <a:r>
              <a:rPr i="0" lang="en-US" sz="2000" u="none" strike="noStrike">
                <a:solidFill>
                  <a:srgbClr val="000000"/>
                </a:solidFill>
                <a:latin typeface="Roboto"/>
                <a:ea typeface="Roboto"/>
                <a:cs typeface="Roboto"/>
                <a:sym typeface="Roboto"/>
              </a:rPr>
              <a:t>Qualifying for HIBI does not affect your Health First Colorado eligibility.</a:t>
            </a:r>
            <a:endParaRPr sz="2731">
              <a:latin typeface="Roboto"/>
              <a:ea typeface="Roboto"/>
              <a:cs typeface="Roboto"/>
              <a:sym typeface="Roboto"/>
            </a:endParaRPr>
          </a:p>
          <a:p>
            <a:pPr indent="-402018" lvl="0" marL="457200" rtl="0" algn="l">
              <a:lnSpc>
                <a:spcPct val="100000"/>
              </a:lnSpc>
              <a:spcBef>
                <a:spcPts val="540"/>
              </a:spcBef>
              <a:spcAft>
                <a:spcPts val="0"/>
              </a:spcAft>
              <a:buSzPts val="2731"/>
              <a:buFont typeface="Roboto"/>
              <a:buChar char="•"/>
            </a:pPr>
            <a:r>
              <a:rPr i="0" lang="en-US" sz="2000" u="none" strike="noStrike">
                <a:solidFill>
                  <a:srgbClr val="000000"/>
                </a:solidFill>
                <a:latin typeface="Roboto"/>
                <a:ea typeface="Roboto"/>
                <a:cs typeface="Roboto"/>
                <a:sym typeface="Roboto"/>
              </a:rPr>
              <a:t>Federal law requires employers to allow you to enroll in their group insurance within 60 days of when you are found eligible for HIBI, even if this occurs outside of your employer's usual open enrollment period.</a:t>
            </a:r>
            <a:endParaRPr sz="2731">
              <a:latin typeface="Roboto"/>
              <a:ea typeface="Roboto"/>
              <a:cs typeface="Roboto"/>
              <a:sym typeface="Roboto"/>
            </a:endParaRPr>
          </a:p>
          <a:p>
            <a:pPr indent="-402018" lvl="0" marL="457200" rtl="0" algn="l">
              <a:lnSpc>
                <a:spcPct val="100000"/>
              </a:lnSpc>
              <a:spcBef>
                <a:spcPts val="540"/>
              </a:spcBef>
              <a:spcAft>
                <a:spcPts val="0"/>
              </a:spcAft>
              <a:buSzPts val="2731"/>
              <a:buFont typeface="Roboto"/>
              <a:buChar char="•"/>
            </a:pPr>
            <a:r>
              <a:rPr i="0" lang="en-US" sz="2000" u="none" strike="noStrike">
                <a:solidFill>
                  <a:srgbClr val="000000"/>
                </a:solidFill>
                <a:latin typeface="Roboto"/>
                <a:ea typeface="Roboto"/>
                <a:cs typeface="Roboto"/>
                <a:sym typeface="Roboto"/>
              </a:rPr>
              <a:t>The annual cost of your commercial health insurance must be less than the estimated total cost of your annual medical expenses, out-of-pocket costs and administrative costs</a:t>
            </a:r>
            <a:r>
              <a:rPr lang="en-US" sz="2000">
                <a:solidFill>
                  <a:srgbClr val="000000"/>
                </a:solidFill>
                <a:latin typeface="Roboto"/>
                <a:ea typeface="Roboto"/>
                <a:cs typeface="Roboto"/>
                <a:sym typeface="Roboto"/>
              </a:rPr>
              <a:t>.</a:t>
            </a:r>
            <a:endParaRPr sz="2731">
              <a:latin typeface="Roboto"/>
              <a:ea typeface="Roboto"/>
              <a:cs typeface="Roboto"/>
              <a:sym typeface="Roboto"/>
            </a:endParaRPr>
          </a:p>
        </p:txBody>
      </p:sp>
      <p:sp>
        <p:nvSpPr>
          <p:cNvPr id="234" name="Google Shape;234;p18"/>
          <p:cNvSpPr txBox="1"/>
          <p:nvPr>
            <p:ph idx="12" type="sldNum"/>
          </p:nvPr>
        </p:nvSpPr>
        <p:spPr>
          <a:xfrm>
            <a:off x="6458397" y="6356821"/>
            <a:ext cx="2057177"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66"/>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0"/>
          <p:cNvSpPr txBox="1"/>
          <p:nvPr>
            <p:ph type="title"/>
          </p:nvPr>
        </p:nvSpPr>
        <p:spPr>
          <a:xfrm>
            <a:off x="628428" y="642937"/>
            <a:ext cx="7887146" cy="813039"/>
          </a:xfrm>
          <a:prstGeom prst="rect">
            <a:avLst/>
          </a:prstGeom>
          <a:noFill/>
          <a:ln>
            <a:noFill/>
          </a:ln>
        </p:spPr>
        <p:txBody>
          <a:bodyPr anchorCtr="0" anchor="ctr" bIns="0" lIns="0" spcFirstLastPara="1" rIns="0" wrap="square" tIns="0">
            <a:normAutofit/>
          </a:bodyPr>
          <a:lstStyle/>
          <a:p>
            <a:pPr indent="0" lvl="0" marL="0" rtl="0" algn="ctr">
              <a:lnSpc>
                <a:spcPct val="100000"/>
              </a:lnSpc>
              <a:spcBef>
                <a:spcPts val="0"/>
              </a:spcBef>
              <a:spcAft>
                <a:spcPts val="0"/>
              </a:spcAft>
              <a:buClr>
                <a:schemeClr val="dk1"/>
              </a:buClr>
              <a:buSzPts val="1400"/>
              <a:buFont typeface="Libre Franklin"/>
              <a:buNone/>
            </a:pPr>
            <a:r>
              <a:rPr b="1" lang="en-US"/>
              <a:t>HIBI How to Apply</a:t>
            </a:r>
            <a:endParaRPr/>
          </a:p>
        </p:txBody>
      </p:sp>
      <p:sp>
        <p:nvSpPr>
          <p:cNvPr id="240" name="Google Shape;240;p20"/>
          <p:cNvSpPr txBox="1"/>
          <p:nvPr>
            <p:ph idx="1" type="body"/>
          </p:nvPr>
        </p:nvSpPr>
        <p:spPr>
          <a:xfrm>
            <a:off x="642283" y="1728355"/>
            <a:ext cx="7887146" cy="4234815"/>
          </a:xfrm>
          <a:prstGeom prst="rect">
            <a:avLst/>
          </a:prstGeom>
          <a:noFill/>
          <a:ln>
            <a:noFill/>
          </a:ln>
        </p:spPr>
        <p:txBody>
          <a:bodyPr anchorCtr="0" anchor="t" bIns="45700" lIns="91425" spcFirstLastPara="1" rIns="91425" wrap="square" tIns="45700">
            <a:noAutofit/>
          </a:bodyPr>
          <a:lstStyle/>
          <a:p>
            <a:pPr indent="-389318" lvl="0" marL="457200" rtl="0" algn="l">
              <a:lnSpc>
                <a:spcPct val="100000"/>
              </a:lnSpc>
              <a:spcBef>
                <a:spcPts val="540"/>
              </a:spcBef>
              <a:spcAft>
                <a:spcPts val="0"/>
              </a:spcAft>
              <a:buSzPts val="2531"/>
              <a:buFont typeface="Arial"/>
              <a:buChar char="•"/>
            </a:pPr>
            <a:r>
              <a:rPr lang="en-US">
                <a:solidFill>
                  <a:srgbClr val="000000"/>
                </a:solidFill>
              </a:rPr>
              <a:t>https://www.mycohibi.com/apply/</a:t>
            </a:r>
            <a:endParaRPr b="0" i="0" u="none" strike="noStrike">
              <a:solidFill>
                <a:srgbClr val="000000"/>
              </a:solidFill>
              <a:latin typeface="Trebuchet MS"/>
              <a:ea typeface="Trebuchet MS"/>
              <a:cs typeface="Trebuchet MS"/>
              <a:sym typeface="Trebuchet MS"/>
            </a:endParaRPr>
          </a:p>
          <a:p>
            <a:pPr indent="0" lvl="0" marL="67881" rtl="0" algn="l">
              <a:lnSpc>
                <a:spcPct val="100000"/>
              </a:lnSpc>
              <a:spcBef>
                <a:spcPts val="540"/>
              </a:spcBef>
              <a:spcAft>
                <a:spcPts val="0"/>
              </a:spcAft>
              <a:buSzPts val="2531"/>
              <a:buNone/>
            </a:pPr>
            <a:r>
              <a:t/>
            </a:r>
            <a:endParaRPr/>
          </a:p>
          <a:p>
            <a:pPr indent="0" lvl="0" marL="67881" rtl="0" algn="l">
              <a:lnSpc>
                <a:spcPct val="100000"/>
              </a:lnSpc>
              <a:spcBef>
                <a:spcPts val="540"/>
              </a:spcBef>
              <a:spcAft>
                <a:spcPts val="0"/>
              </a:spcAft>
              <a:buSzPts val="2531"/>
              <a:buNone/>
            </a:pPr>
            <a:r>
              <a:rPr lang="en-US"/>
              <a:t>Online</a:t>
            </a:r>
            <a:r>
              <a:rPr lang="en-US"/>
              <a:t> or paper application</a:t>
            </a:r>
            <a:endParaRPr/>
          </a:p>
          <a:p>
            <a:pPr indent="0" lvl="0" marL="67881" rtl="0" algn="l">
              <a:lnSpc>
                <a:spcPct val="100000"/>
              </a:lnSpc>
              <a:spcBef>
                <a:spcPts val="540"/>
              </a:spcBef>
              <a:spcAft>
                <a:spcPts val="0"/>
              </a:spcAft>
              <a:buSzPts val="2531"/>
              <a:buNone/>
            </a:pPr>
            <a:r>
              <a:t/>
            </a:r>
            <a:endParaRPr/>
          </a:p>
          <a:p>
            <a:pPr indent="0" lvl="0" marL="67882" rtl="0" algn="l">
              <a:lnSpc>
                <a:spcPct val="100000"/>
              </a:lnSpc>
              <a:spcBef>
                <a:spcPts val="540"/>
              </a:spcBef>
              <a:spcAft>
                <a:spcPts val="0"/>
              </a:spcAft>
              <a:buSzPts val="2531"/>
              <a:buNone/>
            </a:pPr>
            <a:r>
              <a:rPr lang="en-US"/>
              <a:t>Collect all information about private health insurance plan (insurance company name and information, premium amounts and frequency, who is covered, type of plan, etc.) to complete application</a:t>
            </a:r>
            <a:endParaRPr/>
          </a:p>
        </p:txBody>
      </p:sp>
      <p:sp>
        <p:nvSpPr>
          <p:cNvPr id="241" name="Google Shape;241;p20"/>
          <p:cNvSpPr txBox="1"/>
          <p:nvPr>
            <p:ph idx="12" type="sldNum"/>
          </p:nvPr>
        </p:nvSpPr>
        <p:spPr>
          <a:xfrm>
            <a:off x="6458397" y="6356821"/>
            <a:ext cx="2057177"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66"/>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c93b40078b_1_312"/>
          <p:cNvSpPr txBox="1"/>
          <p:nvPr>
            <p:ph type="title"/>
          </p:nvPr>
        </p:nvSpPr>
        <p:spPr>
          <a:xfrm>
            <a:off x="311725" y="667900"/>
            <a:ext cx="8520600" cy="831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US"/>
              <a:t>Family Support Services Program (FSSP)</a:t>
            </a:r>
            <a:endParaRPr/>
          </a:p>
        </p:txBody>
      </p:sp>
      <p:sp>
        <p:nvSpPr>
          <p:cNvPr id="248" name="Google Shape;248;g2c93b40078b_1_312"/>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249" name="Google Shape;249;g2c93b40078b_1_312"/>
          <p:cNvSpPr txBox="1"/>
          <p:nvPr/>
        </p:nvSpPr>
        <p:spPr>
          <a:xfrm>
            <a:off x="63275" y="1723425"/>
            <a:ext cx="9011700" cy="5126700"/>
          </a:xfrm>
          <a:prstGeom prst="rect">
            <a:avLst/>
          </a:prstGeom>
          <a:noFill/>
          <a:ln>
            <a:noFill/>
          </a:ln>
        </p:spPr>
        <p:txBody>
          <a:bodyPr anchorCtr="0" anchor="t" bIns="91425" lIns="91425" spcFirstLastPara="1" rIns="91425" wrap="square" tIns="91425">
            <a:spAutoFit/>
          </a:bodyPr>
          <a:lstStyle/>
          <a:p>
            <a:pPr indent="0" lvl="0" marL="0" rtl="0" algn="l">
              <a:lnSpc>
                <a:spcPct val="112000"/>
              </a:lnSpc>
              <a:spcBef>
                <a:spcPts val="360"/>
              </a:spcBef>
              <a:spcAft>
                <a:spcPts val="0"/>
              </a:spcAft>
              <a:buNone/>
            </a:pPr>
            <a:r>
              <a:rPr b="1" lang="en-US" sz="1700">
                <a:latin typeface="Trebuchet MS"/>
                <a:ea typeface="Trebuchet MS"/>
                <a:cs typeface="Trebuchet MS"/>
                <a:sym typeface="Trebuchet MS"/>
              </a:rPr>
              <a:t>FSSP Provides funding support for children with intellectual and developmental disabilities or delays with costs beyond those normally experienced by families to help prevent out-of-home placements.</a:t>
            </a:r>
            <a:br>
              <a:rPr b="1" lang="en-US" sz="1200">
                <a:latin typeface="Trebuchet MS"/>
                <a:ea typeface="Trebuchet MS"/>
                <a:cs typeface="Trebuchet MS"/>
                <a:sym typeface="Trebuchet MS"/>
              </a:rPr>
            </a:br>
            <a:endParaRPr b="1" sz="1200">
              <a:latin typeface="Trebuchet MS"/>
              <a:ea typeface="Trebuchet MS"/>
              <a:cs typeface="Trebuchet MS"/>
              <a:sym typeface="Trebuchet MS"/>
            </a:endParaRPr>
          </a:p>
          <a:p>
            <a:pPr indent="0" lvl="0" marL="0" rtl="0" algn="l">
              <a:lnSpc>
                <a:spcPct val="112000"/>
              </a:lnSpc>
              <a:spcBef>
                <a:spcPts val="360"/>
              </a:spcBef>
              <a:spcAft>
                <a:spcPts val="0"/>
              </a:spcAft>
              <a:buNone/>
            </a:pPr>
            <a:r>
              <a:rPr b="1" lang="en-US" sz="1700" u="sng">
                <a:latin typeface="Trebuchet MS"/>
                <a:ea typeface="Trebuchet MS"/>
                <a:cs typeface="Trebuchet MS"/>
                <a:sym typeface="Trebuchet MS"/>
              </a:rPr>
              <a:t>Eligibility:</a:t>
            </a:r>
            <a:endParaRPr b="1" sz="1700" u="sng">
              <a:latin typeface="Trebuchet MS"/>
              <a:ea typeface="Trebuchet MS"/>
              <a:cs typeface="Trebuchet MS"/>
              <a:sym typeface="Trebuchet MS"/>
            </a:endParaRPr>
          </a:p>
          <a:p>
            <a:pPr indent="-323850" lvl="0" marL="457200" rtl="0" algn="l">
              <a:lnSpc>
                <a:spcPct val="112000"/>
              </a:lnSpc>
              <a:spcBef>
                <a:spcPts val="400"/>
              </a:spcBef>
              <a:spcAft>
                <a:spcPts val="0"/>
              </a:spcAft>
              <a:buClr>
                <a:srgbClr val="000000"/>
              </a:buClr>
              <a:buSzPts val="1500"/>
              <a:buFont typeface="Trebuchet MS"/>
              <a:buChar char="•"/>
            </a:pPr>
            <a:r>
              <a:rPr lang="en-US" sz="1500">
                <a:latin typeface="Trebuchet MS"/>
                <a:ea typeface="Trebuchet MS"/>
                <a:cs typeface="Trebuchet MS"/>
                <a:sym typeface="Trebuchet MS"/>
              </a:rPr>
              <a:t>Any individual with an Intellectual and Developmental Disability (IDD) or Developmental Delay </a:t>
            </a:r>
            <a:endParaRPr sz="1500">
              <a:latin typeface="Trebuchet MS"/>
              <a:ea typeface="Trebuchet MS"/>
              <a:cs typeface="Trebuchet MS"/>
              <a:sym typeface="Trebuchet MS"/>
            </a:endParaRPr>
          </a:p>
          <a:p>
            <a:pPr indent="-323850" lvl="0" marL="457200" rtl="0" algn="l">
              <a:lnSpc>
                <a:spcPct val="112000"/>
              </a:lnSpc>
              <a:spcBef>
                <a:spcPts val="400"/>
              </a:spcBef>
              <a:spcAft>
                <a:spcPts val="0"/>
              </a:spcAft>
              <a:buClr>
                <a:srgbClr val="000000"/>
              </a:buClr>
              <a:buSzPts val="1500"/>
              <a:buFont typeface="Trebuchet MS"/>
              <a:buChar char="•"/>
            </a:pPr>
            <a:r>
              <a:rPr lang="en-US" sz="1500">
                <a:latin typeface="Trebuchet MS"/>
                <a:ea typeface="Trebuchet MS"/>
                <a:cs typeface="Trebuchet MS"/>
                <a:sym typeface="Trebuchet MS"/>
              </a:rPr>
              <a:t>Individual must be living with their family</a:t>
            </a:r>
            <a:endParaRPr sz="1500">
              <a:latin typeface="Trebuchet MS"/>
              <a:ea typeface="Trebuchet MS"/>
              <a:cs typeface="Trebuchet MS"/>
              <a:sym typeface="Trebuchet MS"/>
            </a:endParaRPr>
          </a:p>
          <a:p>
            <a:pPr indent="-323850" lvl="0" marL="457200" rtl="0" algn="l">
              <a:lnSpc>
                <a:spcPct val="112000"/>
              </a:lnSpc>
              <a:spcBef>
                <a:spcPts val="400"/>
              </a:spcBef>
              <a:spcAft>
                <a:spcPts val="0"/>
              </a:spcAft>
              <a:buClr>
                <a:srgbClr val="000000"/>
              </a:buClr>
              <a:buSzPts val="1500"/>
              <a:buFont typeface="Trebuchet MS"/>
              <a:buChar char="•"/>
            </a:pPr>
            <a:r>
              <a:rPr lang="en-US" sz="1500">
                <a:latin typeface="Trebuchet MS"/>
                <a:ea typeface="Trebuchet MS"/>
                <a:cs typeface="Trebuchet MS"/>
                <a:sym typeface="Trebuchet MS"/>
              </a:rPr>
              <a:t>Apply through your county’s Case Management Agency (CMA)</a:t>
            </a:r>
            <a:br>
              <a:rPr lang="en-US" sz="1500" u="sng">
                <a:solidFill>
                  <a:schemeClr val="accent5"/>
                </a:solidFill>
                <a:latin typeface="Trebuchet MS"/>
                <a:ea typeface="Trebuchet MS"/>
                <a:cs typeface="Trebuchet MS"/>
                <a:sym typeface="Trebuchet MS"/>
                <a:hlinkClick r:id="rId3">
                  <a:extLst>
                    <a:ext uri="{A12FA001-AC4F-418D-AE19-62706E023703}">
                      <ahyp:hlinkClr val="tx"/>
                    </a:ext>
                  </a:extLst>
                </a:hlinkClick>
              </a:rPr>
            </a:br>
            <a:r>
              <a:rPr lang="en-US" sz="1500" u="sng">
                <a:solidFill>
                  <a:schemeClr val="accent5"/>
                </a:solidFill>
                <a:latin typeface="Roboto"/>
                <a:ea typeface="Roboto"/>
                <a:cs typeface="Roboto"/>
                <a:sym typeface="Roboto"/>
                <a:hlinkClick r:id="rId4">
                  <a:extLst>
                    <a:ext uri="{A12FA001-AC4F-418D-AE19-62706E023703}">
                      <ahyp:hlinkClr val="tx"/>
                    </a:ext>
                  </a:extLst>
                </a:hlinkClick>
              </a:rPr>
              <a:t>	</a:t>
            </a:r>
            <a:r>
              <a:rPr i="1" lang="en-US" sz="1500" u="sng">
                <a:solidFill>
                  <a:schemeClr val="accent5"/>
                </a:solidFill>
                <a:latin typeface="Trebuchet MS"/>
                <a:ea typeface="Trebuchet MS"/>
                <a:cs typeface="Trebuchet MS"/>
                <a:sym typeface="Trebuchet MS"/>
                <a:hlinkClick r:id="rId5">
                  <a:extLst>
                    <a:ext uri="{A12FA001-AC4F-418D-AE19-62706E023703}">
                      <ahyp:hlinkClr val="tx"/>
                    </a:ext>
                  </a:extLst>
                </a:hlinkClick>
              </a:rPr>
              <a:t>https://hcpf.colorado.gov/case-management-agency-directory</a:t>
            </a:r>
            <a:endParaRPr sz="1500">
              <a:latin typeface="Trebuchet MS"/>
              <a:ea typeface="Trebuchet MS"/>
              <a:cs typeface="Trebuchet MS"/>
              <a:sym typeface="Trebuchet MS"/>
            </a:endParaRPr>
          </a:p>
          <a:p>
            <a:pPr indent="-323850" lvl="0" marL="457200" rtl="0" algn="l">
              <a:lnSpc>
                <a:spcPct val="112000"/>
              </a:lnSpc>
              <a:spcBef>
                <a:spcPts val="400"/>
              </a:spcBef>
              <a:spcAft>
                <a:spcPts val="0"/>
              </a:spcAft>
              <a:buClr>
                <a:srgbClr val="000000"/>
              </a:buClr>
              <a:buSzPts val="1500"/>
              <a:buFont typeface="Trebuchet MS"/>
              <a:buChar char="•"/>
            </a:pPr>
            <a:r>
              <a:rPr lang="en-US" sz="1500">
                <a:latin typeface="Trebuchet MS"/>
                <a:ea typeface="Trebuchet MS"/>
                <a:cs typeface="Trebuchet MS"/>
                <a:sym typeface="Trebuchet MS"/>
              </a:rPr>
              <a:t>Level of funding and priority will be determined by Most In Need assessment (often limited to $2000 per year in some counties)</a:t>
            </a:r>
            <a:endParaRPr sz="1500">
              <a:latin typeface="Trebuchet MS"/>
              <a:ea typeface="Trebuchet MS"/>
              <a:cs typeface="Trebuchet MS"/>
              <a:sym typeface="Trebuchet MS"/>
            </a:endParaRPr>
          </a:p>
          <a:p>
            <a:pPr indent="-323850" lvl="0" marL="457200" rtl="0" algn="l">
              <a:lnSpc>
                <a:spcPct val="112000"/>
              </a:lnSpc>
              <a:spcBef>
                <a:spcPts val="400"/>
              </a:spcBef>
              <a:spcAft>
                <a:spcPts val="0"/>
              </a:spcAft>
              <a:buClr>
                <a:srgbClr val="000000"/>
              </a:buClr>
              <a:buSzPts val="1500"/>
              <a:buFont typeface="Trebuchet MS"/>
              <a:buChar char="•"/>
            </a:pPr>
            <a:r>
              <a:rPr lang="en-US" sz="1500">
                <a:latin typeface="Trebuchet MS"/>
                <a:ea typeface="Trebuchet MS"/>
                <a:cs typeface="Trebuchet MS"/>
                <a:sym typeface="Trebuchet MS"/>
              </a:rPr>
              <a:t>You do not need to have Medicaid</a:t>
            </a:r>
            <a:endParaRPr sz="1500">
              <a:latin typeface="Trebuchet MS"/>
              <a:ea typeface="Trebuchet MS"/>
              <a:cs typeface="Trebuchet MS"/>
              <a:sym typeface="Trebuchet MS"/>
            </a:endParaRPr>
          </a:p>
          <a:p>
            <a:pPr indent="-323850" lvl="0" marL="457200" rtl="0" algn="l">
              <a:lnSpc>
                <a:spcPct val="112000"/>
              </a:lnSpc>
              <a:spcBef>
                <a:spcPts val="400"/>
              </a:spcBef>
              <a:spcAft>
                <a:spcPts val="0"/>
              </a:spcAft>
              <a:buClr>
                <a:srgbClr val="000000"/>
              </a:buClr>
              <a:buSzPts val="1500"/>
              <a:buFont typeface="Trebuchet MS"/>
              <a:buChar char="•"/>
            </a:pPr>
            <a:r>
              <a:rPr lang="en-US" sz="1500">
                <a:latin typeface="Trebuchet MS"/>
                <a:ea typeface="Trebuchet MS"/>
                <a:cs typeface="Trebuchet MS"/>
                <a:sym typeface="Trebuchet MS"/>
              </a:rPr>
              <a:t>Lawful presence in the County is not a requirement</a:t>
            </a:r>
            <a:endParaRPr sz="1500">
              <a:latin typeface="Trebuchet MS"/>
              <a:ea typeface="Trebuchet MS"/>
              <a:cs typeface="Trebuchet MS"/>
              <a:sym typeface="Trebuchet MS"/>
            </a:endParaRPr>
          </a:p>
          <a:p>
            <a:pPr indent="-323850" lvl="0" marL="457200" rtl="0" algn="l">
              <a:lnSpc>
                <a:spcPct val="112000"/>
              </a:lnSpc>
              <a:spcBef>
                <a:spcPts val="400"/>
              </a:spcBef>
              <a:spcAft>
                <a:spcPts val="0"/>
              </a:spcAft>
              <a:buClr>
                <a:srgbClr val="000000"/>
              </a:buClr>
              <a:buSzPts val="1500"/>
              <a:buFont typeface="Trebuchet MS"/>
              <a:buChar char="•"/>
            </a:pPr>
            <a:r>
              <a:rPr lang="en-US" sz="1500">
                <a:latin typeface="Trebuchet MS"/>
                <a:ea typeface="Trebuchet MS"/>
                <a:cs typeface="Trebuchet MS"/>
                <a:sym typeface="Trebuchet MS"/>
              </a:rPr>
              <a:t>Some Case Management Agencies exclude those with Medicaid waivers from participating - ask your CMA</a:t>
            </a:r>
            <a:br>
              <a:rPr b="1" lang="en-US" sz="1500">
                <a:latin typeface="Trebuchet MS"/>
                <a:ea typeface="Trebuchet MS"/>
                <a:cs typeface="Trebuchet MS"/>
                <a:sym typeface="Trebuchet MS"/>
              </a:rPr>
            </a:br>
            <a:endParaRPr b="1" sz="1500">
              <a:latin typeface="Trebuchet MS"/>
              <a:ea typeface="Trebuchet MS"/>
              <a:cs typeface="Trebuchet MS"/>
              <a:sym typeface="Trebuchet MS"/>
            </a:endParaRPr>
          </a:p>
          <a:p>
            <a:pPr indent="0" lvl="0" marL="0" rtl="0" algn="l">
              <a:lnSpc>
                <a:spcPct val="112000"/>
              </a:lnSpc>
              <a:spcBef>
                <a:spcPts val="400"/>
              </a:spcBef>
              <a:spcAft>
                <a:spcPts val="0"/>
              </a:spcAft>
              <a:buNone/>
            </a:pPr>
            <a:r>
              <a:rPr b="1" lang="en-US" sz="1700">
                <a:latin typeface="Trebuchet MS"/>
                <a:ea typeface="Trebuchet MS"/>
                <a:cs typeface="Trebuchet MS"/>
                <a:sym typeface="Trebuchet MS"/>
              </a:rPr>
              <a:t>FSSP is not a Medicaid Waiver</a:t>
            </a:r>
            <a:endParaRPr b="1" sz="1700">
              <a:solidFill>
                <a:schemeClr val="dk2"/>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g2c93b40078b_1_146"/>
          <p:cNvSpPr txBox="1"/>
          <p:nvPr>
            <p:ph type="title"/>
          </p:nvPr>
        </p:nvSpPr>
        <p:spPr>
          <a:xfrm>
            <a:off x="311725" y="667900"/>
            <a:ext cx="3127500" cy="2438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sz="3300"/>
              <a:t>Family Voices Overview</a:t>
            </a:r>
            <a:endParaRPr sz="3300"/>
          </a:p>
        </p:txBody>
      </p:sp>
      <p:sp>
        <p:nvSpPr>
          <p:cNvPr id="100" name="Google Shape;100;g2c93b40078b_1_146"/>
          <p:cNvSpPr txBox="1"/>
          <p:nvPr>
            <p:ph idx="1" type="body"/>
          </p:nvPr>
        </p:nvSpPr>
        <p:spPr>
          <a:xfrm>
            <a:off x="85550" y="3233050"/>
            <a:ext cx="3577500" cy="23109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rPr lang="en-US" sz="1800" u="sng">
                <a:solidFill>
                  <a:schemeClr val="lt1"/>
                </a:solidFill>
                <a:hlinkClick r:id="rId3">
                  <a:extLst>
                    <a:ext uri="{A12FA001-AC4F-418D-AE19-62706E023703}">
                      <ahyp:hlinkClr val="tx"/>
                    </a:ext>
                  </a:extLst>
                </a:hlinkClick>
              </a:rPr>
              <a:t>https://www.familyvoicesco.org/</a:t>
            </a:r>
            <a:endParaRPr sz="1800">
              <a:solidFill>
                <a:schemeClr val="lt1"/>
              </a:solidFill>
            </a:endParaRPr>
          </a:p>
          <a:p>
            <a:pPr indent="0" lvl="0" marL="0" rtl="0" algn="l">
              <a:lnSpc>
                <a:spcPct val="115000"/>
              </a:lnSpc>
              <a:spcBef>
                <a:spcPts val="1200"/>
              </a:spcBef>
              <a:spcAft>
                <a:spcPts val="0"/>
              </a:spcAft>
              <a:buSzPts val="1300"/>
              <a:buNone/>
            </a:pPr>
            <a:r>
              <a:rPr lang="en-US" sz="1800">
                <a:solidFill>
                  <a:schemeClr val="lt1"/>
                </a:solidFill>
                <a:latin typeface="Arial"/>
                <a:ea typeface="Arial"/>
                <a:cs typeface="Arial"/>
                <a:sym typeface="Arial"/>
              </a:rPr>
              <a:t>(855) 877-1747</a:t>
            </a:r>
            <a:endParaRPr sz="1800">
              <a:solidFill>
                <a:schemeClr val="lt1"/>
              </a:solidFill>
              <a:latin typeface="Arial"/>
              <a:ea typeface="Arial"/>
              <a:cs typeface="Arial"/>
              <a:sym typeface="Arial"/>
            </a:endParaRPr>
          </a:p>
          <a:p>
            <a:pPr indent="0" lvl="0" marL="0" rtl="0" algn="l">
              <a:lnSpc>
                <a:spcPct val="115000"/>
              </a:lnSpc>
              <a:spcBef>
                <a:spcPts val="1200"/>
              </a:spcBef>
              <a:spcAft>
                <a:spcPts val="1200"/>
              </a:spcAft>
              <a:buSzPts val="1300"/>
              <a:buNone/>
            </a:pPr>
            <a:r>
              <a:rPr lang="en-US" sz="1800">
                <a:solidFill>
                  <a:schemeClr val="lt1"/>
                </a:solidFill>
                <a:latin typeface="Arial"/>
                <a:ea typeface="Arial"/>
                <a:cs typeface="Arial"/>
                <a:sym typeface="Arial"/>
              </a:rPr>
              <a:t>info@familyvoicesco.org</a:t>
            </a:r>
            <a:endParaRPr sz="1800">
              <a:solidFill>
                <a:schemeClr val="lt1"/>
              </a:solidFill>
              <a:latin typeface="Arial"/>
              <a:ea typeface="Arial"/>
              <a:cs typeface="Arial"/>
              <a:sym typeface="Arial"/>
            </a:endParaRPr>
          </a:p>
        </p:txBody>
      </p:sp>
      <p:sp>
        <p:nvSpPr>
          <p:cNvPr id="101" name="Google Shape;101;g2c93b40078b_1_146"/>
          <p:cNvSpPr txBox="1"/>
          <p:nvPr/>
        </p:nvSpPr>
        <p:spPr>
          <a:xfrm>
            <a:off x="4057500" y="1716125"/>
            <a:ext cx="5086500" cy="4987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Family Led Nonprofit</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Provide: </a:t>
            </a:r>
            <a:endParaRPr b="0" i="0" sz="2600" u="none" cap="none" strike="noStrike">
              <a:solidFill>
                <a:srgbClr val="000000"/>
              </a:solidFill>
              <a:latin typeface="Roboto"/>
              <a:ea typeface="Roboto"/>
              <a:cs typeface="Roboto"/>
              <a:sym typeface="Roboto"/>
            </a:endParaRPr>
          </a:p>
          <a:p>
            <a:pPr indent="-393700" lvl="0" marL="457200" marR="0" rtl="0" algn="l">
              <a:lnSpc>
                <a:spcPct val="100000"/>
              </a:lnSpc>
              <a:spcBef>
                <a:spcPts val="0"/>
              </a:spcBef>
              <a:spcAft>
                <a:spcPts val="0"/>
              </a:spcAft>
              <a:buClr>
                <a:srgbClr val="000000"/>
              </a:buClr>
              <a:buSzPts val="2600"/>
              <a:buFont typeface="Roboto"/>
              <a:buChar char="●"/>
            </a:pPr>
            <a:r>
              <a:rPr b="0" i="0" lang="en-US" sz="2600" u="none" cap="none" strike="noStrike">
                <a:solidFill>
                  <a:srgbClr val="000000"/>
                </a:solidFill>
                <a:latin typeface="Roboto"/>
                <a:ea typeface="Roboto"/>
                <a:cs typeface="Roboto"/>
                <a:sym typeface="Roboto"/>
              </a:rPr>
              <a:t>Systems Navigation</a:t>
            </a:r>
            <a:endParaRPr b="0" i="0" sz="2600" u="none" cap="none" strike="noStrike">
              <a:solidFill>
                <a:srgbClr val="000000"/>
              </a:solidFill>
              <a:latin typeface="Roboto"/>
              <a:ea typeface="Roboto"/>
              <a:cs typeface="Roboto"/>
              <a:sym typeface="Roboto"/>
            </a:endParaRPr>
          </a:p>
          <a:p>
            <a:pPr indent="-393700" lvl="0" marL="457200" marR="0" rtl="0" algn="l">
              <a:lnSpc>
                <a:spcPct val="100000"/>
              </a:lnSpc>
              <a:spcBef>
                <a:spcPts val="0"/>
              </a:spcBef>
              <a:spcAft>
                <a:spcPts val="0"/>
              </a:spcAft>
              <a:buClr>
                <a:srgbClr val="000000"/>
              </a:buClr>
              <a:buSzPts val="2600"/>
              <a:buFont typeface="Roboto"/>
              <a:buChar char="●"/>
            </a:pPr>
            <a:r>
              <a:rPr b="0" i="0" lang="en-US" sz="2600" u="none" cap="none" strike="noStrike">
                <a:solidFill>
                  <a:srgbClr val="000000"/>
                </a:solidFill>
                <a:latin typeface="Roboto"/>
                <a:ea typeface="Roboto"/>
                <a:cs typeface="Roboto"/>
                <a:sym typeface="Roboto"/>
              </a:rPr>
              <a:t>Education and Training</a:t>
            </a:r>
            <a:endParaRPr b="0" i="0" sz="2600" u="none" cap="none" strike="noStrike">
              <a:solidFill>
                <a:srgbClr val="000000"/>
              </a:solidFill>
              <a:latin typeface="Roboto"/>
              <a:ea typeface="Roboto"/>
              <a:cs typeface="Roboto"/>
              <a:sym typeface="Roboto"/>
            </a:endParaRPr>
          </a:p>
          <a:p>
            <a:pPr indent="-393700" lvl="0" marL="457200" marR="0" rtl="0" algn="l">
              <a:lnSpc>
                <a:spcPct val="100000"/>
              </a:lnSpc>
              <a:spcBef>
                <a:spcPts val="0"/>
              </a:spcBef>
              <a:spcAft>
                <a:spcPts val="0"/>
              </a:spcAft>
              <a:buClr>
                <a:srgbClr val="000000"/>
              </a:buClr>
              <a:buSzPts val="2600"/>
              <a:buFont typeface="Roboto"/>
              <a:buChar char="●"/>
            </a:pPr>
            <a:r>
              <a:rPr b="0" i="0" lang="en-US" sz="2600" u="none" cap="none" strike="noStrike">
                <a:solidFill>
                  <a:srgbClr val="000000"/>
                </a:solidFill>
                <a:latin typeface="Roboto"/>
                <a:ea typeface="Roboto"/>
                <a:cs typeface="Roboto"/>
                <a:sym typeface="Roboto"/>
              </a:rPr>
              <a:t>Advocacy and Policy</a:t>
            </a:r>
            <a:endParaRPr b="0" i="0" sz="2600" u="none" cap="none" strike="noStrike">
              <a:solidFill>
                <a:srgbClr val="000000"/>
              </a:solidFill>
              <a:latin typeface="Roboto"/>
              <a:ea typeface="Roboto"/>
              <a:cs typeface="Roboto"/>
              <a:sym typeface="Roboto"/>
            </a:endParaRPr>
          </a:p>
          <a:p>
            <a:pPr indent="0" lvl="0" marL="45720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F2F Health Information Center</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Roboto"/>
                <a:ea typeface="Roboto"/>
                <a:cs typeface="Roboto"/>
                <a:sym typeface="Roboto"/>
              </a:rPr>
              <a:t>Affiliate of Family Voices national organization</a:t>
            </a:r>
            <a:endParaRPr b="0" i="0" sz="26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Roboto"/>
              <a:ea typeface="Roboto"/>
              <a:cs typeface="Roboto"/>
              <a:sym typeface="Roboto"/>
            </a:endParaRPr>
          </a:p>
        </p:txBody>
      </p:sp>
      <p:pic>
        <p:nvPicPr>
          <p:cNvPr id="102" name="Google Shape;102;g2c93b40078b_1_146"/>
          <p:cNvPicPr preferRelativeResize="0"/>
          <p:nvPr/>
        </p:nvPicPr>
        <p:blipFill rotWithShape="1">
          <a:blip r:embed="rId4">
            <a:alphaModFix/>
          </a:blip>
          <a:srcRect b="0" l="0" r="0" t="0"/>
          <a:stretch/>
        </p:blipFill>
        <p:spPr>
          <a:xfrm>
            <a:off x="5353512" y="185725"/>
            <a:ext cx="2494474" cy="15304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c93b40078b_1_322"/>
          <p:cNvSpPr txBox="1"/>
          <p:nvPr>
            <p:ph type="title"/>
          </p:nvPr>
        </p:nvSpPr>
        <p:spPr>
          <a:xfrm>
            <a:off x="1028700" y="685800"/>
            <a:ext cx="7200900" cy="14859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sz="3400">
                <a:solidFill>
                  <a:srgbClr val="001254"/>
                </a:solidFill>
              </a:rPr>
              <a:t>FSSP Funding Examples</a:t>
            </a:r>
            <a:endParaRPr sz="3400">
              <a:solidFill>
                <a:srgbClr val="001254"/>
              </a:solidFill>
            </a:endParaRPr>
          </a:p>
        </p:txBody>
      </p:sp>
      <p:sp>
        <p:nvSpPr>
          <p:cNvPr id="256" name="Google Shape;256;g2c93b40078b_1_322"/>
          <p:cNvSpPr txBox="1"/>
          <p:nvPr>
            <p:ph idx="12" type="sldNum"/>
          </p:nvPr>
        </p:nvSpPr>
        <p:spPr>
          <a:xfrm>
            <a:off x="7104552" y="6453386"/>
            <a:ext cx="1197300" cy="4047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57" name="Google Shape;257;g2c93b40078b_1_322"/>
          <p:cNvSpPr txBox="1"/>
          <p:nvPr/>
        </p:nvSpPr>
        <p:spPr>
          <a:xfrm>
            <a:off x="136175" y="1832100"/>
            <a:ext cx="9007800" cy="738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2000">
                <a:solidFill>
                  <a:schemeClr val="dk1"/>
                </a:solidFill>
                <a:latin typeface="Trebuchet MS"/>
                <a:ea typeface="Trebuchet MS"/>
                <a:cs typeface="Trebuchet MS"/>
                <a:sym typeface="Trebuchet MS"/>
              </a:rPr>
              <a:t>If there is an unmet need not covered by insurance, waiver services, public funding, etc. </a:t>
            </a:r>
            <a:r>
              <a:rPr b="1" lang="en-US" sz="2000" u="sng">
                <a:solidFill>
                  <a:schemeClr val="dk1"/>
                </a:solidFill>
                <a:latin typeface="Trebuchet MS"/>
                <a:ea typeface="Trebuchet MS"/>
                <a:cs typeface="Trebuchet MS"/>
                <a:sym typeface="Trebuchet MS"/>
              </a:rPr>
              <a:t>Request FSSP Funding</a:t>
            </a:r>
            <a:endParaRPr sz="2000" u="sng"/>
          </a:p>
        </p:txBody>
      </p:sp>
      <p:sp>
        <p:nvSpPr>
          <p:cNvPr id="258" name="Google Shape;258;g2c93b40078b_1_322"/>
          <p:cNvSpPr txBox="1"/>
          <p:nvPr>
            <p:ph idx="1" type="body"/>
          </p:nvPr>
        </p:nvSpPr>
        <p:spPr>
          <a:xfrm>
            <a:off x="768875" y="2781175"/>
            <a:ext cx="7687500" cy="3581400"/>
          </a:xfrm>
          <a:prstGeom prst="rect">
            <a:avLst/>
          </a:prstGeom>
        </p:spPr>
        <p:txBody>
          <a:bodyPr anchorCtr="0" anchor="t" bIns="45700" lIns="91425" spcFirstLastPara="1" rIns="91425" wrap="square" tIns="45700">
            <a:normAutofit lnSpcReduction="10000"/>
          </a:bodyPr>
          <a:lstStyle/>
          <a:p>
            <a:pPr indent="0" lvl="0" marL="0" rtl="0" algn="l">
              <a:lnSpc>
                <a:spcPct val="100000"/>
              </a:lnSpc>
              <a:spcBef>
                <a:spcPts val="360"/>
              </a:spcBef>
              <a:spcAft>
                <a:spcPts val="0"/>
              </a:spcAft>
              <a:buNone/>
            </a:pPr>
            <a:r>
              <a:rPr b="1" lang="en-US" sz="2000" u="sng">
                <a:solidFill>
                  <a:srgbClr val="000000"/>
                </a:solidFill>
                <a:latin typeface="Trebuchet MS"/>
                <a:ea typeface="Trebuchet MS"/>
                <a:cs typeface="Trebuchet MS"/>
                <a:sym typeface="Trebuchet MS"/>
              </a:rPr>
              <a:t>Examples of services (not an exhaustive list):</a:t>
            </a:r>
            <a:endParaRPr b="1" sz="2000" u="sng"/>
          </a:p>
          <a:p>
            <a:pPr indent="-330200" lvl="0" marL="457200" rtl="0" algn="l">
              <a:lnSpc>
                <a:spcPct val="100000"/>
              </a:lnSpc>
              <a:spcBef>
                <a:spcPts val="360"/>
              </a:spcBef>
              <a:spcAft>
                <a:spcPts val="0"/>
              </a:spcAft>
              <a:buClr>
                <a:srgbClr val="000000"/>
              </a:buClr>
              <a:buSzPts val="1600"/>
              <a:buFont typeface="Trebuchet MS"/>
              <a:buChar char="•"/>
            </a:pPr>
            <a:r>
              <a:rPr lang="en-US" sz="1600">
                <a:solidFill>
                  <a:srgbClr val="000000"/>
                </a:solidFill>
                <a:latin typeface="Trebuchet MS"/>
                <a:ea typeface="Trebuchet MS"/>
                <a:cs typeface="Trebuchet MS"/>
                <a:sym typeface="Trebuchet MS"/>
              </a:rPr>
              <a:t>Respite</a:t>
            </a:r>
            <a:endParaRPr sz="1600">
              <a:solidFill>
                <a:srgbClr val="000000"/>
              </a:solidFill>
              <a:latin typeface="Trebuchet MS"/>
              <a:ea typeface="Trebuchet MS"/>
              <a:cs typeface="Trebuchet MS"/>
              <a:sym typeface="Trebuchet MS"/>
            </a:endParaRPr>
          </a:p>
          <a:p>
            <a:pPr indent="-330200" lvl="0" marL="457200" rtl="0" algn="l">
              <a:lnSpc>
                <a:spcPct val="100000"/>
              </a:lnSpc>
              <a:spcBef>
                <a:spcPts val="360"/>
              </a:spcBef>
              <a:spcAft>
                <a:spcPts val="0"/>
              </a:spcAft>
              <a:buClr>
                <a:schemeClr val="dk1"/>
              </a:buClr>
              <a:buSzPts val="1600"/>
              <a:buFont typeface="Arial"/>
              <a:buChar char="•"/>
            </a:pPr>
            <a:r>
              <a:rPr lang="en-US" sz="1600">
                <a:solidFill>
                  <a:srgbClr val="000000"/>
                </a:solidFill>
                <a:latin typeface="Trebuchet MS"/>
                <a:ea typeface="Trebuchet MS"/>
                <a:cs typeface="Trebuchet MS"/>
                <a:sym typeface="Trebuchet MS"/>
              </a:rPr>
              <a:t>Summer Camp Programs</a:t>
            </a:r>
            <a:endParaRPr sz="1600">
              <a:solidFill>
                <a:srgbClr val="000000"/>
              </a:solidFill>
              <a:latin typeface="Trebuchet MS"/>
              <a:ea typeface="Trebuchet MS"/>
              <a:cs typeface="Trebuchet MS"/>
              <a:sym typeface="Trebuchet MS"/>
            </a:endParaRPr>
          </a:p>
          <a:p>
            <a:pPr indent="-330200" lvl="0" marL="457200" rtl="0" algn="l">
              <a:lnSpc>
                <a:spcPct val="100000"/>
              </a:lnSpc>
              <a:spcBef>
                <a:spcPts val="360"/>
              </a:spcBef>
              <a:spcAft>
                <a:spcPts val="0"/>
              </a:spcAft>
              <a:buClr>
                <a:schemeClr val="dk1"/>
              </a:buClr>
              <a:buSzPts val="1600"/>
              <a:buFont typeface="Arial"/>
              <a:buChar char="•"/>
            </a:pPr>
            <a:r>
              <a:rPr lang="en-US" sz="1600">
                <a:solidFill>
                  <a:srgbClr val="000000"/>
                </a:solidFill>
                <a:latin typeface="Trebuchet MS"/>
                <a:ea typeface="Trebuchet MS"/>
                <a:cs typeface="Trebuchet MS"/>
                <a:sym typeface="Trebuchet MS"/>
              </a:rPr>
              <a:t>Professional Services</a:t>
            </a:r>
            <a:endParaRPr sz="1600">
              <a:solidFill>
                <a:srgbClr val="000000"/>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rgbClr val="000000"/>
              </a:buClr>
              <a:buSzPts val="1600"/>
              <a:buFont typeface="Trebuchet MS"/>
              <a:buChar char="–"/>
            </a:pPr>
            <a:r>
              <a:rPr i="1" lang="en-US" sz="1600">
                <a:solidFill>
                  <a:srgbClr val="000000"/>
                </a:solidFill>
                <a:latin typeface="Trebuchet MS"/>
                <a:ea typeface="Trebuchet MS"/>
                <a:cs typeface="Trebuchet MS"/>
                <a:sym typeface="Trebuchet MS"/>
              </a:rPr>
              <a:t>swim instruction</a:t>
            </a:r>
            <a:endParaRPr i="1" sz="1600">
              <a:solidFill>
                <a:srgbClr val="000000"/>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rgbClr val="000000"/>
              </a:buClr>
              <a:buSzPts val="1600"/>
              <a:buFont typeface="Trebuchet MS"/>
              <a:buChar char="–"/>
            </a:pPr>
            <a:r>
              <a:rPr i="1" lang="en-US" sz="1600">
                <a:solidFill>
                  <a:srgbClr val="000000"/>
                </a:solidFill>
                <a:latin typeface="Trebuchet MS"/>
                <a:ea typeface="Trebuchet MS"/>
                <a:cs typeface="Trebuchet MS"/>
                <a:sym typeface="Trebuchet MS"/>
              </a:rPr>
              <a:t>therapies</a:t>
            </a:r>
            <a:endParaRPr i="1" sz="1600">
              <a:solidFill>
                <a:srgbClr val="000000"/>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rgbClr val="000000"/>
              </a:buClr>
              <a:buSzPts val="1600"/>
              <a:buFont typeface="Trebuchet MS"/>
              <a:buChar char="–"/>
            </a:pPr>
            <a:r>
              <a:rPr i="1" lang="en-US" sz="1600">
                <a:solidFill>
                  <a:srgbClr val="000000"/>
                </a:solidFill>
                <a:latin typeface="Trebuchet MS"/>
                <a:ea typeface="Trebuchet MS"/>
                <a:cs typeface="Trebuchet MS"/>
                <a:sym typeface="Trebuchet MS"/>
              </a:rPr>
              <a:t>hippotherapy</a:t>
            </a:r>
            <a:endParaRPr i="1" sz="1600">
              <a:solidFill>
                <a:srgbClr val="000000"/>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rgbClr val="000000"/>
              </a:buClr>
              <a:buSzPts val="1600"/>
              <a:buFont typeface="Trebuchet MS"/>
              <a:buChar char="–"/>
            </a:pPr>
            <a:r>
              <a:rPr i="1" lang="en-US" sz="1600">
                <a:solidFill>
                  <a:srgbClr val="000000"/>
                </a:solidFill>
                <a:latin typeface="Trebuchet MS"/>
                <a:ea typeface="Trebuchet MS"/>
                <a:cs typeface="Trebuchet MS"/>
                <a:sym typeface="Trebuchet MS"/>
              </a:rPr>
              <a:t>housekeeping services</a:t>
            </a:r>
            <a:endParaRPr i="1" sz="1600">
              <a:solidFill>
                <a:srgbClr val="000000"/>
              </a:solidFill>
              <a:latin typeface="Trebuchet MS"/>
              <a:ea typeface="Trebuchet MS"/>
              <a:cs typeface="Trebuchet MS"/>
              <a:sym typeface="Trebuchet MS"/>
            </a:endParaRPr>
          </a:p>
          <a:p>
            <a:pPr indent="-330200" lvl="0" marL="457200" rtl="0" algn="l">
              <a:lnSpc>
                <a:spcPct val="100000"/>
              </a:lnSpc>
              <a:spcBef>
                <a:spcPts val="360"/>
              </a:spcBef>
              <a:spcAft>
                <a:spcPts val="0"/>
              </a:spcAft>
              <a:buClr>
                <a:srgbClr val="000000"/>
              </a:buClr>
              <a:buSzPts val="1600"/>
              <a:buFont typeface="Trebuchet MS"/>
              <a:buChar char="•"/>
            </a:pPr>
            <a:r>
              <a:rPr lang="en-US" sz="1600">
                <a:solidFill>
                  <a:srgbClr val="000000"/>
                </a:solidFill>
                <a:latin typeface="Trebuchet MS"/>
                <a:ea typeface="Trebuchet MS"/>
                <a:cs typeface="Trebuchet MS"/>
                <a:sym typeface="Trebuchet MS"/>
              </a:rPr>
              <a:t>Environmental Engineering</a:t>
            </a:r>
            <a:endParaRPr sz="1600">
              <a:solidFill>
                <a:srgbClr val="000000"/>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rgbClr val="000000"/>
              </a:buClr>
              <a:buSzPts val="1600"/>
              <a:buFont typeface="Trebuchet MS"/>
              <a:buChar char="–"/>
            </a:pPr>
            <a:r>
              <a:rPr i="1" lang="en-US" sz="1600">
                <a:solidFill>
                  <a:srgbClr val="000000"/>
                </a:solidFill>
                <a:latin typeface="Trebuchet MS"/>
                <a:ea typeface="Trebuchet MS"/>
                <a:cs typeface="Trebuchet MS"/>
                <a:sym typeface="Trebuchet MS"/>
              </a:rPr>
              <a:t>home modifications</a:t>
            </a:r>
            <a:endParaRPr i="1" sz="1600">
              <a:solidFill>
                <a:srgbClr val="000000"/>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rgbClr val="000000"/>
              </a:buClr>
              <a:buSzPts val="1600"/>
              <a:buFont typeface="Trebuchet MS"/>
              <a:buChar char="–"/>
            </a:pPr>
            <a:r>
              <a:rPr i="1" lang="en-US" sz="1600">
                <a:solidFill>
                  <a:srgbClr val="000000"/>
                </a:solidFill>
                <a:latin typeface="Trebuchet MS"/>
                <a:ea typeface="Trebuchet MS"/>
                <a:cs typeface="Trebuchet MS"/>
                <a:sym typeface="Trebuchet MS"/>
              </a:rPr>
              <a:t>safety devices </a:t>
            </a:r>
            <a:br>
              <a:rPr i="1" lang="en-US" sz="1600">
                <a:solidFill>
                  <a:srgbClr val="000000"/>
                </a:solidFill>
                <a:latin typeface="Trebuchet MS"/>
                <a:ea typeface="Trebuchet MS"/>
                <a:cs typeface="Trebuchet MS"/>
                <a:sym typeface="Trebuchet MS"/>
              </a:rPr>
            </a:br>
            <a:r>
              <a:rPr i="1" lang="en-US" sz="1600">
                <a:solidFill>
                  <a:srgbClr val="000000"/>
                </a:solidFill>
                <a:latin typeface="Trebuchet MS"/>
                <a:ea typeface="Trebuchet MS"/>
                <a:cs typeface="Trebuchet MS"/>
                <a:sym typeface="Trebuchet MS"/>
              </a:rPr>
              <a:t>i.e. locks, alarms, etc.</a:t>
            </a:r>
            <a:endParaRPr i="1" sz="1600">
              <a:solidFill>
                <a:srgbClr val="000000"/>
              </a:solidFill>
              <a:latin typeface="Trebuchet MS"/>
              <a:ea typeface="Trebuchet MS"/>
              <a:cs typeface="Trebuchet MS"/>
              <a:sym typeface="Trebuchet MS"/>
            </a:endParaRPr>
          </a:p>
          <a:p>
            <a:pPr indent="0" lvl="0" marL="0" rtl="0" algn="l">
              <a:spcBef>
                <a:spcPts val="1000"/>
              </a:spcBef>
              <a:spcAft>
                <a:spcPts val="200"/>
              </a:spcAft>
              <a:buNone/>
            </a:pPr>
            <a:r>
              <a:t/>
            </a:r>
            <a:endParaRPr/>
          </a:p>
        </p:txBody>
      </p:sp>
      <p:sp>
        <p:nvSpPr>
          <p:cNvPr id="259" name="Google Shape;259;g2c93b40078b_1_322"/>
          <p:cNvSpPr txBox="1"/>
          <p:nvPr>
            <p:ph idx="2" type="body"/>
          </p:nvPr>
        </p:nvSpPr>
        <p:spPr>
          <a:xfrm>
            <a:off x="4695852" y="3131925"/>
            <a:ext cx="3335700" cy="3581400"/>
          </a:xfrm>
          <a:prstGeom prst="rect">
            <a:avLst/>
          </a:prstGeom>
        </p:spPr>
        <p:txBody>
          <a:bodyPr anchorCtr="0" anchor="t" bIns="45700" lIns="91425" spcFirstLastPara="1" rIns="91425" wrap="square" tIns="45700">
            <a:normAutofit lnSpcReduction="20000"/>
          </a:bodyPr>
          <a:lstStyle/>
          <a:p>
            <a:pPr indent="-330200" lvl="0" marL="457200" rtl="0" algn="l">
              <a:lnSpc>
                <a:spcPct val="100000"/>
              </a:lnSpc>
              <a:spcBef>
                <a:spcPts val="36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Transportation</a:t>
            </a:r>
            <a:endParaRPr sz="1600">
              <a:solidFill>
                <a:schemeClr val="dk1"/>
              </a:solidFill>
              <a:latin typeface="Trebuchet MS"/>
              <a:ea typeface="Trebuchet MS"/>
              <a:cs typeface="Trebuchet MS"/>
              <a:sym typeface="Trebuchet MS"/>
            </a:endParaRPr>
          </a:p>
          <a:p>
            <a:pPr indent="-330200" lvl="0" marL="457200" rtl="0" algn="l">
              <a:lnSpc>
                <a:spcPct val="100000"/>
              </a:lnSpc>
              <a:spcBef>
                <a:spcPts val="360"/>
              </a:spcBef>
              <a:spcAft>
                <a:spcPts val="0"/>
              </a:spcAft>
              <a:buClr>
                <a:schemeClr val="dk1"/>
              </a:buClr>
              <a:buSzPts val="1600"/>
              <a:buFont typeface="Arial"/>
              <a:buChar char="•"/>
            </a:pPr>
            <a:r>
              <a:rPr lang="en-US" sz="1600">
                <a:solidFill>
                  <a:schemeClr val="dk1"/>
                </a:solidFill>
                <a:latin typeface="Trebuchet MS"/>
                <a:ea typeface="Trebuchet MS"/>
                <a:cs typeface="Trebuchet MS"/>
                <a:sym typeface="Trebuchet MS"/>
              </a:rPr>
              <a:t>Parent and Sibling Support</a:t>
            </a:r>
            <a:endParaRPr sz="1600">
              <a:solidFill>
                <a:schemeClr val="dk1"/>
              </a:solidFill>
              <a:latin typeface="Trebuchet MS"/>
              <a:ea typeface="Trebuchet MS"/>
              <a:cs typeface="Trebuchet MS"/>
              <a:sym typeface="Trebuchet MS"/>
            </a:endParaRPr>
          </a:p>
          <a:p>
            <a:pPr indent="-330200" lvl="0" marL="457200" rtl="0" algn="l">
              <a:lnSpc>
                <a:spcPct val="100000"/>
              </a:lnSpc>
              <a:spcBef>
                <a:spcPts val="360"/>
              </a:spcBef>
              <a:spcAft>
                <a:spcPts val="0"/>
              </a:spcAft>
              <a:buClr>
                <a:schemeClr val="dk1"/>
              </a:buClr>
              <a:buSzPts val="1600"/>
              <a:buFont typeface="Arial"/>
              <a:buChar char="•"/>
            </a:pPr>
            <a:r>
              <a:rPr lang="en-US" sz="1600">
                <a:solidFill>
                  <a:schemeClr val="dk1"/>
                </a:solidFill>
                <a:latin typeface="Trebuchet MS"/>
                <a:ea typeface="Trebuchet MS"/>
                <a:cs typeface="Trebuchet MS"/>
                <a:sym typeface="Trebuchet MS"/>
              </a:rPr>
              <a:t>Medical and Dental Items</a:t>
            </a:r>
            <a:endParaRPr sz="1600">
              <a:latin typeface="Libre Franklin"/>
              <a:ea typeface="Libre Franklin"/>
              <a:cs typeface="Libre Franklin"/>
              <a:sym typeface="Libre Franklin"/>
            </a:endParaRPr>
          </a:p>
          <a:p>
            <a:pPr indent="-330200" lvl="0" marL="457200" rtl="0" algn="l">
              <a:lnSpc>
                <a:spcPct val="100000"/>
              </a:lnSpc>
              <a:spcBef>
                <a:spcPts val="360"/>
              </a:spcBef>
              <a:spcAft>
                <a:spcPts val="0"/>
              </a:spcAft>
              <a:buClr>
                <a:schemeClr val="dk1"/>
              </a:buClr>
              <a:buSzPts val="1600"/>
              <a:buFont typeface="Arial"/>
              <a:buChar char="•"/>
            </a:pPr>
            <a:r>
              <a:rPr lang="en-US" sz="1600">
                <a:solidFill>
                  <a:schemeClr val="dk1"/>
                </a:solidFill>
                <a:latin typeface="Trebuchet MS"/>
                <a:ea typeface="Trebuchet MS"/>
                <a:cs typeface="Trebuchet MS"/>
                <a:sym typeface="Trebuchet MS"/>
              </a:rPr>
              <a:t>Assistive Technology </a:t>
            </a:r>
            <a:endParaRPr sz="1600">
              <a:solidFill>
                <a:schemeClr val="dk1"/>
              </a:solidFill>
              <a:latin typeface="Trebuchet MS"/>
              <a:ea typeface="Trebuchet MS"/>
              <a:cs typeface="Trebuchet MS"/>
              <a:sym typeface="Trebuchet MS"/>
            </a:endParaRPr>
          </a:p>
          <a:p>
            <a:pPr indent="-330200" lvl="0" marL="457200" rtl="0" algn="l">
              <a:lnSpc>
                <a:spcPct val="100000"/>
              </a:lnSpc>
              <a:spcBef>
                <a:spcPts val="36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Adaptive Recreational Equipment</a:t>
            </a:r>
            <a:endParaRPr sz="1600">
              <a:solidFill>
                <a:schemeClr val="dk1"/>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chemeClr val="dk1"/>
              </a:buClr>
              <a:buSzPts val="1600"/>
              <a:buFont typeface="Trebuchet MS"/>
              <a:buChar char="–"/>
            </a:pPr>
            <a:r>
              <a:rPr i="1" lang="en-US" sz="1600">
                <a:solidFill>
                  <a:schemeClr val="dk1"/>
                </a:solidFill>
                <a:latin typeface="Trebuchet MS"/>
                <a:ea typeface="Trebuchet MS"/>
                <a:cs typeface="Trebuchet MS"/>
                <a:sym typeface="Trebuchet MS"/>
              </a:rPr>
              <a:t>bike</a:t>
            </a:r>
            <a:endParaRPr i="1" sz="1600">
              <a:solidFill>
                <a:schemeClr val="dk1"/>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chemeClr val="dk1"/>
              </a:buClr>
              <a:buSzPts val="1600"/>
              <a:buFont typeface="Trebuchet MS"/>
              <a:buChar char="–"/>
            </a:pPr>
            <a:r>
              <a:rPr i="1" lang="en-US" sz="1600">
                <a:solidFill>
                  <a:schemeClr val="dk1"/>
                </a:solidFill>
                <a:latin typeface="Trebuchet MS"/>
                <a:ea typeface="Trebuchet MS"/>
                <a:cs typeface="Trebuchet MS"/>
                <a:sym typeface="Trebuchet MS"/>
              </a:rPr>
              <a:t>swings</a:t>
            </a:r>
            <a:endParaRPr i="1" sz="1600">
              <a:solidFill>
                <a:schemeClr val="dk1"/>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chemeClr val="dk1"/>
              </a:buClr>
              <a:buSzPts val="1600"/>
              <a:buFont typeface="Trebuchet MS"/>
              <a:buChar char="–"/>
            </a:pPr>
            <a:r>
              <a:rPr i="1" lang="en-US" sz="1600">
                <a:solidFill>
                  <a:schemeClr val="dk1"/>
                </a:solidFill>
                <a:latin typeface="Trebuchet MS"/>
                <a:ea typeface="Trebuchet MS"/>
                <a:cs typeface="Trebuchet MS"/>
                <a:sym typeface="Trebuchet MS"/>
              </a:rPr>
              <a:t>swim safety devices</a:t>
            </a:r>
            <a:endParaRPr i="1" sz="1600">
              <a:solidFill>
                <a:schemeClr val="dk1"/>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chemeClr val="dk1"/>
              </a:buClr>
              <a:buSzPts val="1600"/>
              <a:buFont typeface="Trebuchet MS"/>
              <a:buChar char="–"/>
            </a:pPr>
            <a:r>
              <a:rPr i="1" lang="en-US" sz="1600">
                <a:solidFill>
                  <a:schemeClr val="dk1"/>
                </a:solidFill>
                <a:latin typeface="Trebuchet MS"/>
                <a:ea typeface="Trebuchet MS"/>
                <a:cs typeface="Trebuchet MS"/>
                <a:sym typeface="Trebuchet MS"/>
              </a:rPr>
              <a:t>toys</a:t>
            </a:r>
            <a:endParaRPr i="1" sz="1600">
              <a:solidFill>
                <a:schemeClr val="dk1"/>
              </a:solidFill>
              <a:latin typeface="Trebuchet MS"/>
              <a:ea typeface="Trebuchet MS"/>
              <a:cs typeface="Trebuchet MS"/>
              <a:sym typeface="Trebuchet MS"/>
            </a:endParaRPr>
          </a:p>
          <a:p>
            <a:pPr indent="-330200" lvl="1" marL="914400" rtl="0" algn="l">
              <a:lnSpc>
                <a:spcPct val="100000"/>
              </a:lnSpc>
              <a:spcBef>
                <a:spcPts val="360"/>
              </a:spcBef>
              <a:spcAft>
                <a:spcPts val="0"/>
              </a:spcAft>
              <a:buClr>
                <a:schemeClr val="dk1"/>
              </a:buClr>
              <a:buSzPts val="1600"/>
              <a:buFont typeface="Trebuchet MS"/>
              <a:buChar char="–"/>
            </a:pPr>
            <a:r>
              <a:rPr i="1" lang="en-US" sz="1600">
                <a:solidFill>
                  <a:schemeClr val="dk1"/>
                </a:solidFill>
                <a:latin typeface="Trebuchet MS"/>
                <a:ea typeface="Trebuchet MS"/>
                <a:cs typeface="Trebuchet MS"/>
                <a:sym typeface="Trebuchet MS"/>
              </a:rPr>
              <a:t>therapy toys</a:t>
            </a:r>
            <a:endParaRPr i="1" sz="1600">
              <a:solidFill>
                <a:schemeClr val="dk1"/>
              </a:solidFill>
              <a:latin typeface="Trebuchet MS"/>
              <a:ea typeface="Trebuchet MS"/>
              <a:cs typeface="Trebuchet MS"/>
              <a:sym typeface="Trebuchet MS"/>
            </a:endParaRPr>
          </a:p>
          <a:p>
            <a:pPr indent="-330200" lvl="0" marL="457200" rtl="0" algn="l">
              <a:lnSpc>
                <a:spcPct val="100000"/>
              </a:lnSpc>
              <a:spcBef>
                <a:spcPts val="360"/>
              </a:spcBef>
              <a:spcAft>
                <a:spcPts val="0"/>
              </a:spcAft>
              <a:buClr>
                <a:schemeClr val="dk1"/>
              </a:buClr>
              <a:buSzPts val="1600"/>
              <a:buFont typeface="Trebuchet MS"/>
              <a:buChar char="•"/>
            </a:pPr>
            <a:r>
              <a:rPr lang="en-US" sz="1600">
                <a:solidFill>
                  <a:schemeClr val="dk1"/>
                </a:solidFill>
                <a:latin typeface="Trebuchet MS"/>
                <a:ea typeface="Trebuchet MS"/>
                <a:cs typeface="Trebuchet MS"/>
                <a:sym typeface="Trebuchet MS"/>
              </a:rPr>
              <a:t>Private Insurance Deductibles and copays</a:t>
            </a:r>
            <a:endParaRPr sz="1600">
              <a:solidFill>
                <a:schemeClr val="dk1"/>
              </a:solidFill>
              <a:latin typeface="Trebuchet MS"/>
              <a:ea typeface="Trebuchet MS"/>
              <a:cs typeface="Trebuchet MS"/>
              <a:sym typeface="Trebuchet MS"/>
            </a:endParaRPr>
          </a:p>
          <a:p>
            <a:pPr indent="0" lvl="0" marL="0" rtl="0" algn="l">
              <a:spcBef>
                <a:spcPts val="1000"/>
              </a:spcBef>
              <a:spcAft>
                <a:spcPts val="20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2c93b40078b_1_332"/>
          <p:cNvSpPr txBox="1"/>
          <p:nvPr>
            <p:ph type="title"/>
          </p:nvPr>
        </p:nvSpPr>
        <p:spPr>
          <a:xfrm>
            <a:off x="409875" y="685800"/>
            <a:ext cx="8331300" cy="1485900"/>
          </a:xfrm>
          <a:prstGeom prst="rect">
            <a:avLst/>
          </a:prstGeom>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4400"/>
              <a:buFont typeface="Calibri"/>
              <a:buNone/>
            </a:pPr>
            <a:r>
              <a:rPr lang="en-US" sz="3000"/>
              <a:t>How to Request and Receive FSSP Funding</a:t>
            </a:r>
            <a:endParaRPr sz="3000"/>
          </a:p>
          <a:p>
            <a:pPr indent="0" lvl="0" marL="0" rtl="0" algn="l">
              <a:spcBef>
                <a:spcPts val="0"/>
              </a:spcBef>
              <a:spcAft>
                <a:spcPts val="0"/>
              </a:spcAft>
              <a:buNone/>
            </a:pPr>
            <a:r>
              <a:t/>
            </a:r>
            <a:endParaRPr/>
          </a:p>
        </p:txBody>
      </p:sp>
      <p:sp>
        <p:nvSpPr>
          <p:cNvPr id="266" name="Google Shape;266;g2c93b40078b_1_332"/>
          <p:cNvSpPr txBox="1"/>
          <p:nvPr>
            <p:ph idx="1" type="body"/>
          </p:nvPr>
        </p:nvSpPr>
        <p:spPr>
          <a:xfrm>
            <a:off x="645075" y="1933875"/>
            <a:ext cx="7584600" cy="3933600"/>
          </a:xfrm>
          <a:prstGeom prst="rect">
            <a:avLst/>
          </a:prstGeom>
        </p:spPr>
        <p:txBody>
          <a:bodyPr anchorCtr="0" anchor="t" bIns="45700" lIns="91425" spcFirstLastPara="1" rIns="91425" wrap="square" tIns="45700">
            <a:normAutofit lnSpcReduction="20000"/>
          </a:bodyPr>
          <a:lstStyle/>
          <a:p>
            <a:pPr indent="0" lvl="0" marL="0" rtl="0" algn="l">
              <a:lnSpc>
                <a:spcPct val="112000"/>
              </a:lnSpc>
              <a:spcBef>
                <a:spcPts val="400"/>
              </a:spcBef>
              <a:spcAft>
                <a:spcPts val="0"/>
              </a:spcAft>
              <a:buNone/>
            </a:pPr>
            <a:r>
              <a:rPr b="1" lang="en-US" sz="2000">
                <a:solidFill>
                  <a:schemeClr val="dk1"/>
                </a:solidFill>
                <a:latin typeface="Trebuchet MS"/>
                <a:ea typeface="Trebuchet MS"/>
                <a:cs typeface="Trebuchet MS"/>
                <a:sym typeface="Trebuchet MS"/>
              </a:rPr>
              <a:t>Different types of services may require different request procedures -</a:t>
            </a:r>
            <a:r>
              <a:rPr b="1" lang="en-US" sz="2000" u="sng">
                <a:solidFill>
                  <a:schemeClr val="dk1"/>
                </a:solidFill>
                <a:latin typeface="Trebuchet MS"/>
                <a:ea typeface="Trebuchet MS"/>
                <a:cs typeface="Trebuchet MS"/>
                <a:sym typeface="Trebuchet MS"/>
              </a:rPr>
              <a:t> Ask your Case Manager</a:t>
            </a:r>
            <a:r>
              <a:rPr b="1" lang="en-US" sz="2000">
                <a:solidFill>
                  <a:schemeClr val="dk1"/>
                </a:solidFill>
                <a:latin typeface="Trebuchet MS"/>
                <a:ea typeface="Trebuchet MS"/>
                <a:cs typeface="Trebuchet MS"/>
                <a:sym typeface="Trebuchet MS"/>
              </a:rPr>
              <a:t> </a:t>
            </a:r>
            <a:br>
              <a:rPr lang="en-US" sz="2000">
                <a:solidFill>
                  <a:schemeClr val="dk1"/>
                </a:solidFill>
                <a:latin typeface="Trebuchet MS"/>
                <a:ea typeface="Trebuchet MS"/>
                <a:cs typeface="Trebuchet MS"/>
                <a:sym typeface="Trebuchet MS"/>
              </a:rPr>
            </a:br>
            <a:endParaRPr sz="2000">
              <a:solidFill>
                <a:schemeClr val="dk1"/>
              </a:solidFill>
              <a:latin typeface="Trebuchet MS"/>
              <a:ea typeface="Trebuchet MS"/>
              <a:cs typeface="Trebuchet MS"/>
              <a:sym typeface="Trebuchet MS"/>
            </a:endParaRPr>
          </a:p>
          <a:p>
            <a:pPr indent="-342900" lvl="0" marL="457200" rtl="0" algn="l">
              <a:lnSpc>
                <a:spcPct val="112000"/>
              </a:lnSpc>
              <a:spcBef>
                <a:spcPts val="4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Programs can be administered differently between CMAs</a:t>
            </a:r>
            <a:endParaRPr sz="1800">
              <a:solidFill>
                <a:schemeClr val="dk1"/>
              </a:solidFill>
              <a:latin typeface="Trebuchet MS"/>
              <a:ea typeface="Trebuchet MS"/>
              <a:cs typeface="Trebuchet MS"/>
              <a:sym typeface="Trebuchet MS"/>
            </a:endParaRPr>
          </a:p>
          <a:p>
            <a:pPr indent="-342900" lvl="0" marL="457200" rtl="0" algn="l">
              <a:lnSpc>
                <a:spcPct val="112000"/>
              </a:lnSpc>
              <a:spcBef>
                <a:spcPts val="4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Letters of support from professionals are sometimes required</a:t>
            </a:r>
            <a:endParaRPr sz="1800">
              <a:solidFill>
                <a:schemeClr val="dk1"/>
              </a:solidFill>
              <a:latin typeface="Trebuchet MS"/>
              <a:ea typeface="Trebuchet MS"/>
              <a:cs typeface="Trebuchet MS"/>
              <a:sym typeface="Trebuchet MS"/>
            </a:endParaRPr>
          </a:p>
          <a:p>
            <a:pPr indent="-342900" lvl="0" marL="457200" rtl="0" algn="l">
              <a:lnSpc>
                <a:spcPct val="112000"/>
              </a:lnSpc>
              <a:spcBef>
                <a:spcPts val="4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Letters of support/Invoices may not be necessary for some items</a:t>
            </a:r>
            <a:endParaRPr sz="1800">
              <a:solidFill>
                <a:schemeClr val="dk1"/>
              </a:solidFill>
              <a:latin typeface="Trebuchet MS"/>
              <a:ea typeface="Trebuchet MS"/>
              <a:cs typeface="Trebuchet MS"/>
              <a:sym typeface="Trebuchet MS"/>
            </a:endParaRPr>
          </a:p>
          <a:p>
            <a:pPr indent="-342900" lvl="0" marL="457200" rtl="0" algn="l">
              <a:lnSpc>
                <a:spcPct val="112000"/>
              </a:lnSpc>
              <a:spcBef>
                <a:spcPts val="4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Logs tracking your use of funding may be required </a:t>
            </a:r>
            <a:br>
              <a:rPr lang="en-US" sz="1800">
                <a:solidFill>
                  <a:schemeClr val="dk1"/>
                </a:solidFill>
                <a:latin typeface="Trebuchet MS"/>
                <a:ea typeface="Trebuchet MS"/>
                <a:cs typeface="Trebuchet MS"/>
                <a:sym typeface="Trebuchet MS"/>
              </a:rPr>
            </a:br>
            <a:r>
              <a:rPr lang="en-US" sz="1800">
                <a:solidFill>
                  <a:schemeClr val="dk1"/>
                </a:solidFill>
                <a:latin typeface="Trebuchet MS"/>
                <a:ea typeface="Trebuchet MS"/>
                <a:cs typeface="Trebuchet MS"/>
                <a:sym typeface="Trebuchet MS"/>
              </a:rPr>
              <a:t>	</a:t>
            </a:r>
            <a:r>
              <a:rPr i="1" lang="en-US" sz="1800">
                <a:solidFill>
                  <a:schemeClr val="dk1"/>
                </a:solidFill>
                <a:latin typeface="Trebuchet MS"/>
                <a:ea typeface="Trebuchet MS"/>
                <a:cs typeface="Trebuchet MS"/>
                <a:sym typeface="Trebuchet MS"/>
              </a:rPr>
              <a:t>i.e. respite, housekeeping, therapy sessions, etc.</a:t>
            </a:r>
            <a:endParaRPr i="1" sz="1800">
              <a:solidFill>
                <a:schemeClr val="dk1"/>
              </a:solidFill>
              <a:latin typeface="Trebuchet MS"/>
              <a:ea typeface="Trebuchet MS"/>
              <a:cs typeface="Trebuchet MS"/>
              <a:sym typeface="Trebuchet MS"/>
            </a:endParaRPr>
          </a:p>
          <a:p>
            <a:pPr indent="-342900" lvl="0" marL="457200" rtl="0" algn="l">
              <a:lnSpc>
                <a:spcPct val="112000"/>
              </a:lnSpc>
              <a:spcBef>
                <a:spcPts val="4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Receipts from purchases made with funds awarded may be required</a:t>
            </a:r>
            <a:endParaRPr sz="1800">
              <a:solidFill>
                <a:schemeClr val="dk1"/>
              </a:solidFill>
              <a:latin typeface="Trebuchet MS"/>
              <a:ea typeface="Trebuchet MS"/>
              <a:cs typeface="Trebuchet MS"/>
              <a:sym typeface="Trebuchet MS"/>
            </a:endParaRPr>
          </a:p>
          <a:p>
            <a:pPr indent="-342900" lvl="0" marL="457200" rtl="0" algn="l">
              <a:lnSpc>
                <a:spcPct val="112000"/>
              </a:lnSpc>
              <a:spcBef>
                <a:spcPts val="4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Sometimes funding is paid directly to provider of services/goods</a:t>
            </a:r>
            <a:endParaRPr sz="1800">
              <a:solidFill>
                <a:schemeClr val="dk1"/>
              </a:solidFill>
              <a:latin typeface="Trebuchet MS"/>
              <a:ea typeface="Trebuchet MS"/>
              <a:cs typeface="Trebuchet MS"/>
              <a:sym typeface="Trebuchet MS"/>
            </a:endParaRPr>
          </a:p>
          <a:p>
            <a:pPr indent="-342900" lvl="0" marL="457200" rtl="0" algn="l">
              <a:lnSpc>
                <a:spcPct val="112000"/>
              </a:lnSpc>
              <a:spcBef>
                <a:spcPts val="400"/>
              </a:spcBef>
              <a:spcAft>
                <a:spcPts val="0"/>
              </a:spcAft>
              <a:buClr>
                <a:schemeClr val="dk1"/>
              </a:buClr>
              <a:buSzPts val="1800"/>
              <a:buFont typeface="Trebuchet MS"/>
              <a:buChar char="●"/>
            </a:pPr>
            <a:r>
              <a:rPr lang="en-US" sz="1800">
                <a:solidFill>
                  <a:schemeClr val="dk1"/>
                </a:solidFill>
                <a:latin typeface="Trebuchet MS"/>
                <a:ea typeface="Trebuchet MS"/>
                <a:cs typeface="Trebuchet MS"/>
                <a:sym typeface="Trebuchet MS"/>
              </a:rPr>
              <a:t>Sometimes funding is paid to you personally</a:t>
            </a:r>
            <a:endParaRPr sz="1800">
              <a:solidFill>
                <a:schemeClr val="dk1"/>
              </a:solidFill>
              <a:latin typeface="Trebuchet MS"/>
              <a:ea typeface="Trebuchet MS"/>
              <a:cs typeface="Trebuchet MS"/>
              <a:sym typeface="Trebuchet MS"/>
            </a:endParaRPr>
          </a:p>
          <a:p>
            <a:pPr indent="0" lvl="0" marL="0" rtl="0" algn="l">
              <a:lnSpc>
                <a:spcPct val="112000"/>
              </a:lnSpc>
              <a:spcBef>
                <a:spcPts val="400"/>
              </a:spcBef>
              <a:spcAft>
                <a:spcPts val="400"/>
              </a:spcAft>
              <a:buNone/>
            </a:pPr>
            <a:r>
              <a:t/>
            </a:r>
            <a:endParaRPr/>
          </a:p>
        </p:txBody>
      </p:sp>
      <p:sp>
        <p:nvSpPr>
          <p:cNvPr id="267" name="Google Shape;267;g2c93b40078b_1_332"/>
          <p:cNvSpPr txBox="1"/>
          <p:nvPr>
            <p:ph idx="12" type="sldNum"/>
          </p:nvPr>
        </p:nvSpPr>
        <p:spPr>
          <a:xfrm>
            <a:off x="7104552" y="6453386"/>
            <a:ext cx="1197300" cy="4047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g2c93b40078b_1_340"/>
          <p:cNvSpPr txBox="1"/>
          <p:nvPr>
            <p:ph type="title"/>
          </p:nvPr>
        </p:nvSpPr>
        <p:spPr>
          <a:xfrm>
            <a:off x="1028700" y="685800"/>
            <a:ext cx="7200900" cy="14859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FSSP Won’t Fund Everything</a:t>
            </a:r>
            <a:endParaRPr/>
          </a:p>
        </p:txBody>
      </p:sp>
      <p:sp>
        <p:nvSpPr>
          <p:cNvPr id="274" name="Google Shape;274;g2c93b40078b_1_340"/>
          <p:cNvSpPr txBox="1"/>
          <p:nvPr>
            <p:ph idx="1" type="body"/>
          </p:nvPr>
        </p:nvSpPr>
        <p:spPr>
          <a:xfrm>
            <a:off x="521300" y="1810100"/>
            <a:ext cx="7708200" cy="4057200"/>
          </a:xfrm>
          <a:prstGeom prst="rect">
            <a:avLst/>
          </a:prstGeom>
        </p:spPr>
        <p:txBody>
          <a:bodyPr anchorCtr="0" anchor="t" bIns="45700" lIns="91425" spcFirstLastPara="1" rIns="91425" wrap="square" tIns="45700">
            <a:normAutofit fontScale="92500"/>
          </a:bodyPr>
          <a:lstStyle/>
          <a:p>
            <a:pPr indent="0" lvl="0" marL="0" rtl="0" algn="l">
              <a:lnSpc>
                <a:spcPct val="100000"/>
              </a:lnSpc>
              <a:spcBef>
                <a:spcPts val="360"/>
              </a:spcBef>
              <a:spcAft>
                <a:spcPts val="0"/>
              </a:spcAft>
              <a:buNone/>
            </a:pPr>
            <a:r>
              <a:rPr b="1" lang="en-US" sz="2000" u="sng">
                <a:solidFill>
                  <a:srgbClr val="000000"/>
                </a:solidFill>
                <a:latin typeface="Trebuchet MS"/>
                <a:ea typeface="Trebuchet MS"/>
                <a:cs typeface="Trebuchet MS"/>
                <a:sym typeface="Trebuchet MS"/>
              </a:rPr>
              <a:t>Examples of services not funded by FSSP (not an exhaustive list):</a:t>
            </a:r>
            <a:endParaRPr b="1" sz="2000" u="sng"/>
          </a:p>
          <a:p>
            <a:pPr indent="-334327" lvl="0" marL="457200" rtl="0" algn="l">
              <a:lnSpc>
                <a:spcPct val="100000"/>
              </a:lnSpc>
              <a:spcBef>
                <a:spcPts val="400"/>
              </a:spcBef>
              <a:spcAft>
                <a:spcPts val="0"/>
              </a:spcAft>
              <a:buClr>
                <a:srgbClr val="000000"/>
              </a:buClr>
              <a:buSzPct val="100000"/>
              <a:buFont typeface="Trebuchet MS"/>
              <a:buChar char="•"/>
            </a:pPr>
            <a:r>
              <a:rPr lang="en-US" sz="1800">
                <a:solidFill>
                  <a:srgbClr val="000000"/>
                </a:solidFill>
                <a:latin typeface="Trebuchet MS"/>
                <a:ea typeface="Trebuchet MS"/>
                <a:cs typeface="Trebuchet MS"/>
                <a:sym typeface="Trebuchet MS"/>
              </a:rPr>
              <a:t>Services or items covered by other funding sources including waiver services, insurance, public funding, etc.</a:t>
            </a:r>
            <a:endParaRPr sz="1800">
              <a:solidFill>
                <a:srgbClr val="000000"/>
              </a:solidFill>
              <a:latin typeface="Trebuchet MS"/>
              <a:ea typeface="Trebuchet MS"/>
              <a:cs typeface="Trebuchet MS"/>
              <a:sym typeface="Trebuchet MS"/>
            </a:endParaRPr>
          </a:p>
          <a:p>
            <a:pPr indent="-334327" lvl="0" marL="457200" rtl="0" algn="l">
              <a:lnSpc>
                <a:spcPct val="100000"/>
              </a:lnSpc>
              <a:spcBef>
                <a:spcPts val="800"/>
              </a:spcBef>
              <a:spcAft>
                <a:spcPts val="0"/>
              </a:spcAft>
              <a:buClr>
                <a:srgbClr val="000000"/>
              </a:buClr>
              <a:buSzPct val="100000"/>
              <a:buFont typeface="Trebuchet MS"/>
              <a:buChar char="•"/>
            </a:pPr>
            <a:r>
              <a:rPr lang="en-US" sz="1800">
                <a:solidFill>
                  <a:srgbClr val="000000"/>
                </a:solidFill>
                <a:latin typeface="Trebuchet MS"/>
                <a:ea typeface="Trebuchet MS"/>
                <a:cs typeface="Trebuchet MS"/>
                <a:sym typeface="Trebuchet MS"/>
              </a:rPr>
              <a:t>Age-appropriate recreational equipment and toys </a:t>
            </a:r>
            <a:br>
              <a:rPr lang="en-US" sz="1800">
                <a:solidFill>
                  <a:srgbClr val="000000"/>
                </a:solidFill>
                <a:latin typeface="Trebuchet MS"/>
                <a:ea typeface="Trebuchet MS"/>
                <a:cs typeface="Trebuchet MS"/>
                <a:sym typeface="Trebuchet MS"/>
              </a:rPr>
            </a:br>
            <a:r>
              <a:rPr lang="en-US" sz="1800">
                <a:solidFill>
                  <a:srgbClr val="000000"/>
                </a:solidFill>
                <a:latin typeface="Trebuchet MS"/>
                <a:ea typeface="Trebuchet MS"/>
                <a:cs typeface="Trebuchet MS"/>
                <a:sym typeface="Trebuchet MS"/>
              </a:rPr>
              <a:t>	</a:t>
            </a:r>
            <a:r>
              <a:rPr i="1" lang="en-US" sz="1800">
                <a:solidFill>
                  <a:srgbClr val="000000"/>
                </a:solidFill>
                <a:latin typeface="Trebuchet MS"/>
                <a:ea typeface="Trebuchet MS"/>
                <a:cs typeface="Trebuchet MS"/>
                <a:sym typeface="Trebuchet MS"/>
              </a:rPr>
              <a:t>Requests will only be approved when there is a correlation between</a:t>
            </a:r>
            <a:br>
              <a:rPr i="1" lang="en-US" sz="1800">
                <a:solidFill>
                  <a:srgbClr val="000000"/>
                </a:solidFill>
                <a:latin typeface="Trebuchet MS"/>
                <a:ea typeface="Trebuchet MS"/>
                <a:cs typeface="Trebuchet MS"/>
                <a:sym typeface="Trebuchet MS"/>
              </a:rPr>
            </a:br>
            <a:r>
              <a:rPr i="1" lang="en-US" sz="1800">
                <a:solidFill>
                  <a:srgbClr val="000000"/>
                </a:solidFill>
                <a:latin typeface="Trebuchet MS"/>
                <a:ea typeface="Trebuchet MS"/>
                <a:cs typeface="Trebuchet MS"/>
                <a:sym typeface="Trebuchet MS"/>
              </a:rPr>
              <a:t>	the need and the disability.</a:t>
            </a:r>
            <a:endParaRPr i="1" sz="1800">
              <a:solidFill>
                <a:srgbClr val="000000"/>
              </a:solidFill>
              <a:latin typeface="Trebuchet MS"/>
              <a:ea typeface="Trebuchet MS"/>
              <a:cs typeface="Trebuchet MS"/>
              <a:sym typeface="Trebuchet MS"/>
            </a:endParaRPr>
          </a:p>
          <a:p>
            <a:pPr indent="-334327" lvl="0" marL="457200" rtl="0" algn="l">
              <a:lnSpc>
                <a:spcPct val="100000"/>
              </a:lnSpc>
              <a:spcBef>
                <a:spcPts val="800"/>
              </a:spcBef>
              <a:spcAft>
                <a:spcPts val="0"/>
              </a:spcAft>
              <a:buClr>
                <a:srgbClr val="000000"/>
              </a:buClr>
              <a:buSzPct val="100000"/>
              <a:buFont typeface="Trebuchet MS"/>
              <a:buChar char="•"/>
            </a:pPr>
            <a:r>
              <a:rPr lang="en-US" sz="1800">
                <a:solidFill>
                  <a:srgbClr val="000000"/>
                </a:solidFill>
                <a:latin typeface="Trebuchet MS"/>
                <a:ea typeface="Trebuchet MS"/>
                <a:cs typeface="Trebuchet MS"/>
                <a:sym typeface="Trebuchet MS"/>
              </a:rPr>
              <a:t>Tutoring or Educational Items</a:t>
            </a:r>
            <a:br>
              <a:rPr lang="en-US" sz="1800">
                <a:solidFill>
                  <a:srgbClr val="000000"/>
                </a:solidFill>
                <a:latin typeface="Trebuchet MS"/>
                <a:ea typeface="Trebuchet MS"/>
                <a:cs typeface="Trebuchet MS"/>
                <a:sym typeface="Trebuchet MS"/>
              </a:rPr>
            </a:br>
            <a:r>
              <a:rPr lang="en-US" sz="1800">
                <a:solidFill>
                  <a:srgbClr val="000000"/>
                </a:solidFill>
                <a:latin typeface="Trebuchet MS"/>
                <a:ea typeface="Trebuchet MS"/>
                <a:cs typeface="Trebuchet MS"/>
                <a:sym typeface="Trebuchet MS"/>
              </a:rPr>
              <a:t>	</a:t>
            </a:r>
            <a:r>
              <a:rPr i="1" lang="en-US" sz="1800">
                <a:solidFill>
                  <a:srgbClr val="000000"/>
                </a:solidFill>
                <a:latin typeface="Trebuchet MS"/>
                <a:ea typeface="Trebuchet MS"/>
                <a:cs typeface="Trebuchet MS"/>
                <a:sym typeface="Trebuchet MS"/>
              </a:rPr>
              <a:t>Educational support is covered by public funding to the Department</a:t>
            </a:r>
            <a:br>
              <a:rPr i="1" lang="en-US" sz="1800">
                <a:solidFill>
                  <a:srgbClr val="000000"/>
                </a:solidFill>
                <a:latin typeface="Trebuchet MS"/>
                <a:ea typeface="Trebuchet MS"/>
                <a:cs typeface="Trebuchet MS"/>
                <a:sym typeface="Trebuchet MS"/>
              </a:rPr>
            </a:br>
            <a:r>
              <a:rPr i="1" lang="en-US" sz="1800">
                <a:solidFill>
                  <a:srgbClr val="000000"/>
                </a:solidFill>
                <a:latin typeface="Trebuchet MS"/>
                <a:ea typeface="Trebuchet MS"/>
                <a:cs typeface="Trebuchet MS"/>
                <a:sym typeface="Trebuchet MS"/>
              </a:rPr>
              <a:t>	of Education</a:t>
            </a:r>
            <a:endParaRPr i="1" sz="1800">
              <a:solidFill>
                <a:srgbClr val="000000"/>
              </a:solidFill>
              <a:latin typeface="Trebuchet MS"/>
              <a:ea typeface="Trebuchet MS"/>
              <a:cs typeface="Trebuchet MS"/>
              <a:sym typeface="Trebuchet MS"/>
            </a:endParaRPr>
          </a:p>
          <a:p>
            <a:pPr indent="-334327" lvl="0" marL="457200" rtl="0" algn="l">
              <a:lnSpc>
                <a:spcPct val="100000"/>
              </a:lnSpc>
              <a:spcBef>
                <a:spcPts val="800"/>
              </a:spcBef>
              <a:spcAft>
                <a:spcPts val="0"/>
              </a:spcAft>
              <a:buClr>
                <a:srgbClr val="000000"/>
              </a:buClr>
              <a:buSzPct val="100000"/>
              <a:buFont typeface="Trebuchet MS"/>
              <a:buChar char="•"/>
            </a:pPr>
            <a:r>
              <a:rPr lang="en-US" sz="1800">
                <a:solidFill>
                  <a:srgbClr val="000000"/>
                </a:solidFill>
                <a:latin typeface="Trebuchet MS"/>
                <a:ea typeface="Trebuchet MS"/>
                <a:cs typeface="Trebuchet MS"/>
                <a:sym typeface="Trebuchet MS"/>
              </a:rPr>
              <a:t>Items that are not the most cost-effective option</a:t>
            </a:r>
            <a:endParaRPr sz="1800">
              <a:solidFill>
                <a:srgbClr val="000000"/>
              </a:solidFill>
              <a:latin typeface="Trebuchet MS"/>
              <a:ea typeface="Trebuchet MS"/>
              <a:cs typeface="Trebuchet MS"/>
              <a:sym typeface="Trebuchet MS"/>
            </a:endParaRPr>
          </a:p>
          <a:p>
            <a:pPr indent="-334327" lvl="0" marL="457200" rtl="0" algn="l">
              <a:lnSpc>
                <a:spcPct val="100000"/>
              </a:lnSpc>
              <a:spcBef>
                <a:spcPts val="800"/>
              </a:spcBef>
              <a:spcAft>
                <a:spcPts val="0"/>
              </a:spcAft>
              <a:buClr>
                <a:srgbClr val="000000"/>
              </a:buClr>
              <a:buSzPct val="100000"/>
              <a:buFont typeface="Trebuchet MS"/>
              <a:buChar char="•"/>
            </a:pPr>
            <a:r>
              <a:rPr lang="en-US" sz="1800">
                <a:solidFill>
                  <a:srgbClr val="000000"/>
                </a:solidFill>
                <a:latin typeface="Trebuchet MS"/>
                <a:ea typeface="Trebuchet MS"/>
                <a:cs typeface="Trebuchet MS"/>
                <a:sym typeface="Trebuchet MS"/>
              </a:rPr>
              <a:t>Home/vehicle modifications or assistive tech funding denied by Medicaid waiver program</a:t>
            </a:r>
            <a:endParaRPr sz="1800">
              <a:solidFill>
                <a:srgbClr val="000000"/>
              </a:solidFill>
              <a:latin typeface="Trebuchet MS"/>
              <a:ea typeface="Trebuchet MS"/>
              <a:cs typeface="Trebuchet MS"/>
              <a:sym typeface="Trebuchet MS"/>
            </a:endParaRPr>
          </a:p>
          <a:p>
            <a:pPr indent="0" lvl="0" marL="0" rtl="0" algn="l">
              <a:spcBef>
                <a:spcPts val="1000"/>
              </a:spcBef>
              <a:spcAft>
                <a:spcPts val="200"/>
              </a:spcAft>
              <a:buNone/>
            </a:pPr>
            <a:r>
              <a:t/>
            </a:r>
            <a:endParaRPr/>
          </a:p>
        </p:txBody>
      </p:sp>
      <p:sp>
        <p:nvSpPr>
          <p:cNvPr id="275" name="Google Shape;275;g2c93b40078b_1_340"/>
          <p:cNvSpPr txBox="1"/>
          <p:nvPr>
            <p:ph idx="12" type="sldNum"/>
          </p:nvPr>
        </p:nvSpPr>
        <p:spPr>
          <a:xfrm>
            <a:off x="7104552" y="6453386"/>
            <a:ext cx="1197300" cy="4047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276" name="Google Shape;276;g2c93b40078b_1_340"/>
          <p:cNvSpPr txBox="1"/>
          <p:nvPr/>
        </p:nvSpPr>
        <p:spPr>
          <a:xfrm>
            <a:off x="311700" y="5598875"/>
            <a:ext cx="8160900" cy="1000500"/>
          </a:xfrm>
          <a:prstGeom prst="rect">
            <a:avLst/>
          </a:prstGeom>
          <a:noFill/>
          <a:ln>
            <a:noFill/>
          </a:ln>
        </p:spPr>
        <p:txBody>
          <a:bodyPr anchorCtr="0" anchor="t" bIns="91425" lIns="91425" spcFirstLastPara="1" rIns="91425" wrap="square" tIns="91425">
            <a:spAutoFit/>
          </a:bodyPr>
          <a:lstStyle/>
          <a:p>
            <a:pPr indent="0" lvl="0" marL="0" rtl="0" algn="ctr">
              <a:spcBef>
                <a:spcPts val="360"/>
              </a:spcBef>
              <a:spcAft>
                <a:spcPts val="0"/>
              </a:spcAft>
              <a:buNone/>
            </a:pPr>
            <a:r>
              <a:rPr b="1" lang="en-US" sz="2500">
                <a:latin typeface="Trebuchet MS"/>
                <a:ea typeface="Trebuchet MS"/>
                <a:cs typeface="Trebuchet MS"/>
                <a:sym typeface="Trebuchet MS"/>
              </a:rPr>
              <a:t>Pretty sure what you need won’t be funded?</a:t>
            </a:r>
            <a:endParaRPr b="1" sz="2500">
              <a:latin typeface="Trebuchet MS"/>
              <a:ea typeface="Trebuchet MS"/>
              <a:cs typeface="Trebuchet MS"/>
              <a:sym typeface="Trebuchet MS"/>
            </a:endParaRPr>
          </a:p>
          <a:p>
            <a:pPr indent="0" lvl="0" marL="0" rtl="0" algn="ctr">
              <a:spcBef>
                <a:spcPts val="360"/>
              </a:spcBef>
              <a:spcAft>
                <a:spcPts val="0"/>
              </a:spcAft>
              <a:buNone/>
            </a:pPr>
            <a:r>
              <a:rPr b="1" lang="en-US" sz="2500" u="sng">
                <a:latin typeface="Trebuchet MS"/>
                <a:ea typeface="Trebuchet MS"/>
                <a:cs typeface="Trebuchet MS"/>
                <a:sym typeface="Trebuchet MS"/>
              </a:rPr>
              <a:t>Ask anyway!</a:t>
            </a:r>
            <a:endParaRPr sz="2500" u="sng">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g2c93b40078b_1_350"/>
          <p:cNvSpPr txBox="1"/>
          <p:nvPr>
            <p:ph type="title"/>
          </p:nvPr>
        </p:nvSpPr>
        <p:spPr>
          <a:xfrm>
            <a:off x="311725" y="667900"/>
            <a:ext cx="8520600" cy="831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lt1"/>
              </a:buClr>
              <a:buSzPts val="4400"/>
              <a:buFont typeface="Calibri"/>
              <a:buNone/>
            </a:pPr>
            <a:r>
              <a:rPr lang="en-US"/>
              <a:t>Mill Levy Funding</a:t>
            </a:r>
            <a:endParaRPr/>
          </a:p>
          <a:p>
            <a:pPr indent="0" lvl="0" marL="0" rtl="0" algn="l">
              <a:spcBef>
                <a:spcPts val="0"/>
              </a:spcBef>
              <a:spcAft>
                <a:spcPts val="0"/>
              </a:spcAft>
              <a:buNone/>
            </a:pPr>
            <a:r>
              <a:t/>
            </a:r>
            <a:endParaRPr/>
          </a:p>
        </p:txBody>
      </p:sp>
      <p:sp>
        <p:nvSpPr>
          <p:cNvPr id="283" name="Google Shape;283;g2c93b40078b_1_350"/>
          <p:cNvSpPr txBox="1"/>
          <p:nvPr>
            <p:ph idx="1" type="body"/>
          </p:nvPr>
        </p:nvSpPr>
        <p:spPr>
          <a:xfrm>
            <a:off x="311700" y="1822475"/>
            <a:ext cx="8160900" cy="4642200"/>
          </a:xfrm>
          <a:prstGeom prst="rect">
            <a:avLst/>
          </a:prstGeom>
        </p:spPr>
        <p:txBody>
          <a:bodyPr anchorCtr="0" anchor="t" bIns="91425" lIns="91425" spcFirstLastPara="1" rIns="91425" wrap="square" tIns="91425">
            <a:normAutofit fontScale="77500" lnSpcReduction="20000"/>
          </a:bodyPr>
          <a:lstStyle/>
          <a:p>
            <a:pPr indent="0" lvl="0" marL="0" rtl="0" algn="l">
              <a:lnSpc>
                <a:spcPct val="112000"/>
              </a:lnSpc>
              <a:spcBef>
                <a:spcPts val="400"/>
              </a:spcBef>
              <a:spcAft>
                <a:spcPts val="0"/>
              </a:spcAft>
              <a:buNone/>
            </a:pPr>
            <a:r>
              <a:rPr b="1" lang="en-US" sz="2352">
                <a:solidFill>
                  <a:schemeClr val="dk1"/>
                </a:solidFill>
              </a:rPr>
              <a:t>Individual counties determine how to distribute a portion of their property taxes (Mill Levy).  Some counties dedicate a portion to support individuals with an intellectual and developmental disability or delay</a:t>
            </a:r>
            <a:endParaRPr b="1" sz="2352">
              <a:solidFill>
                <a:schemeClr val="dk1"/>
              </a:solidFill>
            </a:endParaRPr>
          </a:p>
          <a:p>
            <a:pPr indent="0" lvl="0" marL="0" rtl="0" algn="l">
              <a:lnSpc>
                <a:spcPct val="112000"/>
              </a:lnSpc>
              <a:spcBef>
                <a:spcPts val="400"/>
              </a:spcBef>
              <a:spcAft>
                <a:spcPts val="0"/>
              </a:spcAft>
              <a:buNone/>
            </a:pPr>
            <a:r>
              <a:t/>
            </a:r>
            <a:endParaRPr b="1" sz="2352">
              <a:solidFill>
                <a:schemeClr val="dk1"/>
              </a:solidFill>
            </a:endParaRPr>
          </a:p>
          <a:p>
            <a:pPr indent="0" lvl="0" marL="0" rtl="0" algn="l">
              <a:lnSpc>
                <a:spcPct val="112000"/>
              </a:lnSpc>
              <a:spcBef>
                <a:spcPts val="400"/>
              </a:spcBef>
              <a:spcAft>
                <a:spcPts val="0"/>
              </a:spcAft>
              <a:buNone/>
            </a:pPr>
            <a:r>
              <a:rPr b="1" lang="en-US" sz="2352">
                <a:solidFill>
                  <a:schemeClr val="dk1"/>
                </a:solidFill>
              </a:rPr>
              <a:t>Funds similar services/items as FSSP but from an additional funding source</a:t>
            </a:r>
            <a:endParaRPr b="1" sz="2352">
              <a:solidFill>
                <a:schemeClr val="dk1"/>
              </a:solidFill>
            </a:endParaRPr>
          </a:p>
          <a:p>
            <a:pPr indent="0" lvl="0" marL="0" rtl="0" algn="l">
              <a:lnSpc>
                <a:spcPct val="112000"/>
              </a:lnSpc>
              <a:spcBef>
                <a:spcPts val="400"/>
              </a:spcBef>
              <a:spcAft>
                <a:spcPts val="0"/>
              </a:spcAft>
              <a:buNone/>
            </a:pPr>
            <a:r>
              <a:t/>
            </a:r>
            <a:endParaRPr b="1" sz="2352">
              <a:solidFill>
                <a:schemeClr val="dk1"/>
              </a:solidFill>
            </a:endParaRPr>
          </a:p>
          <a:p>
            <a:pPr indent="0" lvl="0" marL="0" rtl="0" algn="l">
              <a:lnSpc>
                <a:spcPct val="112000"/>
              </a:lnSpc>
              <a:spcBef>
                <a:spcPts val="400"/>
              </a:spcBef>
              <a:spcAft>
                <a:spcPts val="0"/>
              </a:spcAft>
              <a:buNone/>
            </a:pPr>
            <a:r>
              <a:rPr b="1" lang="en-US" sz="2400">
                <a:solidFill>
                  <a:schemeClr val="dk1"/>
                </a:solidFill>
              </a:rPr>
              <a:t>Participating Counties </a:t>
            </a:r>
            <a:r>
              <a:rPr b="1" i="1" lang="en-US" sz="2400">
                <a:solidFill>
                  <a:schemeClr val="dk1"/>
                </a:solidFill>
              </a:rPr>
              <a:t>(Case Management Agencies)</a:t>
            </a:r>
            <a:r>
              <a:rPr b="1" lang="en-US" sz="2400">
                <a:solidFill>
                  <a:schemeClr val="dk1"/>
                </a:solidFill>
              </a:rPr>
              <a:t>:</a:t>
            </a:r>
            <a:endParaRPr b="1">
              <a:solidFill>
                <a:schemeClr val="dk1"/>
              </a:solidFill>
            </a:endParaRPr>
          </a:p>
          <a:p>
            <a:pPr indent="-317182" lvl="0" marL="457200" rtl="0" algn="l">
              <a:lnSpc>
                <a:spcPct val="112000"/>
              </a:lnSpc>
              <a:spcBef>
                <a:spcPts val="400"/>
              </a:spcBef>
              <a:spcAft>
                <a:spcPts val="0"/>
              </a:spcAft>
              <a:buClr>
                <a:schemeClr val="dk1"/>
              </a:buClr>
              <a:buSzPct val="75000"/>
              <a:buChar char="•"/>
            </a:pPr>
            <a:r>
              <a:rPr lang="en-US" sz="2400">
                <a:solidFill>
                  <a:schemeClr val="dk1"/>
                </a:solidFill>
              </a:rPr>
              <a:t>Denver </a:t>
            </a:r>
            <a:r>
              <a:rPr i="1" lang="en-US" sz="2400">
                <a:solidFill>
                  <a:schemeClr val="dk1"/>
                </a:solidFill>
              </a:rPr>
              <a:t>(Rocky Mountain Humans Services)</a:t>
            </a:r>
            <a:endParaRPr i="1">
              <a:solidFill>
                <a:schemeClr val="dk1"/>
              </a:solidFill>
            </a:endParaRPr>
          </a:p>
          <a:p>
            <a:pPr indent="-317182" lvl="0" marL="457200" rtl="0" algn="l">
              <a:lnSpc>
                <a:spcPct val="112000"/>
              </a:lnSpc>
              <a:spcBef>
                <a:spcPts val="400"/>
              </a:spcBef>
              <a:spcAft>
                <a:spcPts val="0"/>
              </a:spcAft>
              <a:buClr>
                <a:schemeClr val="dk1"/>
              </a:buClr>
              <a:buSzPct val="75000"/>
              <a:buChar char="•"/>
            </a:pPr>
            <a:r>
              <a:rPr lang="en-US" sz="2400">
                <a:solidFill>
                  <a:schemeClr val="dk1"/>
                </a:solidFill>
              </a:rPr>
              <a:t>Arapahoe, Douglas (</a:t>
            </a:r>
            <a:r>
              <a:rPr i="1" lang="en-US" sz="2400">
                <a:solidFill>
                  <a:schemeClr val="dk1"/>
                </a:solidFill>
              </a:rPr>
              <a:t>Developmental Pathways)</a:t>
            </a:r>
            <a:endParaRPr i="1">
              <a:solidFill>
                <a:schemeClr val="dk1"/>
              </a:solidFill>
            </a:endParaRPr>
          </a:p>
          <a:p>
            <a:pPr indent="-317182" lvl="0" marL="457200" rtl="0" algn="l">
              <a:lnSpc>
                <a:spcPct val="112000"/>
              </a:lnSpc>
              <a:spcBef>
                <a:spcPts val="400"/>
              </a:spcBef>
              <a:spcAft>
                <a:spcPts val="0"/>
              </a:spcAft>
              <a:buClr>
                <a:schemeClr val="dk1"/>
              </a:buClr>
              <a:buSzPct val="75000"/>
              <a:buChar char="•"/>
            </a:pPr>
            <a:r>
              <a:rPr lang="en-US" sz="2400">
                <a:solidFill>
                  <a:schemeClr val="dk1"/>
                </a:solidFill>
              </a:rPr>
              <a:t>Boulder </a:t>
            </a:r>
            <a:r>
              <a:rPr i="1" lang="en-US" sz="2400">
                <a:solidFill>
                  <a:schemeClr val="dk1"/>
                </a:solidFill>
              </a:rPr>
              <a:t>(Imagine)</a:t>
            </a:r>
            <a:endParaRPr i="1">
              <a:solidFill>
                <a:schemeClr val="dk1"/>
              </a:solidFill>
            </a:endParaRPr>
          </a:p>
          <a:p>
            <a:pPr indent="-317182" lvl="0" marL="457200" rtl="0" algn="l">
              <a:lnSpc>
                <a:spcPct val="112000"/>
              </a:lnSpc>
              <a:spcBef>
                <a:spcPts val="400"/>
              </a:spcBef>
              <a:spcAft>
                <a:spcPts val="0"/>
              </a:spcAft>
              <a:buClr>
                <a:schemeClr val="dk1"/>
              </a:buClr>
              <a:buSzPct val="75000"/>
              <a:buChar char="•"/>
            </a:pPr>
            <a:r>
              <a:rPr lang="en-US" sz="2400">
                <a:solidFill>
                  <a:schemeClr val="dk1"/>
                </a:solidFill>
              </a:rPr>
              <a:t>Routt County </a:t>
            </a:r>
            <a:r>
              <a:rPr i="1" lang="en-US" sz="2400">
                <a:solidFill>
                  <a:schemeClr val="dk1"/>
                </a:solidFill>
              </a:rPr>
              <a:t>(Horizons)</a:t>
            </a:r>
            <a:endParaRPr i="1">
              <a:solidFill>
                <a:schemeClr val="dk1"/>
              </a:solidFill>
            </a:endParaRPr>
          </a:p>
          <a:p>
            <a:pPr indent="-317182" lvl="0" marL="457200" rtl="0" algn="l">
              <a:lnSpc>
                <a:spcPct val="112000"/>
              </a:lnSpc>
              <a:spcBef>
                <a:spcPts val="400"/>
              </a:spcBef>
              <a:spcAft>
                <a:spcPts val="0"/>
              </a:spcAft>
              <a:buClr>
                <a:schemeClr val="dk1"/>
              </a:buClr>
              <a:buSzPct val="75000"/>
              <a:buChar char="•"/>
            </a:pPr>
            <a:r>
              <a:rPr lang="en-US" sz="2400">
                <a:solidFill>
                  <a:schemeClr val="dk1"/>
                </a:solidFill>
              </a:rPr>
              <a:t>Jefferson County </a:t>
            </a:r>
            <a:r>
              <a:rPr i="1" lang="en-US" sz="2400">
                <a:solidFill>
                  <a:schemeClr val="dk1"/>
                </a:solidFill>
              </a:rPr>
              <a:t>(Developmental Disability Resource Center) </a:t>
            </a:r>
            <a:endParaRPr i="1">
              <a:solidFill>
                <a:schemeClr val="dk1"/>
              </a:solidFill>
            </a:endParaRPr>
          </a:p>
          <a:p>
            <a:pPr indent="-317182" lvl="0" marL="457200" rtl="0" algn="l">
              <a:lnSpc>
                <a:spcPct val="112000"/>
              </a:lnSpc>
              <a:spcBef>
                <a:spcPts val="400"/>
              </a:spcBef>
              <a:spcAft>
                <a:spcPts val="0"/>
              </a:spcAft>
              <a:buClr>
                <a:schemeClr val="dk1"/>
              </a:buClr>
              <a:buSzPct val="75000"/>
              <a:buChar char="•"/>
            </a:pPr>
            <a:r>
              <a:rPr lang="en-US" sz="2400">
                <a:solidFill>
                  <a:schemeClr val="dk1"/>
                </a:solidFill>
              </a:rPr>
              <a:t>Larimer </a:t>
            </a:r>
            <a:r>
              <a:rPr i="1" lang="en-US" sz="2400">
                <a:solidFill>
                  <a:schemeClr val="dk1"/>
                </a:solidFill>
              </a:rPr>
              <a:t>(Foothills Gateway)</a:t>
            </a:r>
            <a:endParaRPr i="1">
              <a:solidFill>
                <a:schemeClr val="dk1"/>
              </a:solidFill>
            </a:endParaRPr>
          </a:p>
          <a:p>
            <a:pPr indent="-317182" lvl="0" marL="457200" rtl="0" algn="l">
              <a:lnSpc>
                <a:spcPct val="112000"/>
              </a:lnSpc>
              <a:spcBef>
                <a:spcPts val="400"/>
              </a:spcBef>
              <a:spcAft>
                <a:spcPts val="400"/>
              </a:spcAft>
              <a:buClr>
                <a:schemeClr val="dk1"/>
              </a:buClr>
              <a:buSzPct val="75000"/>
              <a:buChar char="•"/>
            </a:pPr>
            <a:r>
              <a:rPr lang="en-US" sz="2400">
                <a:solidFill>
                  <a:schemeClr val="dk1"/>
                </a:solidFill>
              </a:rPr>
              <a:t>Weld County </a:t>
            </a:r>
            <a:r>
              <a:rPr i="1" lang="en-US" sz="2400">
                <a:solidFill>
                  <a:schemeClr val="dk1"/>
                </a:solidFill>
              </a:rPr>
              <a:t>(Envision)</a:t>
            </a:r>
            <a:endParaRPr b="1" sz="2000">
              <a:solidFill>
                <a:schemeClr val="dk1"/>
              </a:solidFill>
            </a:endParaRPr>
          </a:p>
        </p:txBody>
      </p:sp>
      <p:sp>
        <p:nvSpPr>
          <p:cNvPr id="284" name="Google Shape;284;g2c93b40078b_1_350"/>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285" name="Google Shape;285;g2c93b40078b_1_350"/>
          <p:cNvSpPr txBox="1"/>
          <p:nvPr/>
        </p:nvSpPr>
        <p:spPr>
          <a:xfrm>
            <a:off x="1344166" y="6373013"/>
            <a:ext cx="64557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sng" cap="none" strike="noStrike">
                <a:solidFill>
                  <a:schemeClr val="hlink"/>
                </a:solidFill>
                <a:latin typeface="Arial"/>
                <a:ea typeface="Arial"/>
                <a:cs typeface="Arial"/>
                <a:sym typeface="Arial"/>
                <a:hlinkClick r:id="rId3"/>
              </a:rPr>
              <a:t>https://hcpf.colorado.gov/case-management-agency-directory</a:t>
            </a:r>
            <a:endParaRPr b="1"/>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g2c93b40078b_1_359"/>
          <p:cNvSpPr txBox="1"/>
          <p:nvPr>
            <p:ph type="title"/>
          </p:nvPr>
        </p:nvSpPr>
        <p:spPr>
          <a:xfrm>
            <a:off x="311725" y="361750"/>
            <a:ext cx="8520600" cy="1137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US" sz="2820"/>
              <a:t>Non-Emergent Medical Transportation</a:t>
            </a:r>
            <a:endParaRPr sz="2820"/>
          </a:p>
          <a:p>
            <a:pPr indent="0" lvl="0" marL="0" rtl="0" algn="ctr">
              <a:spcBef>
                <a:spcPts val="0"/>
              </a:spcBef>
              <a:spcAft>
                <a:spcPts val="0"/>
              </a:spcAft>
              <a:buSzPts val="990"/>
              <a:buNone/>
            </a:pPr>
            <a:r>
              <a:rPr lang="en-US" sz="3720"/>
              <a:t>NEMT</a:t>
            </a:r>
            <a:endParaRPr sz="3720"/>
          </a:p>
        </p:txBody>
      </p:sp>
      <p:sp>
        <p:nvSpPr>
          <p:cNvPr id="292" name="Google Shape;292;g2c93b40078b_1_359"/>
          <p:cNvSpPr txBox="1"/>
          <p:nvPr>
            <p:ph idx="1" type="body"/>
          </p:nvPr>
        </p:nvSpPr>
        <p:spPr>
          <a:xfrm>
            <a:off x="311725" y="1809550"/>
            <a:ext cx="8416800" cy="49329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US" sz="2000">
                <a:solidFill>
                  <a:srgbClr val="000000"/>
                </a:solidFill>
                <a:highlight>
                  <a:srgbClr val="FFFFFF"/>
                </a:highlight>
                <a:latin typeface="Trebuchet MS"/>
                <a:ea typeface="Trebuchet MS"/>
                <a:cs typeface="Trebuchet MS"/>
                <a:sym typeface="Trebuchet MS"/>
              </a:rPr>
              <a:t>Non-Emergent Medical Transportation (NEMT) is a Health First Colorado (Colorado Medicaid) program benefit for members who don't have transportation to medical appointments or could use assistance paying for transportation costs.  </a:t>
            </a:r>
            <a:endParaRPr sz="2000">
              <a:solidFill>
                <a:srgbClr val="000000"/>
              </a:solidFill>
              <a:highlight>
                <a:srgbClr val="FFFFFF"/>
              </a:highlight>
              <a:latin typeface="Trebuchet MS"/>
              <a:ea typeface="Trebuchet MS"/>
              <a:cs typeface="Trebuchet MS"/>
              <a:sym typeface="Trebuchet MS"/>
            </a:endParaRPr>
          </a:p>
          <a:p>
            <a:pPr indent="-355600" lvl="0" marL="457200" rtl="0" algn="l">
              <a:spcBef>
                <a:spcPts val="1200"/>
              </a:spcBef>
              <a:spcAft>
                <a:spcPts val="0"/>
              </a:spcAft>
              <a:buClr>
                <a:srgbClr val="000000"/>
              </a:buClr>
              <a:buSzPts val="2000"/>
              <a:buFont typeface="Trebuchet MS"/>
              <a:buChar char="●"/>
            </a:pPr>
            <a:r>
              <a:rPr lang="en-US" sz="2000">
                <a:solidFill>
                  <a:srgbClr val="000000"/>
                </a:solidFill>
                <a:highlight>
                  <a:srgbClr val="FFFFFF"/>
                </a:highlight>
                <a:latin typeface="Trebuchet MS"/>
                <a:ea typeface="Trebuchet MS"/>
                <a:cs typeface="Trebuchet MS"/>
                <a:sym typeface="Trebuchet MS"/>
              </a:rPr>
              <a:t>Non-emergent: planned ahead of time, no medical care needed during transportation, non-emergency</a:t>
            </a:r>
            <a:endParaRPr sz="2000">
              <a:solidFill>
                <a:srgbClr val="000000"/>
              </a:solidFill>
              <a:highlight>
                <a:srgbClr val="FFFFFF"/>
              </a:highlight>
              <a:latin typeface="Trebuchet MS"/>
              <a:ea typeface="Trebuchet MS"/>
              <a:cs typeface="Trebuchet MS"/>
              <a:sym typeface="Trebuchet MS"/>
            </a:endParaRPr>
          </a:p>
          <a:p>
            <a:pPr indent="-355600" lvl="0" marL="457200" rtl="0" algn="l">
              <a:spcBef>
                <a:spcPts val="0"/>
              </a:spcBef>
              <a:spcAft>
                <a:spcPts val="0"/>
              </a:spcAft>
              <a:buClr>
                <a:srgbClr val="000000"/>
              </a:buClr>
              <a:buSzPts val="2000"/>
              <a:buFont typeface="Trebuchet MS"/>
              <a:buChar char="●"/>
            </a:pPr>
            <a:r>
              <a:rPr lang="en-US" sz="2000">
                <a:solidFill>
                  <a:srgbClr val="000000"/>
                </a:solidFill>
                <a:highlight>
                  <a:srgbClr val="FFFFFF"/>
                </a:highlight>
                <a:latin typeface="Trebuchet MS"/>
                <a:ea typeface="Trebuchet MS"/>
                <a:cs typeface="Trebuchet MS"/>
                <a:sym typeface="Trebuchet MS"/>
              </a:rPr>
              <a:t>Medical: trips to Medicaid covered services at Medicaid-enrolled places of service</a:t>
            </a:r>
            <a:endParaRPr sz="2000">
              <a:solidFill>
                <a:srgbClr val="000000"/>
              </a:solidFill>
              <a:highlight>
                <a:srgbClr val="FFFFFF"/>
              </a:highlight>
              <a:latin typeface="Trebuchet MS"/>
              <a:ea typeface="Trebuchet MS"/>
              <a:cs typeface="Trebuchet MS"/>
              <a:sym typeface="Trebuchet MS"/>
            </a:endParaRPr>
          </a:p>
          <a:p>
            <a:pPr indent="-355600" lvl="0" marL="457200" rtl="0" algn="l">
              <a:spcBef>
                <a:spcPts val="0"/>
              </a:spcBef>
              <a:spcAft>
                <a:spcPts val="0"/>
              </a:spcAft>
              <a:buClr>
                <a:srgbClr val="000000"/>
              </a:buClr>
              <a:buSzPts val="2000"/>
              <a:buFont typeface="Trebuchet MS"/>
              <a:buChar char="●"/>
            </a:pPr>
            <a:r>
              <a:rPr lang="en-US" sz="2000">
                <a:solidFill>
                  <a:srgbClr val="000000"/>
                </a:solidFill>
                <a:highlight>
                  <a:srgbClr val="FFFFFF"/>
                </a:highlight>
                <a:latin typeface="Trebuchet MS"/>
                <a:ea typeface="Trebuchet MS"/>
                <a:cs typeface="Trebuchet MS"/>
                <a:sym typeface="Trebuchet MS"/>
              </a:rPr>
              <a:t>Closest: closest qualified Health First Colorado provider willing and able to treat the member *reasonable exceptions available for maintaining continuity of care</a:t>
            </a:r>
            <a:endParaRPr sz="2000">
              <a:solidFill>
                <a:srgbClr val="000000"/>
              </a:solidFill>
              <a:highlight>
                <a:srgbClr val="FFFFFF"/>
              </a:highlight>
              <a:latin typeface="Trebuchet MS"/>
              <a:ea typeface="Trebuchet MS"/>
              <a:cs typeface="Trebuchet MS"/>
              <a:sym typeface="Trebuchet MS"/>
            </a:endParaRPr>
          </a:p>
          <a:p>
            <a:pPr indent="0" lvl="0" marL="0" rtl="0" algn="l">
              <a:spcBef>
                <a:spcPts val="1200"/>
              </a:spcBef>
              <a:spcAft>
                <a:spcPts val="0"/>
              </a:spcAft>
              <a:buNone/>
            </a:pPr>
            <a:r>
              <a:rPr lang="en-US" sz="2000">
                <a:solidFill>
                  <a:schemeClr val="dk1"/>
                </a:solidFill>
                <a:latin typeface="Arial"/>
                <a:ea typeface="Arial"/>
                <a:cs typeface="Arial"/>
                <a:sym typeface="Arial"/>
              </a:rPr>
              <a:t>Any Health First Colorado member (do not need to be on a waiver) </a:t>
            </a:r>
            <a:endParaRPr sz="2000">
              <a:solidFill>
                <a:schemeClr val="dk1"/>
              </a:solidFill>
              <a:latin typeface="Arial"/>
              <a:ea typeface="Arial"/>
              <a:cs typeface="Arial"/>
              <a:sym typeface="Arial"/>
            </a:endParaRPr>
          </a:p>
          <a:p>
            <a:pPr indent="0" lvl="0" marL="0" rtl="0" algn="l">
              <a:spcBef>
                <a:spcPts val="1200"/>
              </a:spcBef>
              <a:spcAft>
                <a:spcPts val="1200"/>
              </a:spcAft>
              <a:buNone/>
            </a:pPr>
            <a:r>
              <a:rPr lang="en-US" sz="2000">
                <a:solidFill>
                  <a:schemeClr val="dk1"/>
                </a:solidFill>
                <a:latin typeface="Arial"/>
                <a:ea typeface="Arial"/>
                <a:cs typeface="Arial"/>
                <a:sym typeface="Arial"/>
              </a:rPr>
              <a:t>No enrollment process required</a:t>
            </a:r>
            <a:endParaRPr sz="2000">
              <a:solidFill>
                <a:srgbClr val="000000"/>
              </a:solidFill>
              <a:highlight>
                <a:srgbClr val="FFFFFF"/>
              </a:highlight>
              <a:latin typeface="Trebuchet MS"/>
              <a:ea typeface="Trebuchet MS"/>
              <a:cs typeface="Trebuchet MS"/>
              <a:sym typeface="Trebuchet MS"/>
            </a:endParaRPr>
          </a:p>
        </p:txBody>
      </p:sp>
      <p:sp>
        <p:nvSpPr>
          <p:cNvPr id="293" name="Google Shape;293;g2c93b40078b_1_359"/>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2c93b40078b_1_376"/>
          <p:cNvSpPr txBox="1"/>
          <p:nvPr>
            <p:ph type="title"/>
          </p:nvPr>
        </p:nvSpPr>
        <p:spPr>
          <a:xfrm>
            <a:off x="1028700" y="685800"/>
            <a:ext cx="7200900" cy="14859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sz="3300"/>
              <a:t>Services through NEMT</a:t>
            </a:r>
            <a:endParaRPr sz="3300"/>
          </a:p>
        </p:txBody>
      </p:sp>
      <p:sp>
        <p:nvSpPr>
          <p:cNvPr id="300" name="Google Shape;300;g2c93b40078b_1_376"/>
          <p:cNvSpPr txBox="1"/>
          <p:nvPr>
            <p:ph idx="1" type="body"/>
          </p:nvPr>
        </p:nvSpPr>
        <p:spPr>
          <a:xfrm>
            <a:off x="443550" y="1413975"/>
            <a:ext cx="8256900" cy="46299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Clr>
                <a:srgbClr val="000000"/>
              </a:buClr>
              <a:buSzPts val="2000"/>
              <a:buFont typeface="Trebuchet MS"/>
              <a:buAutoNum type="arabicPeriod"/>
            </a:pPr>
            <a:r>
              <a:rPr lang="en-US" sz="2000">
                <a:solidFill>
                  <a:srgbClr val="000000"/>
                </a:solidFill>
                <a:highlight>
                  <a:srgbClr val="FFFFFF"/>
                </a:highlight>
                <a:latin typeface="Trebuchet MS"/>
                <a:ea typeface="Trebuchet MS"/>
                <a:cs typeface="Trebuchet MS"/>
                <a:sym typeface="Trebuchet MS"/>
              </a:rPr>
              <a:t>Transportation</a:t>
            </a:r>
            <a:endParaRPr sz="2000">
              <a:solidFill>
                <a:srgbClr val="000000"/>
              </a:solidFill>
              <a:highlight>
                <a:srgbClr val="FFFFFF"/>
              </a:highlight>
              <a:latin typeface="Trebuchet MS"/>
              <a:ea typeface="Trebuchet MS"/>
              <a:cs typeface="Trebuchet MS"/>
              <a:sym typeface="Trebuchet MS"/>
            </a:endParaRPr>
          </a:p>
          <a:p>
            <a:pPr indent="-355600" lvl="1" marL="914400" rtl="0" algn="l">
              <a:spcBef>
                <a:spcPts val="500"/>
              </a:spcBef>
              <a:spcAft>
                <a:spcPts val="0"/>
              </a:spcAft>
              <a:buClr>
                <a:srgbClr val="000000"/>
              </a:buClr>
              <a:buSzPts val="2000"/>
              <a:buFont typeface="Trebuchet MS"/>
              <a:buAutoNum type="alphaLcPeriod"/>
            </a:pPr>
            <a:r>
              <a:rPr lang="en-US" sz="2000">
                <a:solidFill>
                  <a:srgbClr val="000000"/>
                </a:solidFill>
                <a:highlight>
                  <a:srgbClr val="FFFFFF"/>
                </a:highlight>
                <a:latin typeface="Trebuchet MS"/>
                <a:ea typeface="Trebuchet MS"/>
                <a:cs typeface="Trebuchet MS"/>
                <a:sym typeface="Trebuchet MS"/>
              </a:rPr>
              <a:t>Request online or by phone 3 business days prior to appointment</a:t>
            </a:r>
            <a:endParaRPr sz="2000">
              <a:solidFill>
                <a:srgbClr val="000000"/>
              </a:solidFill>
              <a:highlight>
                <a:srgbClr val="FFFFFF"/>
              </a:highlight>
              <a:latin typeface="Trebuchet MS"/>
              <a:ea typeface="Trebuchet MS"/>
              <a:cs typeface="Trebuchet MS"/>
              <a:sym typeface="Trebuchet MS"/>
            </a:endParaRPr>
          </a:p>
          <a:p>
            <a:pPr indent="-355600" lvl="1" marL="914400" rtl="0" algn="l">
              <a:spcBef>
                <a:spcPts val="500"/>
              </a:spcBef>
              <a:spcAft>
                <a:spcPts val="0"/>
              </a:spcAft>
              <a:buClr>
                <a:srgbClr val="000000"/>
              </a:buClr>
              <a:buSzPts val="2000"/>
              <a:buFont typeface="Trebuchet MS"/>
              <a:buAutoNum type="alphaLcPeriod"/>
            </a:pPr>
            <a:r>
              <a:rPr lang="en-US" sz="2000">
                <a:solidFill>
                  <a:srgbClr val="000000"/>
                </a:solidFill>
                <a:highlight>
                  <a:srgbClr val="FFFFFF"/>
                </a:highlight>
                <a:latin typeface="Trebuchet MS"/>
                <a:ea typeface="Trebuchet MS"/>
                <a:cs typeface="Trebuchet MS"/>
                <a:sym typeface="Trebuchet MS"/>
              </a:rPr>
              <a:t>Inform of any accessibility needs and any other riders (new accompaniment rules coming soon)</a:t>
            </a:r>
            <a:endParaRPr sz="2000">
              <a:solidFill>
                <a:srgbClr val="000000"/>
              </a:solidFill>
              <a:highlight>
                <a:srgbClr val="FFFFFF"/>
              </a:highlight>
              <a:latin typeface="Trebuchet MS"/>
              <a:ea typeface="Trebuchet MS"/>
              <a:cs typeface="Trebuchet MS"/>
              <a:sym typeface="Trebuchet MS"/>
            </a:endParaRPr>
          </a:p>
          <a:p>
            <a:pPr indent="0" lvl="0" marL="914400" rtl="0" algn="l">
              <a:spcBef>
                <a:spcPts val="1000"/>
              </a:spcBef>
              <a:spcAft>
                <a:spcPts val="0"/>
              </a:spcAft>
              <a:buNone/>
            </a:pPr>
            <a:r>
              <a:t/>
            </a:r>
            <a:endParaRPr sz="2000">
              <a:solidFill>
                <a:srgbClr val="000000"/>
              </a:solidFill>
              <a:highlight>
                <a:srgbClr val="FFFFFF"/>
              </a:highlight>
              <a:latin typeface="Trebuchet MS"/>
              <a:ea typeface="Trebuchet MS"/>
              <a:cs typeface="Trebuchet MS"/>
              <a:sym typeface="Trebuchet MS"/>
            </a:endParaRPr>
          </a:p>
          <a:p>
            <a:pPr indent="-355600" lvl="0" marL="457200" rtl="0" algn="l">
              <a:spcBef>
                <a:spcPts val="1000"/>
              </a:spcBef>
              <a:spcAft>
                <a:spcPts val="0"/>
              </a:spcAft>
              <a:buClr>
                <a:srgbClr val="000000"/>
              </a:buClr>
              <a:buSzPts val="2000"/>
              <a:buFont typeface="Trebuchet MS"/>
              <a:buAutoNum type="arabicPeriod"/>
            </a:pPr>
            <a:r>
              <a:rPr lang="en-US" sz="2000">
                <a:solidFill>
                  <a:srgbClr val="000000"/>
                </a:solidFill>
                <a:highlight>
                  <a:srgbClr val="FFFFFF"/>
                </a:highlight>
                <a:latin typeface="Trebuchet MS"/>
                <a:ea typeface="Trebuchet MS"/>
                <a:cs typeface="Trebuchet MS"/>
                <a:sym typeface="Trebuchet MS"/>
              </a:rPr>
              <a:t>Mileage Reimbursement for transportation you or someone you know provides ($0.46 per mile)</a:t>
            </a:r>
            <a:endParaRPr sz="2000">
              <a:solidFill>
                <a:srgbClr val="000000"/>
              </a:solidFill>
              <a:highlight>
                <a:srgbClr val="FFFFFF"/>
              </a:highlight>
              <a:latin typeface="Trebuchet MS"/>
              <a:ea typeface="Trebuchet MS"/>
              <a:cs typeface="Trebuchet MS"/>
              <a:sym typeface="Trebuchet MS"/>
            </a:endParaRPr>
          </a:p>
          <a:p>
            <a:pPr indent="-355600" lvl="1" marL="914400" rtl="0" algn="l">
              <a:spcBef>
                <a:spcPts val="500"/>
              </a:spcBef>
              <a:spcAft>
                <a:spcPts val="0"/>
              </a:spcAft>
              <a:buClr>
                <a:srgbClr val="000000"/>
              </a:buClr>
              <a:buSzPts val="2000"/>
              <a:buFont typeface="Trebuchet MS"/>
              <a:buAutoNum type="alphaLcPeriod"/>
            </a:pPr>
            <a:r>
              <a:rPr lang="en-US" sz="2000">
                <a:solidFill>
                  <a:srgbClr val="000000"/>
                </a:solidFill>
                <a:highlight>
                  <a:srgbClr val="FFFFFF"/>
                </a:highlight>
                <a:latin typeface="Trebuchet MS"/>
                <a:ea typeface="Trebuchet MS"/>
                <a:cs typeface="Trebuchet MS"/>
                <a:sym typeface="Trebuchet MS"/>
              </a:rPr>
              <a:t>Schedule trip by phone at least 2 hours prior to visit to get confirmation number (can do recurring visits too)</a:t>
            </a:r>
            <a:endParaRPr sz="2000">
              <a:solidFill>
                <a:srgbClr val="000000"/>
              </a:solidFill>
              <a:highlight>
                <a:srgbClr val="FFFFFF"/>
              </a:highlight>
              <a:latin typeface="Trebuchet MS"/>
              <a:ea typeface="Trebuchet MS"/>
              <a:cs typeface="Trebuchet MS"/>
              <a:sym typeface="Trebuchet MS"/>
            </a:endParaRPr>
          </a:p>
          <a:p>
            <a:pPr indent="-355600" lvl="1" marL="914400" rtl="0" algn="l">
              <a:spcBef>
                <a:spcPts val="500"/>
              </a:spcBef>
              <a:spcAft>
                <a:spcPts val="0"/>
              </a:spcAft>
              <a:buClr>
                <a:srgbClr val="000000"/>
              </a:buClr>
              <a:buSzPts val="2000"/>
              <a:buFont typeface="Trebuchet MS"/>
              <a:buAutoNum type="alphaLcPeriod"/>
            </a:pPr>
            <a:r>
              <a:rPr lang="en-US" sz="2000">
                <a:solidFill>
                  <a:srgbClr val="000000"/>
                </a:solidFill>
                <a:highlight>
                  <a:srgbClr val="FFFFFF"/>
                </a:highlight>
                <a:latin typeface="Trebuchet MS"/>
                <a:ea typeface="Trebuchet MS"/>
                <a:cs typeface="Trebuchet MS"/>
                <a:sym typeface="Trebuchet MS"/>
              </a:rPr>
              <a:t>Have provider sign verifying your attendance at visit</a:t>
            </a:r>
            <a:endParaRPr sz="2000">
              <a:solidFill>
                <a:srgbClr val="000000"/>
              </a:solidFill>
              <a:highlight>
                <a:srgbClr val="FFFFFF"/>
              </a:highlight>
              <a:latin typeface="Trebuchet MS"/>
              <a:ea typeface="Trebuchet MS"/>
              <a:cs typeface="Trebuchet MS"/>
              <a:sym typeface="Trebuchet MS"/>
            </a:endParaRPr>
          </a:p>
          <a:p>
            <a:pPr indent="-355600" lvl="1" marL="914400" rtl="0" algn="l">
              <a:spcBef>
                <a:spcPts val="500"/>
              </a:spcBef>
              <a:spcAft>
                <a:spcPts val="0"/>
              </a:spcAft>
              <a:buClr>
                <a:srgbClr val="000000"/>
              </a:buClr>
              <a:buSzPts val="2000"/>
              <a:buFont typeface="Trebuchet MS"/>
              <a:buAutoNum type="alphaLcPeriod"/>
            </a:pPr>
            <a:r>
              <a:rPr lang="en-US" sz="2000">
                <a:solidFill>
                  <a:srgbClr val="000000"/>
                </a:solidFill>
                <a:highlight>
                  <a:srgbClr val="FFFFFF"/>
                </a:highlight>
                <a:latin typeface="Trebuchet MS"/>
                <a:ea typeface="Trebuchet MS"/>
                <a:cs typeface="Trebuchet MS"/>
                <a:sym typeface="Trebuchet MS"/>
              </a:rPr>
              <a:t>Submit completed form to </a:t>
            </a:r>
            <a:endParaRPr sz="2000">
              <a:solidFill>
                <a:srgbClr val="000000"/>
              </a:solidFill>
              <a:highlight>
                <a:srgbClr val="FFFFFF"/>
              </a:highlight>
              <a:latin typeface="Trebuchet MS"/>
              <a:ea typeface="Trebuchet MS"/>
              <a:cs typeface="Trebuchet MS"/>
              <a:sym typeface="Trebuchet MS"/>
            </a:endParaRPr>
          </a:p>
          <a:p>
            <a:pPr indent="0" lvl="0" marL="914400" rtl="0" algn="l">
              <a:spcBef>
                <a:spcPts val="1000"/>
              </a:spcBef>
              <a:spcAft>
                <a:spcPts val="200"/>
              </a:spcAft>
              <a:buNone/>
            </a:pPr>
            <a:r>
              <a:rPr lang="en-US" sz="2000" u="sng">
                <a:solidFill>
                  <a:schemeClr val="hlink"/>
                </a:solidFill>
                <a:highlight>
                  <a:srgbClr val="FFFFFF"/>
                </a:highlight>
                <a:latin typeface="Trebuchet MS"/>
                <a:ea typeface="Trebuchet MS"/>
                <a:cs typeface="Trebuchet MS"/>
                <a:sym typeface="Trebuchet MS"/>
                <a:hlinkClick r:id="rId3"/>
              </a:rPr>
              <a:t>claims.intelliride@transdev.com</a:t>
            </a:r>
            <a:endParaRPr/>
          </a:p>
        </p:txBody>
      </p:sp>
      <p:sp>
        <p:nvSpPr>
          <p:cNvPr id="301" name="Google Shape;301;g2c93b40078b_1_376"/>
          <p:cNvSpPr txBox="1"/>
          <p:nvPr>
            <p:ph idx="12" type="sldNum"/>
          </p:nvPr>
        </p:nvSpPr>
        <p:spPr>
          <a:xfrm>
            <a:off x="7104552" y="6453386"/>
            <a:ext cx="1197300" cy="4047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302" name="Google Shape;302;g2c93b40078b_1_376"/>
          <p:cNvPicPr preferRelativeResize="0"/>
          <p:nvPr/>
        </p:nvPicPr>
        <p:blipFill>
          <a:blip r:embed="rId4">
            <a:alphaModFix/>
          </a:blip>
          <a:stretch>
            <a:fillRect/>
          </a:stretch>
        </p:blipFill>
        <p:spPr>
          <a:xfrm>
            <a:off x="5237725" y="5251200"/>
            <a:ext cx="3906274" cy="16068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g2c93b40078b_1_389"/>
          <p:cNvSpPr txBox="1"/>
          <p:nvPr>
            <p:ph type="title"/>
          </p:nvPr>
        </p:nvSpPr>
        <p:spPr>
          <a:xfrm>
            <a:off x="1028700" y="685800"/>
            <a:ext cx="7200900" cy="14859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sz="3300"/>
              <a:t>Services through NEMT</a:t>
            </a:r>
            <a:endParaRPr/>
          </a:p>
        </p:txBody>
      </p:sp>
      <p:sp>
        <p:nvSpPr>
          <p:cNvPr id="309" name="Google Shape;309;g2c93b40078b_1_389"/>
          <p:cNvSpPr txBox="1"/>
          <p:nvPr>
            <p:ph idx="1" type="body"/>
          </p:nvPr>
        </p:nvSpPr>
        <p:spPr>
          <a:xfrm>
            <a:off x="657475" y="1797725"/>
            <a:ext cx="7572000" cy="40698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sz="2000">
                <a:solidFill>
                  <a:srgbClr val="000000"/>
                </a:solidFill>
                <a:highlight>
                  <a:srgbClr val="FFFFFF"/>
                </a:highlight>
                <a:latin typeface="Trebuchet MS"/>
                <a:ea typeface="Trebuchet MS"/>
                <a:cs typeface="Trebuchet MS"/>
                <a:sym typeface="Trebuchet MS"/>
              </a:rPr>
              <a:t>3. </a:t>
            </a:r>
            <a:r>
              <a:rPr lang="en-US" sz="2000">
                <a:solidFill>
                  <a:srgbClr val="000000"/>
                </a:solidFill>
                <a:highlight>
                  <a:srgbClr val="FFFFFF"/>
                </a:highlight>
                <a:latin typeface="Trebuchet MS"/>
                <a:ea typeface="Trebuchet MS"/>
                <a:cs typeface="Trebuchet MS"/>
                <a:sym typeface="Trebuchet MS"/>
              </a:rPr>
              <a:t>Travel expenses for medically necessary out of state care</a:t>
            </a:r>
            <a:endParaRPr sz="2000">
              <a:solidFill>
                <a:srgbClr val="000000"/>
              </a:solidFill>
              <a:highlight>
                <a:srgbClr val="FFFFFF"/>
              </a:highlight>
              <a:latin typeface="Trebuchet MS"/>
              <a:ea typeface="Trebuchet MS"/>
              <a:cs typeface="Trebuchet MS"/>
              <a:sym typeface="Trebuchet MS"/>
            </a:endParaRPr>
          </a:p>
          <a:p>
            <a:pPr indent="0" lvl="0" marL="0" rtl="0" algn="l">
              <a:spcBef>
                <a:spcPts val="1000"/>
              </a:spcBef>
              <a:spcAft>
                <a:spcPts val="0"/>
              </a:spcAft>
              <a:buNone/>
            </a:pPr>
            <a:r>
              <a:rPr lang="en-US" sz="2000">
                <a:solidFill>
                  <a:srgbClr val="000000"/>
                </a:solidFill>
                <a:highlight>
                  <a:srgbClr val="FFFFFF"/>
                </a:highlight>
                <a:latin typeface="Trebuchet MS"/>
                <a:ea typeface="Trebuchet MS"/>
                <a:cs typeface="Trebuchet MS"/>
                <a:sym typeface="Trebuchet MS"/>
              </a:rPr>
              <a:t>Can cover transportation costs (driving or flying), lodging, and meals for Medicaid member and escort (if needed)</a:t>
            </a:r>
            <a:endParaRPr sz="2000">
              <a:solidFill>
                <a:srgbClr val="000000"/>
              </a:solidFill>
              <a:highlight>
                <a:srgbClr val="FFFFFF"/>
              </a:highlight>
              <a:latin typeface="Trebuchet MS"/>
              <a:ea typeface="Trebuchet MS"/>
              <a:cs typeface="Trebuchet MS"/>
              <a:sym typeface="Trebuchet MS"/>
            </a:endParaRPr>
          </a:p>
          <a:p>
            <a:pPr indent="-355600" lvl="0" marL="914400" rtl="0" algn="l">
              <a:spcBef>
                <a:spcPts val="1000"/>
              </a:spcBef>
              <a:spcAft>
                <a:spcPts val="0"/>
              </a:spcAft>
              <a:buClr>
                <a:srgbClr val="000000"/>
              </a:buClr>
              <a:buSzPts val="2000"/>
              <a:buFont typeface="Trebuchet MS"/>
              <a:buChar char="●"/>
            </a:pPr>
            <a:r>
              <a:rPr lang="en-US" sz="2000">
                <a:solidFill>
                  <a:srgbClr val="000000"/>
                </a:solidFill>
                <a:highlight>
                  <a:srgbClr val="FFFFFF"/>
                </a:highlight>
                <a:latin typeface="Trebuchet MS"/>
                <a:ea typeface="Trebuchet MS"/>
                <a:cs typeface="Trebuchet MS"/>
                <a:sym typeface="Trebuchet MS"/>
              </a:rPr>
              <a:t>Must receive prior approval (request at least 1 week in advance)</a:t>
            </a:r>
            <a:endParaRPr sz="2000">
              <a:solidFill>
                <a:srgbClr val="000000"/>
              </a:solidFill>
              <a:highlight>
                <a:srgbClr val="FFFFFF"/>
              </a:highlight>
              <a:latin typeface="Trebuchet MS"/>
              <a:ea typeface="Trebuchet MS"/>
              <a:cs typeface="Trebuchet MS"/>
              <a:sym typeface="Trebuchet MS"/>
            </a:endParaRPr>
          </a:p>
          <a:p>
            <a:pPr indent="-355600" lvl="0" marL="914400" rtl="0" algn="l">
              <a:spcBef>
                <a:spcPts val="1000"/>
              </a:spcBef>
              <a:spcAft>
                <a:spcPts val="0"/>
              </a:spcAft>
              <a:buClr>
                <a:srgbClr val="000000"/>
              </a:buClr>
              <a:buSzPts val="2000"/>
              <a:buFont typeface="Trebuchet MS"/>
              <a:buChar char="●"/>
            </a:pPr>
            <a:r>
              <a:rPr lang="en-US" sz="2000">
                <a:solidFill>
                  <a:srgbClr val="000000"/>
                </a:solidFill>
                <a:highlight>
                  <a:srgbClr val="FFFFFF"/>
                </a:highlight>
                <a:latin typeface="Trebuchet MS"/>
                <a:ea typeface="Trebuchet MS"/>
                <a:cs typeface="Trebuchet MS"/>
                <a:sym typeface="Trebuchet MS"/>
              </a:rPr>
              <a:t>Form must be completed by Colorado medical provider referring member out of state for care</a:t>
            </a:r>
            <a:endParaRPr sz="2000">
              <a:solidFill>
                <a:srgbClr val="000000"/>
              </a:solidFill>
              <a:highlight>
                <a:srgbClr val="FFFFFF"/>
              </a:highlight>
              <a:latin typeface="Trebuchet MS"/>
              <a:ea typeface="Trebuchet MS"/>
              <a:cs typeface="Trebuchet MS"/>
              <a:sym typeface="Trebuchet MS"/>
            </a:endParaRPr>
          </a:p>
          <a:p>
            <a:pPr indent="-355600" lvl="0" marL="914400" rtl="0" algn="l">
              <a:spcBef>
                <a:spcPts val="1000"/>
              </a:spcBef>
              <a:spcAft>
                <a:spcPts val="0"/>
              </a:spcAft>
              <a:buClr>
                <a:srgbClr val="000000"/>
              </a:buClr>
              <a:buSzPts val="2000"/>
              <a:buFont typeface="Trebuchet MS"/>
              <a:buChar char="●"/>
            </a:pPr>
            <a:r>
              <a:rPr lang="en-US" sz="2000">
                <a:solidFill>
                  <a:srgbClr val="000000"/>
                </a:solidFill>
                <a:highlight>
                  <a:srgbClr val="FFFFFF"/>
                </a:highlight>
                <a:latin typeface="Trebuchet MS"/>
                <a:ea typeface="Trebuchet MS"/>
                <a:cs typeface="Trebuchet MS"/>
                <a:sym typeface="Trebuchet MS"/>
              </a:rPr>
              <a:t>Must justify why care cannot be received within Colorado</a:t>
            </a:r>
            <a:endParaRPr sz="2000">
              <a:solidFill>
                <a:srgbClr val="000000"/>
              </a:solidFill>
              <a:highlight>
                <a:srgbClr val="FFFFFF"/>
              </a:highlight>
              <a:latin typeface="Trebuchet MS"/>
              <a:ea typeface="Trebuchet MS"/>
              <a:cs typeface="Trebuchet MS"/>
              <a:sym typeface="Trebuchet MS"/>
            </a:endParaRPr>
          </a:p>
          <a:p>
            <a:pPr indent="-355600" lvl="0" marL="914400" rtl="0" algn="l">
              <a:spcBef>
                <a:spcPts val="1000"/>
              </a:spcBef>
              <a:spcAft>
                <a:spcPts val="0"/>
              </a:spcAft>
              <a:buClr>
                <a:srgbClr val="000000"/>
              </a:buClr>
              <a:buSzPts val="2000"/>
              <a:buFont typeface="Trebuchet MS"/>
              <a:buChar char="●"/>
            </a:pPr>
            <a:r>
              <a:rPr lang="en-US" sz="2000">
                <a:solidFill>
                  <a:srgbClr val="000000"/>
                </a:solidFill>
                <a:highlight>
                  <a:srgbClr val="FFFFFF"/>
                </a:highlight>
                <a:latin typeface="Trebuchet MS"/>
                <a:ea typeface="Trebuchet MS"/>
                <a:cs typeface="Trebuchet MS"/>
                <a:sym typeface="Trebuchet MS"/>
              </a:rPr>
              <a:t>May need Prior Authorization (PAR) before request can be submitted</a:t>
            </a:r>
            <a:endParaRPr sz="2000">
              <a:solidFill>
                <a:srgbClr val="000000"/>
              </a:solidFill>
              <a:highlight>
                <a:srgbClr val="FFFFFF"/>
              </a:highlight>
              <a:latin typeface="Trebuchet MS"/>
              <a:ea typeface="Trebuchet MS"/>
              <a:cs typeface="Trebuchet MS"/>
              <a:sym typeface="Trebuchet MS"/>
            </a:endParaRPr>
          </a:p>
          <a:p>
            <a:pPr indent="0" lvl="0" marL="0" rtl="0" algn="l">
              <a:spcBef>
                <a:spcPts val="1000"/>
              </a:spcBef>
              <a:spcAft>
                <a:spcPts val="200"/>
              </a:spcAft>
              <a:buNone/>
            </a:pPr>
            <a:r>
              <a:rPr lang="en-US" sz="2000" u="sng">
                <a:solidFill>
                  <a:schemeClr val="hlink"/>
                </a:solidFill>
                <a:highlight>
                  <a:srgbClr val="FFFFFF"/>
                </a:highlight>
                <a:latin typeface="Trebuchet MS"/>
                <a:ea typeface="Trebuchet MS"/>
                <a:cs typeface="Trebuchet MS"/>
                <a:sym typeface="Trebuchet MS"/>
                <a:hlinkClick r:id="rId3"/>
              </a:rPr>
              <a:t>Out of State NEMT Request Form</a:t>
            </a:r>
            <a:endParaRPr sz="2000">
              <a:solidFill>
                <a:srgbClr val="000000"/>
              </a:solidFill>
              <a:highlight>
                <a:srgbClr val="FFFFFF"/>
              </a:highlight>
              <a:latin typeface="Trebuchet MS"/>
              <a:ea typeface="Trebuchet MS"/>
              <a:cs typeface="Trebuchet MS"/>
              <a:sym typeface="Trebuchet MS"/>
            </a:endParaRPr>
          </a:p>
        </p:txBody>
      </p:sp>
      <p:sp>
        <p:nvSpPr>
          <p:cNvPr id="310" name="Google Shape;310;g2c93b40078b_1_389"/>
          <p:cNvSpPr txBox="1"/>
          <p:nvPr>
            <p:ph idx="12" type="sldNum"/>
          </p:nvPr>
        </p:nvSpPr>
        <p:spPr>
          <a:xfrm>
            <a:off x="7104552" y="6453386"/>
            <a:ext cx="1197300" cy="4047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311" name="Google Shape;311;g2c93b40078b_1_389"/>
          <p:cNvPicPr preferRelativeResize="0"/>
          <p:nvPr/>
        </p:nvPicPr>
        <p:blipFill>
          <a:blip r:embed="rId4">
            <a:alphaModFix/>
          </a:blip>
          <a:stretch>
            <a:fillRect/>
          </a:stretch>
        </p:blipFill>
        <p:spPr>
          <a:xfrm>
            <a:off x="3826500" y="5193775"/>
            <a:ext cx="5317499" cy="16643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2c93b40078b_1_368"/>
          <p:cNvSpPr txBox="1"/>
          <p:nvPr>
            <p:ph type="title"/>
          </p:nvPr>
        </p:nvSpPr>
        <p:spPr>
          <a:xfrm>
            <a:off x="1028700" y="685800"/>
            <a:ext cx="7200900" cy="14859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NEMT Providers</a:t>
            </a:r>
            <a:endParaRPr/>
          </a:p>
        </p:txBody>
      </p:sp>
      <p:sp>
        <p:nvSpPr>
          <p:cNvPr id="318" name="Google Shape;318;g2c93b40078b_1_368"/>
          <p:cNvSpPr txBox="1"/>
          <p:nvPr>
            <p:ph idx="1" type="body"/>
          </p:nvPr>
        </p:nvSpPr>
        <p:spPr>
          <a:xfrm>
            <a:off x="422275" y="2286000"/>
            <a:ext cx="7807500" cy="3581400"/>
          </a:xfrm>
          <a:prstGeom prst="rect">
            <a:avLst/>
          </a:prstGeom>
        </p:spPr>
        <p:txBody>
          <a:bodyPr anchorCtr="0" anchor="t" bIns="45700" lIns="91425" spcFirstLastPara="1" rIns="91425" wrap="square" tIns="45700">
            <a:normAutofit lnSpcReduction="20000"/>
          </a:bodyPr>
          <a:lstStyle/>
          <a:p>
            <a:pPr indent="-374650" lvl="0" marL="457200" rtl="0" algn="l">
              <a:spcBef>
                <a:spcPts val="1000"/>
              </a:spcBef>
              <a:spcAft>
                <a:spcPts val="0"/>
              </a:spcAft>
              <a:buClr>
                <a:schemeClr val="dk1"/>
              </a:buClr>
              <a:buSzPts val="2300"/>
              <a:buFont typeface="Arial"/>
              <a:buChar char="●"/>
            </a:pPr>
            <a:r>
              <a:rPr lang="en-US" sz="2300">
                <a:solidFill>
                  <a:schemeClr val="dk1"/>
                </a:solidFill>
                <a:latin typeface="Arial"/>
                <a:ea typeface="Arial"/>
                <a:cs typeface="Arial"/>
                <a:sym typeface="Arial"/>
              </a:rPr>
              <a:t>Mileage Reimbursement and Out of State Travel: </a:t>
            </a:r>
            <a:endParaRPr sz="2300">
              <a:solidFill>
                <a:schemeClr val="dk1"/>
              </a:solidFill>
              <a:latin typeface="Arial"/>
              <a:ea typeface="Arial"/>
              <a:cs typeface="Arial"/>
              <a:sym typeface="Arial"/>
            </a:endParaRPr>
          </a:p>
          <a:p>
            <a:pPr indent="0" lvl="0" marL="457200" rtl="0" algn="l">
              <a:spcBef>
                <a:spcPts val="1000"/>
              </a:spcBef>
              <a:spcAft>
                <a:spcPts val="0"/>
              </a:spcAft>
              <a:buNone/>
            </a:pPr>
            <a:r>
              <a:rPr lang="en-US" sz="2300">
                <a:solidFill>
                  <a:schemeClr val="dk1"/>
                </a:solidFill>
                <a:latin typeface="Arial"/>
                <a:ea typeface="Arial"/>
                <a:cs typeface="Arial"/>
                <a:sym typeface="Arial"/>
              </a:rPr>
              <a:t>Transdev (formerly intelliride)</a:t>
            </a:r>
            <a:endParaRPr sz="2300">
              <a:solidFill>
                <a:schemeClr val="dk1"/>
              </a:solidFill>
              <a:latin typeface="Arial"/>
              <a:ea typeface="Arial"/>
              <a:cs typeface="Arial"/>
              <a:sym typeface="Arial"/>
            </a:endParaRPr>
          </a:p>
          <a:p>
            <a:pPr indent="0" lvl="0" marL="457200" rtl="0" algn="l">
              <a:spcBef>
                <a:spcPts val="1000"/>
              </a:spcBef>
              <a:spcAft>
                <a:spcPts val="0"/>
              </a:spcAft>
              <a:buNone/>
            </a:pPr>
            <a:r>
              <a:rPr lang="en-US" sz="2300" u="sng">
                <a:solidFill>
                  <a:schemeClr val="hlink"/>
                </a:solidFill>
                <a:latin typeface="Arial"/>
                <a:ea typeface="Arial"/>
                <a:cs typeface="Arial"/>
                <a:sym typeface="Arial"/>
                <a:hlinkClick r:id="rId3"/>
              </a:rPr>
              <a:t>Transdev Mileage Reimbursement Handout</a:t>
            </a:r>
            <a:endParaRPr sz="2300">
              <a:solidFill>
                <a:schemeClr val="dk1"/>
              </a:solidFill>
              <a:latin typeface="Arial"/>
              <a:ea typeface="Arial"/>
              <a:cs typeface="Arial"/>
              <a:sym typeface="Arial"/>
            </a:endParaRPr>
          </a:p>
          <a:p>
            <a:pPr indent="0" lvl="0" marL="0" rtl="0" algn="l">
              <a:spcBef>
                <a:spcPts val="1000"/>
              </a:spcBef>
              <a:spcAft>
                <a:spcPts val="0"/>
              </a:spcAft>
              <a:buNone/>
            </a:pPr>
            <a:r>
              <a:t/>
            </a:r>
            <a:endParaRPr sz="2300">
              <a:solidFill>
                <a:schemeClr val="dk1"/>
              </a:solidFill>
              <a:latin typeface="Arial"/>
              <a:ea typeface="Arial"/>
              <a:cs typeface="Arial"/>
              <a:sym typeface="Arial"/>
            </a:endParaRPr>
          </a:p>
          <a:p>
            <a:pPr indent="-374650" lvl="0" marL="457200" rtl="0" algn="l">
              <a:spcBef>
                <a:spcPts val="1000"/>
              </a:spcBef>
              <a:spcAft>
                <a:spcPts val="0"/>
              </a:spcAft>
              <a:buClr>
                <a:schemeClr val="dk1"/>
              </a:buClr>
              <a:buSzPts val="2300"/>
              <a:buFont typeface="Arial"/>
              <a:buChar char="●"/>
            </a:pPr>
            <a:r>
              <a:rPr lang="en-US" sz="2300">
                <a:solidFill>
                  <a:schemeClr val="dk1"/>
                </a:solidFill>
                <a:latin typeface="Arial"/>
                <a:ea typeface="Arial"/>
                <a:cs typeface="Arial"/>
                <a:sym typeface="Arial"/>
              </a:rPr>
              <a:t>Transportation:</a:t>
            </a:r>
            <a:endParaRPr sz="2300">
              <a:solidFill>
                <a:schemeClr val="dk1"/>
              </a:solidFill>
              <a:latin typeface="Arial"/>
              <a:ea typeface="Arial"/>
              <a:cs typeface="Arial"/>
              <a:sym typeface="Arial"/>
            </a:endParaRPr>
          </a:p>
          <a:p>
            <a:pPr indent="-374650" lvl="1" marL="914400" rtl="0" algn="l">
              <a:spcBef>
                <a:spcPts val="500"/>
              </a:spcBef>
              <a:spcAft>
                <a:spcPts val="0"/>
              </a:spcAft>
              <a:buClr>
                <a:schemeClr val="dk1"/>
              </a:buClr>
              <a:buSzPts val="2300"/>
              <a:buFont typeface="Arial"/>
              <a:buChar char="○"/>
            </a:pPr>
            <a:r>
              <a:rPr lang="en-US" sz="2300">
                <a:solidFill>
                  <a:schemeClr val="dk1"/>
                </a:solidFill>
                <a:latin typeface="Arial"/>
                <a:ea typeface="Arial"/>
                <a:cs typeface="Arial"/>
                <a:sym typeface="Arial"/>
              </a:rPr>
              <a:t>Denver Metro Area</a:t>
            </a:r>
            <a:r>
              <a:rPr lang="en-US" sz="1800">
                <a:solidFill>
                  <a:schemeClr val="dk1"/>
                </a:solidFill>
                <a:latin typeface="Arial"/>
                <a:ea typeface="Arial"/>
                <a:cs typeface="Arial"/>
                <a:sym typeface="Arial"/>
              </a:rPr>
              <a:t> (</a:t>
            </a:r>
            <a:r>
              <a:rPr lang="en-US" sz="1800">
                <a:solidFill>
                  <a:schemeClr val="dk1"/>
                </a:solidFill>
                <a:highlight>
                  <a:srgbClr val="FFFFFF"/>
                </a:highlight>
                <a:latin typeface="Arial"/>
                <a:ea typeface="Arial"/>
                <a:cs typeface="Arial"/>
                <a:sym typeface="Arial"/>
              </a:rPr>
              <a:t>Adams, Arapahoe, Boulder, Broomfield, Denver, Douglas, Jefferson, Larimer, and Weld Counties)</a:t>
            </a:r>
            <a:r>
              <a:rPr lang="en-US" sz="2300">
                <a:solidFill>
                  <a:schemeClr val="dk1"/>
                </a:solidFill>
                <a:highlight>
                  <a:srgbClr val="FFFFFF"/>
                </a:highlight>
                <a:latin typeface="Arial"/>
                <a:ea typeface="Arial"/>
                <a:cs typeface="Arial"/>
                <a:sym typeface="Arial"/>
              </a:rPr>
              <a:t> - TransDev </a:t>
            </a:r>
            <a:r>
              <a:rPr lang="en-US" sz="2300" u="sng">
                <a:solidFill>
                  <a:schemeClr val="hlink"/>
                </a:solidFill>
                <a:highlight>
                  <a:srgbClr val="FFFFFF"/>
                </a:highlight>
                <a:latin typeface="Arial"/>
                <a:ea typeface="Arial"/>
                <a:cs typeface="Arial"/>
                <a:sym typeface="Arial"/>
                <a:hlinkClick r:id="rId4"/>
              </a:rPr>
              <a:t>https://transdevhealthsolutions.com/colorado/</a:t>
            </a:r>
            <a:endParaRPr sz="2300">
              <a:solidFill>
                <a:schemeClr val="dk1"/>
              </a:solidFill>
              <a:highlight>
                <a:srgbClr val="FFFFFF"/>
              </a:highlight>
              <a:latin typeface="Arial"/>
              <a:ea typeface="Arial"/>
              <a:cs typeface="Arial"/>
              <a:sym typeface="Arial"/>
            </a:endParaRPr>
          </a:p>
          <a:p>
            <a:pPr indent="-374650" lvl="1" marL="914400" rtl="0" algn="l">
              <a:spcBef>
                <a:spcPts val="500"/>
              </a:spcBef>
              <a:spcAft>
                <a:spcPts val="200"/>
              </a:spcAft>
              <a:buSzPts val="2300"/>
              <a:buFont typeface="Arial"/>
              <a:buChar char="○"/>
            </a:pPr>
            <a:r>
              <a:rPr lang="en-US" sz="2300">
                <a:solidFill>
                  <a:schemeClr val="dk1"/>
                </a:solidFill>
                <a:highlight>
                  <a:srgbClr val="FFFFFF"/>
                </a:highlight>
                <a:latin typeface="Arial"/>
                <a:ea typeface="Arial"/>
                <a:cs typeface="Arial"/>
                <a:sym typeface="Arial"/>
              </a:rPr>
              <a:t>Providers for rest of state: </a:t>
            </a:r>
            <a:r>
              <a:rPr lang="en-US" sz="2300" u="sng">
                <a:solidFill>
                  <a:schemeClr val="hlink"/>
                </a:solidFill>
                <a:highlight>
                  <a:srgbClr val="FFFFFF"/>
                </a:highlight>
                <a:latin typeface="Arial"/>
                <a:ea typeface="Arial"/>
                <a:cs typeface="Arial"/>
                <a:sym typeface="Arial"/>
                <a:hlinkClick r:id="rId5"/>
              </a:rPr>
              <a:t>https://hcpf.colorado.gov/nemtlist</a:t>
            </a:r>
            <a:endParaRPr sz="2500"/>
          </a:p>
        </p:txBody>
      </p:sp>
      <p:sp>
        <p:nvSpPr>
          <p:cNvPr id="319" name="Google Shape;319;g2c93b40078b_1_368"/>
          <p:cNvSpPr txBox="1"/>
          <p:nvPr>
            <p:ph idx="12" type="sldNum"/>
          </p:nvPr>
        </p:nvSpPr>
        <p:spPr>
          <a:xfrm>
            <a:off x="7104552" y="6453386"/>
            <a:ext cx="1197300" cy="4047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c93b40078b_1_397"/>
          <p:cNvSpPr txBox="1"/>
          <p:nvPr>
            <p:ph type="title"/>
          </p:nvPr>
        </p:nvSpPr>
        <p:spPr>
          <a:xfrm>
            <a:off x="1028700" y="685800"/>
            <a:ext cx="7200900" cy="1485900"/>
          </a:xfrm>
          <a:prstGeom prst="rect">
            <a:avLst/>
          </a:prstGeom>
        </p:spPr>
        <p:txBody>
          <a:bodyPr anchorCtr="0" anchor="t" bIns="45700" lIns="91425" spcFirstLastPara="1" rIns="91425" wrap="square" tIns="45700">
            <a:normAutofit/>
          </a:bodyPr>
          <a:lstStyle/>
          <a:p>
            <a:pPr indent="0" lvl="0" marL="0" rtl="0" algn="ctr">
              <a:spcBef>
                <a:spcPts val="0"/>
              </a:spcBef>
              <a:spcAft>
                <a:spcPts val="0"/>
              </a:spcAft>
              <a:buNone/>
            </a:pPr>
            <a:r>
              <a:rPr lang="en-US"/>
              <a:t>Complaints/Assistance with NEMT</a:t>
            </a:r>
            <a:endParaRPr/>
          </a:p>
        </p:txBody>
      </p:sp>
      <p:sp>
        <p:nvSpPr>
          <p:cNvPr id="326" name="Google Shape;326;g2c93b40078b_1_397"/>
          <p:cNvSpPr txBox="1"/>
          <p:nvPr>
            <p:ph idx="1" type="body"/>
          </p:nvPr>
        </p:nvSpPr>
        <p:spPr>
          <a:xfrm>
            <a:off x="620325" y="2286000"/>
            <a:ext cx="7609200" cy="3581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200"/>
              <a:t>(855) 489-4999 or </a:t>
            </a:r>
            <a:r>
              <a:rPr lang="en-US" sz="2200" u="sng">
                <a:solidFill>
                  <a:schemeClr val="hlink"/>
                </a:solidFill>
                <a:hlinkClick r:id="rId3"/>
              </a:rPr>
              <a:t>intelliride@transdev.com</a:t>
            </a:r>
            <a:endParaRPr sz="2200"/>
          </a:p>
          <a:p>
            <a:pPr indent="0" lvl="0" marL="0" rtl="0" algn="l">
              <a:spcBef>
                <a:spcPts val="1000"/>
              </a:spcBef>
              <a:spcAft>
                <a:spcPts val="0"/>
              </a:spcAft>
              <a:buNone/>
            </a:pPr>
            <a:r>
              <a:t/>
            </a:r>
            <a:endParaRPr sz="2200"/>
          </a:p>
          <a:p>
            <a:pPr indent="0" lvl="0" marL="0" rtl="0" algn="l">
              <a:spcBef>
                <a:spcPts val="1000"/>
              </a:spcBef>
              <a:spcAft>
                <a:spcPts val="0"/>
              </a:spcAft>
              <a:buNone/>
            </a:pPr>
            <a:r>
              <a:rPr lang="en-US" sz="2200" u="sng">
                <a:solidFill>
                  <a:schemeClr val="hlink"/>
                </a:solidFill>
                <a:hlinkClick r:id="rId4"/>
              </a:rPr>
              <a:t>NEMT@State.co.us</a:t>
            </a:r>
            <a:endParaRPr sz="2200"/>
          </a:p>
          <a:p>
            <a:pPr indent="0" lvl="0" marL="0" rtl="0" algn="l">
              <a:spcBef>
                <a:spcPts val="1000"/>
              </a:spcBef>
              <a:spcAft>
                <a:spcPts val="200"/>
              </a:spcAft>
              <a:buNone/>
            </a:pPr>
            <a:r>
              <a:t/>
            </a:r>
            <a:endParaRPr/>
          </a:p>
        </p:txBody>
      </p:sp>
      <p:sp>
        <p:nvSpPr>
          <p:cNvPr id="327" name="Google Shape;327;g2c93b40078b_1_397"/>
          <p:cNvSpPr txBox="1"/>
          <p:nvPr>
            <p:ph idx="12" type="sldNum"/>
          </p:nvPr>
        </p:nvSpPr>
        <p:spPr>
          <a:xfrm>
            <a:off x="7104552" y="6453386"/>
            <a:ext cx="1197300" cy="4047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pic>
        <p:nvPicPr>
          <p:cNvPr id="328" name="Google Shape;328;g2c93b40078b_1_397"/>
          <p:cNvPicPr preferRelativeResize="0"/>
          <p:nvPr/>
        </p:nvPicPr>
        <p:blipFill>
          <a:blip r:embed="rId5">
            <a:alphaModFix/>
          </a:blip>
          <a:stretch>
            <a:fillRect/>
          </a:stretch>
        </p:blipFill>
        <p:spPr>
          <a:xfrm>
            <a:off x="3838875" y="3339023"/>
            <a:ext cx="5305125" cy="35190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g93f80d0f10_0_64"/>
          <p:cNvSpPr txBox="1"/>
          <p:nvPr>
            <p:ph type="title"/>
          </p:nvPr>
        </p:nvSpPr>
        <p:spPr>
          <a:xfrm>
            <a:off x="311725" y="667900"/>
            <a:ext cx="8520600" cy="8316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chemeClr val="dk1"/>
              </a:buClr>
              <a:buSzPts val="1400"/>
              <a:buFont typeface="Libre Franklin"/>
              <a:buNone/>
            </a:pPr>
            <a:r>
              <a:rPr lang="en-US" sz="3700"/>
              <a:t>Contacts</a:t>
            </a:r>
            <a:endParaRPr sz="3700"/>
          </a:p>
        </p:txBody>
      </p:sp>
      <p:sp>
        <p:nvSpPr>
          <p:cNvPr id="335" name="Google Shape;335;g93f80d0f10_0_64"/>
          <p:cNvSpPr txBox="1"/>
          <p:nvPr>
            <p:ph idx="4294967295" type="body"/>
          </p:nvPr>
        </p:nvSpPr>
        <p:spPr>
          <a:xfrm>
            <a:off x="473325" y="1983400"/>
            <a:ext cx="8428500" cy="4514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40"/>
              </a:spcBef>
              <a:spcAft>
                <a:spcPts val="0"/>
              </a:spcAft>
              <a:buSzPts val="2531"/>
              <a:buNone/>
            </a:pPr>
            <a:r>
              <a:rPr lang="en-US" sz="2400"/>
              <a:t>EPSDT- Gina Robinson </a:t>
            </a:r>
            <a:r>
              <a:rPr lang="en-US" sz="2400" u="sng">
                <a:solidFill>
                  <a:schemeClr val="hlink"/>
                </a:solidFill>
                <a:hlinkClick r:id="rId3"/>
              </a:rPr>
              <a:t>gina.robinson@state.co.us</a:t>
            </a:r>
            <a:endParaRPr sz="2400"/>
          </a:p>
          <a:p>
            <a:pPr indent="0" lvl="0" marL="0" rtl="0" algn="l">
              <a:lnSpc>
                <a:spcPct val="100000"/>
              </a:lnSpc>
              <a:spcBef>
                <a:spcPts val="540"/>
              </a:spcBef>
              <a:spcAft>
                <a:spcPts val="0"/>
              </a:spcAft>
              <a:buSzPts val="2531"/>
              <a:buNone/>
            </a:pPr>
            <a:r>
              <a:t/>
            </a:r>
            <a:endParaRPr sz="2400"/>
          </a:p>
          <a:p>
            <a:pPr indent="0" lvl="0" marL="0" rtl="0" algn="l">
              <a:lnSpc>
                <a:spcPct val="100000"/>
              </a:lnSpc>
              <a:spcBef>
                <a:spcPts val="540"/>
              </a:spcBef>
              <a:spcAft>
                <a:spcPts val="0"/>
              </a:spcAft>
              <a:buSzPts val="2531"/>
              <a:buNone/>
            </a:pPr>
            <a:r>
              <a:rPr lang="en-US" sz="2400"/>
              <a:t>Creative Solutions </a:t>
            </a:r>
            <a:r>
              <a:rPr lang="en-US" sz="2400"/>
              <a:t>- contact individual </a:t>
            </a:r>
            <a:r>
              <a:rPr lang="en-US" sz="2400" u="sng">
                <a:solidFill>
                  <a:schemeClr val="hlink"/>
                </a:solidFill>
                <a:hlinkClick r:id="rId4"/>
              </a:rPr>
              <a:t>RAEs</a:t>
            </a:r>
            <a:r>
              <a:rPr lang="en-US" sz="2400"/>
              <a:t> </a:t>
            </a:r>
            <a:endParaRPr sz="2400"/>
          </a:p>
          <a:p>
            <a:pPr indent="0" lvl="0" marL="0" rtl="0" algn="l">
              <a:lnSpc>
                <a:spcPct val="100000"/>
              </a:lnSpc>
              <a:spcBef>
                <a:spcPts val="540"/>
              </a:spcBef>
              <a:spcAft>
                <a:spcPts val="0"/>
              </a:spcAft>
              <a:buSzPts val="2531"/>
              <a:buNone/>
            </a:pPr>
            <a:r>
              <a:t/>
            </a:r>
            <a:endParaRPr sz="2400"/>
          </a:p>
          <a:p>
            <a:pPr indent="0" lvl="0" marL="0" rtl="0" algn="l">
              <a:lnSpc>
                <a:spcPct val="100000"/>
              </a:lnSpc>
              <a:spcBef>
                <a:spcPts val="540"/>
              </a:spcBef>
              <a:spcAft>
                <a:spcPts val="0"/>
              </a:spcAft>
              <a:buSzPts val="2531"/>
              <a:buNone/>
            </a:pPr>
            <a:r>
              <a:rPr lang="en-US" sz="2400"/>
              <a:t>HIBI - </a:t>
            </a:r>
            <a:r>
              <a:rPr lang="en-US" sz="2400" u="sng">
                <a:solidFill>
                  <a:schemeClr val="hlink"/>
                </a:solidFill>
                <a:hlinkClick r:id="rId5"/>
              </a:rPr>
              <a:t>cohibicustomerservice@gainwelltechnologies.com</a:t>
            </a:r>
            <a:endParaRPr sz="2400"/>
          </a:p>
          <a:p>
            <a:pPr indent="0" lvl="0" marL="0" rtl="0" algn="l">
              <a:lnSpc>
                <a:spcPct val="100000"/>
              </a:lnSpc>
              <a:spcBef>
                <a:spcPts val="540"/>
              </a:spcBef>
              <a:spcAft>
                <a:spcPts val="0"/>
              </a:spcAft>
              <a:buSzPts val="2531"/>
              <a:buNone/>
            </a:pPr>
            <a:r>
              <a:t/>
            </a:r>
            <a:endParaRPr sz="2400"/>
          </a:p>
          <a:p>
            <a:pPr indent="0" lvl="0" marL="0" rtl="0" algn="l">
              <a:lnSpc>
                <a:spcPct val="100000"/>
              </a:lnSpc>
              <a:spcBef>
                <a:spcPts val="540"/>
              </a:spcBef>
              <a:spcAft>
                <a:spcPts val="0"/>
              </a:spcAft>
              <a:buSzPts val="2531"/>
              <a:buNone/>
            </a:pPr>
            <a:r>
              <a:rPr lang="en-US" sz="2400"/>
              <a:t>FSSP and Mill Levy - contact individual county </a:t>
            </a:r>
            <a:r>
              <a:rPr lang="en-US" sz="2400" u="sng">
                <a:solidFill>
                  <a:schemeClr val="hlink"/>
                </a:solidFill>
                <a:hlinkClick r:id="rId6"/>
              </a:rPr>
              <a:t>CMA</a:t>
            </a:r>
            <a:endParaRPr sz="2400"/>
          </a:p>
          <a:p>
            <a:pPr indent="0" lvl="0" marL="0" rtl="0" algn="l">
              <a:lnSpc>
                <a:spcPct val="100000"/>
              </a:lnSpc>
              <a:spcBef>
                <a:spcPts val="540"/>
              </a:spcBef>
              <a:spcAft>
                <a:spcPts val="0"/>
              </a:spcAft>
              <a:buSzPts val="2531"/>
              <a:buNone/>
            </a:pPr>
            <a:r>
              <a:t/>
            </a:r>
            <a:endParaRPr sz="2400"/>
          </a:p>
          <a:p>
            <a:pPr indent="0" lvl="0" marL="0" rtl="0" algn="l">
              <a:lnSpc>
                <a:spcPct val="100000"/>
              </a:lnSpc>
              <a:spcBef>
                <a:spcPts val="540"/>
              </a:spcBef>
              <a:spcAft>
                <a:spcPts val="0"/>
              </a:spcAft>
              <a:buSzPts val="2531"/>
              <a:buNone/>
            </a:pPr>
            <a:r>
              <a:rPr lang="en-US" sz="2400"/>
              <a:t>NEMT - Courtney Sedon  </a:t>
            </a:r>
            <a:r>
              <a:rPr lang="en-US" sz="2400" u="sng">
                <a:solidFill>
                  <a:schemeClr val="accent5"/>
                </a:solidFill>
                <a:hlinkClick r:id="rId7">
                  <a:extLst>
                    <a:ext uri="{A12FA001-AC4F-418D-AE19-62706E023703}">
                      <ahyp:hlinkClr val="tx"/>
                    </a:ext>
                  </a:extLst>
                </a:hlinkClick>
              </a:rPr>
              <a:t>NEMT@State.co.us</a:t>
            </a:r>
            <a:endParaRPr sz="2400"/>
          </a:p>
          <a:p>
            <a:pPr indent="0" lvl="0" marL="0" rtl="0" algn="l">
              <a:lnSpc>
                <a:spcPct val="100000"/>
              </a:lnSpc>
              <a:spcBef>
                <a:spcPts val="540"/>
              </a:spcBef>
              <a:spcAft>
                <a:spcPts val="0"/>
              </a:spcAft>
              <a:buSzPts val="2531"/>
              <a:buNone/>
            </a:pPr>
            <a:r>
              <a:t/>
            </a:r>
            <a:endParaRPr/>
          </a:p>
          <a:p>
            <a:pPr indent="0" lvl="0" marL="0" rtl="0" algn="l">
              <a:lnSpc>
                <a:spcPct val="100000"/>
              </a:lnSpc>
              <a:spcBef>
                <a:spcPts val="540"/>
              </a:spcBef>
              <a:spcAft>
                <a:spcPts val="0"/>
              </a:spcAft>
              <a:buSzPts val="2531"/>
              <a:buNone/>
            </a:pPr>
            <a:r>
              <a:t/>
            </a:r>
            <a:endParaRPr/>
          </a:p>
          <a:p>
            <a:pPr indent="0" lvl="0" marL="0" rtl="0" algn="l">
              <a:lnSpc>
                <a:spcPct val="100000"/>
              </a:lnSpc>
              <a:spcBef>
                <a:spcPts val="540"/>
              </a:spcBef>
              <a:spcAft>
                <a:spcPts val="0"/>
              </a:spcAft>
              <a:buSzPts val="2531"/>
              <a:buNone/>
            </a:pPr>
            <a:r>
              <a:t/>
            </a:r>
            <a:endParaRPr/>
          </a:p>
          <a:p>
            <a:pPr indent="0" lvl="0" marL="0" rtl="0" algn="l">
              <a:lnSpc>
                <a:spcPct val="100000"/>
              </a:lnSpc>
              <a:spcBef>
                <a:spcPts val="540"/>
              </a:spcBef>
              <a:spcAft>
                <a:spcPts val="0"/>
              </a:spcAft>
              <a:buSzPts val="2531"/>
              <a:buNone/>
            </a:pPr>
            <a:r>
              <a:t/>
            </a:r>
            <a:endParaRPr/>
          </a:p>
        </p:txBody>
      </p:sp>
      <p:sp>
        <p:nvSpPr>
          <p:cNvPr id="336" name="Google Shape;336;g93f80d0f10_0_64"/>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000">
                <a:solidFill>
                  <a:schemeClr val="dk2"/>
                </a:solidFill>
                <a:latin typeface="Roboto"/>
                <a:ea typeface="Roboto"/>
                <a:cs typeface="Roboto"/>
                <a:sym typeface="Roboto"/>
              </a:rPr>
              <a:t>‹#›</a:t>
            </a:fld>
            <a:endParaRPr b="0" sz="1000">
              <a:solidFill>
                <a:schemeClr val="dk2"/>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2c93b40078b_1_214"/>
          <p:cNvSpPr txBox="1"/>
          <p:nvPr>
            <p:ph type="title"/>
          </p:nvPr>
        </p:nvSpPr>
        <p:spPr>
          <a:xfrm>
            <a:off x="335700" y="146100"/>
            <a:ext cx="4226700" cy="1325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Calibri"/>
              <a:buNone/>
            </a:pPr>
            <a:r>
              <a:rPr b="1" lang="en-US" sz="4200"/>
              <a:t>Caregiver Conversations</a:t>
            </a:r>
            <a:endParaRPr sz="4200"/>
          </a:p>
        </p:txBody>
      </p:sp>
      <p:sp>
        <p:nvSpPr>
          <p:cNvPr id="108" name="Google Shape;108;g2c93b40078b_1_214"/>
          <p:cNvSpPr txBox="1"/>
          <p:nvPr/>
        </p:nvSpPr>
        <p:spPr>
          <a:xfrm>
            <a:off x="587656" y="1471796"/>
            <a:ext cx="3868500" cy="12006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400" u="none" cap="none" strike="noStrike">
                <a:solidFill>
                  <a:schemeClr val="dk1"/>
                </a:solidFill>
                <a:latin typeface="Calibri"/>
                <a:ea typeface="Calibri"/>
                <a:cs typeface="Calibri"/>
                <a:sym typeface="Calibri"/>
              </a:rPr>
              <a:t>Webinars on the first</a:t>
            </a:r>
            <a:r>
              <a:rPr lang="en-US" sz="2400">
                <a:solidFill>
                  <a:schemeClr val="dk1"/>
                </a:solidFill>
                <a:latin typeface="Calibri"/>
                <a:ea typeface="Calibri"/>
                <a:cs typeface="Calibri"/>
                <a:sym typeface="Calibri"/>
              </a:rPr>
              <a:t> </a:t>
            </a:r>
            <a:r>
              <a:rPr b="0" i="0" lang="en-US" sz="2400" u="none" cap="none" strike="noStrike">
                <a:solidFill>
                  <a:schemeClr val="dk1"/>
                </a:solidFill>
                <a:latin typeface="Calibri"/>
                <a:ea typeface="Calibri"/>
                <a:cs typeface="Calibri"/>
                <a:sym typeface="Calibri"/>
              </a:rPr>
              <a:t>Thursday of every month.</a:t>
            </a:r>
            <a:endParaRPr/>
          </a:p>
          <a:p>
            <a:pPr indent="0" lvl="0" marL="0" marR="0" rtl="0" algn="ctr">
              <a:spcBef>
                <a:spcPts val="0"/>
              </a:spcBef>
              <a:spcAft>
                <a:spcPts val="0"/>
              </a:spcAft>
              <a:buNone/>
            </a:pPr>
            <a:r>
              <a:rPr lang="en-US" sz="2400">
                <a:solidFill>
                  <a:schemeClr val="dk1"/>
                </a:solidFill>
                <a:latin typeface="Calibri"/>
                <a:ea typeface="Calibri"/>
                <a:cs typeface="Calibri"/>
                <a:sym typeface="Calibri"/>
              </a:rPr>
              <a:t>7:00 PM-8:30 PM</a:t>
            </a:r>
            <a:endParaRPr/>
          </a:p>
        </p:txBody>
      </p:sp>
      <p:sp>
        <p:nvSpPr>
          <p:cNvPr id="109" name="Google Shape;109;g2c93b40078b_1_214"/>
          <p:cNvSpPr txBox="1"/>
          <p:nvPr/>
        </p:nvSpPr>
        <p:spPr>
          <a:xfrm>
            <a:off x="240000" y="2672400"/>
            <a:ext cx="4418100" cy="4436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2800"/>
              <a:buFont typeface="Arial"/>
              <a:buNone/>
            </a:pPr>
            <a:r>
              <a:rPr lang="en-US" sz="1700">
                <a:solidFill>
                  <a:schemeClr val="dk2"/>
                </a:solidFill>
                <a:latin typeface="Calibri"/>
                <a:ea typeface="Calibri"/>
                <a:cs typeface="Calibri"/>
                <a:sym typeface="Calibri"/>
              </a:rPr>
              <a:t>We know your time is precious we and are committed to providing information in a specific timeline.</a:t>
            </a:r>
            <a:endParaRPr sz="1700">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Font typeface="Arial"/>
              <a:buNone/>
            </a:pPr>
            <a:r>
              <a:rPr b="1" lang="en-US" sz="1700">
                <a:solidFill>
                  <a:schemeClr val="dk2"/>
                </a:solidFill>
                <a:latin typeface="Calibri"/>
                <a:ea typeface="Calibri"/>
                <a:cs typeface="Calibri"/>
                <a:sym typeface="Calibri"/>
              </a:rPr>
              <a:t>Our timeline:</a:t>
            </a:r>
            <a:endParaRPr sz="1700">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Font typeface="Arial"/>
              <a:buNone/>
            </a:pPr>
            <a:r>
              <a:rPr lang="en-US" sz="1700">
                <a:solidFill>
                  <a:schemeClr val="dk2"/>
                </a:solidFill>
                <a:latin typeface="Calibri"/>
                <a:ea typeface="Calibri"/>
                <a:cs typeface="Calibri"/>
                <a:sym typeface="Calibri"/>
              </a:rPr>
              <a:t>		7:00-7:10  Intros and Overview</a:t>
            </a:r>
            <a:endParaRPr sz="1700">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Font typeface="Arial"/>
              <a:buNone/>
            </a:pPr>
            <a:r>
              <a:rPr lang="en-US" sz="1700">
                <a:solidFill>
                  <a:schemeClr val="dk2"/>
                </a:solidFill>
                <a:latin typeface="Calibri"/>
                <a:ea typeface="Calibri"/>
                <a:cs typeface="Calibri"/>
                <a:sym typeface="Calibri"/>
              </a:rPr>
              <a:t>		7:10-8:00 Information</a:t>
            </a:r>
            <a:endParaRPr sz="1700">
              <a:solidFill>
                <a:schemeClr val="dk2"/>
              </a:solidFill>
              <a:latin typeface="Calibri"/>
              <a:ea typeface="Calibri"/>
              <a:cs typeface="Calibri"/>
              <a:sym typeface="Calibri"/>
            </a:endParaRPr>
          </a:p>
          <a:p>
            <a:pPr indent="0" lvl="0" marL="0" rtl="0" algn="l">
              <a:lnSpc>
                <a:spcPct val="90000"/>
              </a:lnSpc>
              <a:spcBef>
                <a:spcPts val="1000"/>
              </a:spcBef>
              <a:spcAft>
                <a:spcPts val="0"/>
              </a:spcAft>
              <a:buNone/>
            </a:pPr>
            <a:r>
              <a:rPr lang="en-US" sz="1700">
                <a:solidFill>
                  <a:schemeClr val="dk2"/>
                </a:solidFill>
                <a:latin typeface="Calibri"/>
                <a:ea typeface="Calibri"/>
                <a:cs typeface="Calibri"/>
                <a:sym typeface="Calibri"/>
              </a:rPr>
              <a:t>		8:00-8:30 Questions/Answers</a:t>
            </a:r>
            <a:endParaRPr sz="1700">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Font typeface="Arial"/>
              <a:buNone/>
            </a:pPr>
            <a:r>
              <a:t/>
            </a:r>
            <a:endParaRPr sz="1700">
              <a:solidFill>
                <a:schemeClr val="dk2"/>
              </a:solidFill>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Font typeface="Arial"/>
              <a:buNone/>
            </a:pPr>
            <a:r>
              <a:rPr b="1" lang="en-US" sz="1700">
                <a:solidFill>
                  <a:schemeClr val="dk2"/>
                </a:solidFill>
                <a:latin typeface="Calibri"/>
                <a:ea typeface="Calibri"/>
                <a:cs typeface="Calibri"/>
                <a:sym typeface="Calibri"/>
              </a:rPr>
              <a:t>NOTE: </a:t>
            </a:r>
            <a:r>
              <a:rPr lang="en-US" sz="1700">
                <a:solidFill>
                  <a:schemeClr val="dk2"/>
                </a:solidFill>
                <a:latin typeface="Calibri"/>
                <a:ea typeface="Calibri"/>
                <a:cs typeface="Calibri"/>
                <a:sym typeface="Calibri"/>
              </a:rPr>
              <a:t>Please do not share private health information, as we are recording this webinar. If you have questions that are of a more private nature, one of our staff will connect with you, at another time.</a:t>
            </a:r>
            <a:endParaRPr sz="1700">
              <a:solidFill>
                <a:schemeClr val="dk2"/>
              </a:solidFill>
              <a:latin typeface="Calibri"/>
              <a:ea typeface="Calibri"/>
              <a:cs typeface="Calibri"/>
              <a:sym typeface="Calibri"/>
            </a:endParaRPr>
          </a:p>
          <a:p>
            <a:pPr indent="0" lvl="0" marL="0" rtl="0" algn="l">
              <a:spcBef>
                <a:spcPts val="1600"/>
              </a:spcBef>
              <a:spcAft>
                <a:spcPts val="0"/>
              </a:spcAft>
              <a:buNone/>
            </a:pPr>
            <a:r>
              <a:t/>
            </a:r>
            <a:endParaRPr>
              <a:latin typeface="Calibri"/>
              <a:ea typeface="Calibri"/>
              <a:cs typeface="Calibri"/>
              <a:sym typeface="Calibri"/>
            </a:endParaRPr>
          </a:p>
        </p:txBody>
      </p:sp>
      <p:pic>
        <p:nvPicPr>
          <p:cNvPr id="110" name="Google Shape;110;g2c93b40078b_1_214"/>
          <p:cNvPicPr preferRelativeResize="0"/>
          <p:nvPr/>
        </p:nvPicPr>
        <p:blipFill rotWithShape="1">
          <a:blip r:embed="rId3">
            <a:alphaModFix/>
          </a:blip>
          <a:srcRect b="11515" l="26978" r="7141" t="12675"/>
          <a:stretch/>
        </p:blipFill>
        <p:spPr>
          <a:xfrm>
            <a:off x="4658100" y="44775"/>
            <a:ext cx="4543675" cy="676845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2c93b40078b_1_475"/>
          <p:cNvSpPr txBox="1"/>
          <p:nvPr>
            <p:ph idx="1" type="body"/>
          </p:nvPr>
        </p:nvSpPr>
        <p:spPr>
          <a:xfrm>
            <a:off x="311700" y="6028533"/>
            <a:ext cx="7979400" cy="614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342" name="Google Shape;342;g2c93b40078b_1_475"/>
          <p:cNvPicPr preferRelativeResize="0"/>
          <p:nvPr/>
        </p:nvPicPr>
        <p:blipFill>
          <a:blip r:embed="rId3">
            <a:alphaModFix/>
          </a:blip>
          <a:stretch>
            <a:fillRect/>
          </a:stretch>
        </p:blipFill>
        <p:spPr>
          <a:xfrm>
            <a:off x="169125" y="115275"/>
            <a:ext cx="8805742" cy="572373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c93b40078b_1_545"/>
          <p:cNvSpPr txBox="1"/>
          <p:nvPr>
            <p:ph type="title"/>
          </p:nvPr>
        </p:nvSpPr>
        <p:spPr>
          <a:xfrm>
            <a:off x="732625" y="415000"/>
            <a:ext cx="7073400" cy="16596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10000"/>
              <a:buNone/>
            </a:pPr>
            <a:r>
              <a:rPr lang="en-US" sz="9600">
                <a:latin typeface="Arial"/>
                <a:ea typeface="Arial"/>
                <a:cs typeface="Arial"/>
                <a:sym typeface="Arial"/>
              </a:rPr>
              <a:t>Contact Us</a:t>
            </a:r>
            <a:endParaRPr sz="9600">
              <a:latin typeface="Arial"/>
              <a:ea typeface="Arial"/>
              <a:cs typeface="Arial"/>
              <a:sym typeface="Arial"/>
            </a:endParaRPr>
          </a:p>
        </p:txBody>
      </p:sp>
      <p:sp>
        <p:nvSpPr>
          <p:cNvPr id="348" name="Google Shape;348;g2c93b40078b_1_545"/>
          <p:cNvSpPr txBox="1"/>
          <p:nvPr>
            <p:ph idx="1" type="body"/>
          </p:nvPr>
        </p:nvSpPr>
        <p:spPr>
          <a:xfrm>
            <a:off x="311700" y="2259175"/>
            <a:ext cx="8256000" cy="4198500"/>
          </a:xfrm>
          <a:prstGeom prst="rect">
            <a:avLst/>
          </a:prstGeom>
          <a:noFill/>
          <a:ln>
            <a:noFill/>
          </a:ln>
        </p:spPr>
        <p:txBody>
          <a:bodyPr anchorCtr="0" anchor="t" bIns="91425" lIns="91425" spcFirstLastPara="1" rIns="91425" wrap="square" tIns="91425">
            <a:normAutofit lnSpcReduction="20000"/>
          </a:bodyPr>
          <a:lstStyle/>
          <a:p>
            <a:pPr indent="0" lvl="0" marL="0" rtl="0" algn="l">
              <a:lnSpc>
                <a:spcPct val="115000"/>
              </a:lnSpc>
              <a:spcBef>
                <a:spcPts val="0"/>
              </a:spcBef>
              <a:spcAft>
                <a:spcPts val="0"/>
              </a:spcAft>
              <a:buSzPts val="1300"/>
              <a:buNone/>
            </a:pPr>
            <a:r>
              <a:rPr b="1" lang="en-US" sz="2800">
                <a:solidFill>
                  <a:schemeClr val="lt1"/>
                </a:solidFill>
                <a:latin typeface="Arial"/>
                <a:ea typeface="Arial"/>
                <a:cs typeface="Arial"/>
                <a:sym typeface="Arial"/>
              </a:rPr>
              <a:t>Contact: </a:t>
            </a:r>
            <a:endParaRPr b="1" sz="28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b="1" lang="en-US" sz="1850">
                <a:solidFill>
                  <a:schemeClr val="lt1"/>
                </a:solidFill>
                <a:latin typeface="Arial"/>
                <a:ea typeface="Arial"/>
                <a:cs typeface="Arial"/>
                <a:sym typeface="Arial"/>
              </a:rPr>
              <a:t>Main number (303) 877-1747              info@familyvoicesco.org</a:t>
            </a:r>
            <a:endParaRPr b="1" sz="185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b="1" sz="185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b="1" sz="185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700">
                <a:solidFill>
                  <a:schemeClr val="lt1"/>
                </a:solidFill>
                <a:latin typeface="Arial"/>
                <a:ea typeface="Arial"/>
                <a:cs typeface="Arial"/>
                <a:sym typeface="Arial"/>
              </a:rPr>
              <a:t>Christy Blakely - Executive Director</a:t>
            </a:r>
            <a:endParaRPr sz="1700"/>
          </a:p>
          <a:p>
            <a:pPr indent="0" lvl="0" marL="0" rtl="0" algn="l">
              <a:lnSpc>
                <a:spcPct val="115000"/>
              </a:lnSpc>
              <a:spcBef>
                <a:spcPts val="0"/>
              </a:spcBef>
              <a:spcAft>
                <a:spcPts val="0"/>
              </a:spcAft>
              <a:buSzPts val="1300"/>
              <a:buNone/>
            </a:pPr>
            <a:r>
              <a:rPr lang="en-US" sz="1700" u="sng">
                <a:solidFill>
                  <a:schemeClr val="lt1"/>
                </a:solidFill>
                <a:latin typeface="Arial"/>
                <a:ea typeface="Arial"/>
                <a:cs typeface="Arial"/>
                <a:sym typeface="Arial"/>
                <a:hlinkClick r:id="rId3">
                  <a:extLst>
                    <a:ext uri="{A12FA001-AC4F-418D-AE19-62706E023703}">
                      <ahyp:hlinkClr val="tx"/>
                    </a:ext>
                  </a:extLst>
                </a:hlinkClick>
              </a:rPr>
              <a:t>christy@familyvoicesco.org</a:t>
            </a:r>
            <a:endParaRPr sz="17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7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700">
                <a:solidFill>
                  <a:schemeClr val="lt1"/>
                </a:solidFill>
                <a:latin typeface="Arial"/>
                <a:ea typeface="Arial"/>
                <a:cs typeface="Arial"/>
                <a:sym typeface="Arial"/>
              </a:rPr>
              <a:t>Megan Bowser – Deputy Director</a:t>
            </a:r>
            <a:endParaRPr sz="17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700" u="sng">
                <a:solidFill>
                  <a:schemeClr val="lt1"/>
                </a:solidFill>
                <a:latin typeface="Arial"/>
                <a:ea typeface="Arial"/>
                <a:cs typeface="Arial"/>
                <a:sym typeface="Arial"/>
                <a:hlinkClick r:id="rId4">
                  <a:extLst>
                    <a:ext uri="{A12FA001-AC4F-418D-AE19-62706E023703}">
                      <ahyp:hlinkClr val="tx"/>
                    </a:ext>
                  </a:extLst>
                </a:hlinkClick>
              </a:rPr>
              <a:t>megan@familyvoicesco.org</a:t>
            </a:r>
            <a:endParaRPr sz="1700" u="sng">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700" u="sng">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700">
                <a:solidFill>
                  <a:schemeClr val="lt1"/>
                </a:solidFill>
                <a:latin typeface="Arial"/>
                <a:ea typeface="Arial"/>
                <a:cs typeface="Arial"/>
                <a:sym typeface="Arial"/>
              </a:rPr>
              <a:t>Colleen Eyeman - Administrator</a:t>
            </a:r>
            <a:endParaRPr sz="1700"/>
          </a:p>
          <a:p>
            <a:pPr indent="0" lvl="0" marL="0" rtl="0" algn="l">
              <a:lnSpc>
                <a:spcPct val="115000"/>
              </a:lnSpc>
              <a:spcBef>
                <a:spcPts val="0"/>
              </a:spcBef>
              <a:spcAft>
                <a:spcPts val="0"/>
              </a:spcAft>
              <a:buSzPts val="1300"/>
              <a:buNone/>
            </a:pPr>
            <a:r>
              <a:rPr lang="en-US" sz="1700" u="sng">
                <a:solidFill>
                  <a:schemeClr val="lt1"/>
                </a:solidFill>
                <a:latin typeface="Arial"/>
                <a:ea typeface="Arial"/>
                <a:cs typeface="Arial"/>
                <a:sym typeface="Arial"/>
              </a:rPr>
              <a:t>Colleen@familyvoicesco.org</a:t>
            </a:r>
            <a:endParaRPr sz="17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700">
              <a:solidFill>
                <a:schemeClr val="lt1"/>
              </a:solidFill>
              <a:latin typeface="Arial"/>
              <a:ea typeface="Arial"/>
              <a:cs typeface="Arial"/>
              <a:sym typeface="Arial"/>
            </a:endParaRPr>
          </a:p>
          <a:p>
            <a:pPr indent="0" lvl="0" marL="0" rtl="0" algn="l">
              <a:spcBef>
                <a:spcPts val="0"/>
              </a:spcBef>
              <a:spcAft>
                <a:spcPts val="0"/>
              </a:spcAft>
              <a:buSzPts val="1300"/>
              <a:buNone/>
            </a:pPr>
            <a:r>
              <a:rPr lang="en-US" sz="1700">
                <a:solidFill>
                  <a:schemeClr val="lt1"/>
                </a:solidFill>
                <a:latin typeface="Arial"/>
                <a:ea typeface="Arial"/>
                <a:cs typeface="Arial"/>
                <a:sym typeface="Arial"/>
              </a:rPr>
              <a:t>Jamie Stefanski- Family Navigator</a:t>
            </a:r>
            <a:endParaRPr sz="1700"/>
          </a:p>
          <a:p>
            <a:pPr indent="0" lvl="0" marL="0" rtl="0" algn="l">
              <a:spcBef>
                <a:spcPts val="0"/>
              </a:spcBef>
              <a:spcAft>
                <a:spcPts val="0"/>
              </a:spcAft>
              <a:buSzPts val="1300"/>
              <a:buNone/>
            </a:pPr>
            <a:r>
              <a:rPr lang="en-US" sz="1700" u="sng">
                <a:solidFill>
                  <a:schemeClr val="lt1"/>
                </a:solidFill>
                <a:latin typeface="Arial"/>
                <a:ea typeface="Arial"/>
                <a:cs typeface="Arial"/>
                <a:sym typeface="Arial"/>
                <a:hlinkClick r:id="rId5">
                  <a:extLst>
                    <a:ext uri="{A12FA001-AC4F-418D-AE19-62706E023703}">
                      <ahyp:hlinkClr val="tx"/>
                    </a:ext>
                  </a:extLst>
                </a:hlinkClick>
              </a:rPr>
              <a:t>Jamie@familyvoicesco.org</a:t>
            </a:r>
            <a:endParaRPr sz="1700">
              <a:solidFill>
                <a:schemeClr val="lt1"/>
              </a:solidFill>
            </a:endParaRPr>
          </a:p>
        </p:txBody>
      </p:sp>
      <p:sp>
        <p:nvSpPr>
          <p:cNvPr id="349" name="Google Shape;349;g2c93b40078b_1_545"/>
          <p:cNvSpPr txBox="1"/>
          <p:nvPr>
            <p:ph idx="1" type="body"/>
          </p:nvPr>
        </p:nvSpPr>
        <p:spPr>
          <a:xfrm>
            <a:off x="4321675" y="3159400"/>
            <a:ext cx="4563300" cy="32985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300"/>
              <a:buNone/>
            </a:pPr>
            <a:r>
              <a:t/>
            </a:r>
            <a:endParaRPr sz="1650">
              <a:latin typeface="Arial"/>
              <a:ea typeface="Arial"/>
              <a:cs typeface="Arial"/>
              <a:sym typeface="Arial"/>
            </a:endParaRPr>
          </a:p>
          <a:p>
            <a:pPr indent="0" lvl="0" marL="0" rtl="0" algn="l">
              <a:lnSpc>
                <a:spcPct val="115000"/>
              </a:lnSpc>
              <a:spcBef>
                <a:spcPts val="0"/>
              </a:spcBef>
              <a:spcAft>
                <a:spcPts val="0"/>
              </a:spcAft>
              <a:buSzPts val="1300"/>
              <a:buNone/>
            </a:pPr>
            <a:r>
              <a:rPr lang="en-US" sz="1700">
                <a:solidFill>
                  <a:schemeClr val="lt1"/>
                </a:solidFill>
                <a:latin typeface="Arial"/>
                <a:ea typeface="Arial"/>
                <a:cs typeface="Arial"/>
                <a:sym typeface="Arial"/>
              </a:rPr>
              <a:t>Corinne DePersis - Family Navigator</a:t>
            </a:r>
            <a:endParaRPr sz="17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700" u="sng">
                <a:solidFill>
                  <a:schemeClr val="lt1"/>
                </a:solidFill>
                <a:latin typeface="Arial"/>
                <a:ea typeface="Arial"/>
                <a:cs typeface="Arial"/>
                <a:sym typeface="Arial"/>
              </a:rPr>
              <a:t>Corinne@</a:t>
            </a:r>
            <a:r>
              <a:rPr lang="en-US" sz="1700" u="sng">
                <a:solidFill>
                  <a:schemeClr val="lt1"/>
                </a:solidFill>
                <a:latin typeface="Arial"/>
                <a:ea typeface="Arial"/>
                <a:cs typeface="Arial"/>
                <a:sym typeface="Arial"/>
                <a:hlinkClick r:id="rId6">
                  <a:extLst>
                    <a:ext uri="{A12FA001-AC4F-418D-AE19-62706E023703}">
                      <ahyp:hlinkClr val="tx"/>
                    </a:ext>
                  </a:extLst>
                </a:hlinkClick>
              </a:rPr>
              <a:t>familyvoicesco.org</a:t>
            </a:r>
            <a:endParaRPr sz="17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700">
              <a:latin typeface="Arial"/>
              <a:ea typeface="Arial"/>
              <a:cs typeface="Arial"/>
              <a:sym typeface="Arial"/>
            </a:endParaRPr>
          </a:p>
          <a:p>
            <a:pPr indent="0" lvl="0" marL="0" rtl="0" algn="l">
              <a:lnSpc>
                <a:spcPct val="115000"/>
              </a:lnSpc>
              <a:spcBef>
                <a:spcPts val="0"/>
              </a:spcBef>
              <a:spcAft>
                <a:spcPts val="0"/>
              </a:spcAft>
              <a:buSzPts val="1300"/>
              <a:buNone/>
            </a:pPr>
            <a:r>
              <a:rPr lang="en-US" sz="1700">
                <a:solidFill>
                  <a:schemeClr val="lt1"/>
                </a:solidFill>
                <a:latin typeface="Arial"/>
                <a:ea typeface="Arial"/>
                <a:cs typeface="Arial"/>
                <a:sym typeface="Arial"/>
              </a:rPr>
              <a:t>Malai Bernard - Family Navigator</a:t>
            </a:r>
            <a:endParaRPr sz="1700"/>
          </a:p>
          <a:p>
            <a:pPr indent="0" lvl="0" marL="0" rtl="0" algn="l">
              <a:lnSpc>
                <a:spcPct val="115000"/>
              </a:lnSpc>
              <a:spcBef>
                <a:spcPts val="0"/>
              </a:spcBef>
              <a:spcAft>
                <a:spcPts val="0"/>
              </a:spcAft>
              <a:buSzPts val="1300"/>
              <a:buNone/>
            </a:pPr>
            <a:r>
              <a:rPr lang="en-US" sz="1700" u="sng">
                <a:solidFill>
                  <a:schemeClr val="lt1"/>
                </a:solidFill>
                <a:latin typeface="Arial"/>
                <a:ea typeface="Arial"/>
                <a:cs typeface="Arial"/>
                <a:sym typeface="Arial"/>
              </a:rPr>
              <a:t>Malai@</a:t>
            </a:r>
            <a:r>
              <a:rPr lang="en-US" sz="1700" u="sng">
                <a:solidFill>
                  <a:schemeClr val="lt1"/>
                </a:solidFill>
                <a:latin typeface="Arial"/>
                <a:ea typeface="Arial"/>
                <a:cs typeface="Arial"/>
                <a:sym typeface="Arial"/>
                <a:hlinkClick r:id="rId7">
                  <a:extLst>
                    <a:ext uri="{A12FA001-AC4F-418D-AE19-62706E023703}">
                      <ahyp:hlinkClr val="tx"/>
                    </a:ext>
                  </a:extLst>
                </a:hlinkClick>
              </a:rPr>
              <a:t>familyvoicesco.org</a:t>
            </a:r>
            <a:endParaRPr sz="17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sz="17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rPr lang="en-US" sz="1700">
                <a:solidFill>
                  <a:schemeClr val="lt1"/>
                </a:solidFill>
                <a:latin typeface="Arial"/>
                <a:ea typeface="Arial"/>
                <a:cs typeface="Arial"/>
                <a:sym typeface="Arial"/>
              </a:rPr>
              <a:t>Brenda Delgado-Bilingual Family Navigator</a:t>
            </a:r>
            <a:endParaRPr sz="1700"/>
          </a:p>
          <a:p>
            <a:pPr indent="0" lvl="0" marL="0" rtl="0" algn="l">
              <a:lnSpc>
                <a:spcPct val="115000"/>
              </a:lnSpc>
              <a:spcBef>
                <a:spcPts val="0"/>
              </a:spcBef>
              <a:spcAft>
                <a:spcPts val="0"/>
              </a:spcAft>
              <a:buSzPts val="1300"/>
              <a:buNone/>
            </a:pPr>
            <a:r>
              <a:rPr lang="en-US" sz="1700" u="sng">
                <a:solidFill>
                  <a:schemeClr val="lt1"/>
                </a:solidFill>
                <a:latin typeface="Arial"/>
                <a:ea typeface="Arial"/>
                <a:cs typeface="Arial"/>
                <a:sym typeface="Arial"/>
                <a:hlinkClick r:id="rId8">
                  <a:extLst>
                    <a:ext uri="{A12FA001-AC4F-418D-AE19-62706E023703}">
                      <ahyp:hlinkClr val="tx"/>
                    </a:ext>
                  </a:extLst>
                </a:hlinkClick>
              </a:rPr>
              <a:t>Brenda@familyvoicesco.org</a:t>
            </a:r>
            <a:endParaRPr sz="1700">
              <a:solidFill>
                <a:schemeClr val="lt1"/>
              </a:solidFill>
              <a:latin typeface="Arial"/>
              <a:ea typeface="Arial"/>
              <a:cs typeface="Arial"/>
              <a:sym typeface="Arial"/>
            </a:endParaRPr>
          </a:p>
          <a:p>
            <a:pPr indent="0" lvl="0" marL="0" rtl="0" algn="l">
              <a:lnSpc>
                <a:spcPct val="115000"/>
              </a:lnSpc>
              <a:spcBef>
                <a:spcPts val="0"/>
              </a:spcBef>
              <a:spcAft>
                <a:spcPts val="0"/>
              </a:spcAft>
              <a:buSzPts val="1300"/>
              <a:buNone/>
            </a:pPr>
            <a:r>
              <a:t/>
            </a:r>
            <a:endParaRPr>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idx="4294967295" type="body"/>
          </p:nvPr>
        </p:nvSpPr>
        <p:spPr>
          <a:xfrm>
            <a:off x="311725" y="1822475"/>
            <a:ext cx="8832300" cy="4728300"/>
          </a:xfrm>
          <a:prstGeom prst="rect">
            <a:avLst/>
          </a:prstGeom>
          <a:noFill/>
          <a:ln>
            <a:noFill/>
          </a:ln>
        </p:spPr>
        <p:txBody>
          <a:bodyPr anchorCtr="0" anchor="t" bIns="45700" lIns="91425" spcFirstLastPara="1" rIns="91425" wrap="square" tIns="45700">
            <a:noAutofit/>
          </a:bodyPr>
          <a:lstStyle/>
          <a:p>
            <a:pPr indent="-508000" lvl="0" marL="685800" rtl="0" algn="l">
              <a:lnSpc>
                <a:spcPct val="100000"/>
              </a:lnSpc>
              <a:spcBef>
                <a:spcPts val="2953"/>
              </a:spcBef>
              <a:spcAft>
                <a:spcPts val="0"/>
              </a:spcAft>
              <a:buSzPts val="2200"/>
              <a:buFont typeface="Arial"/>
              <a:buChar char="•"/>
            </a:pPr>
            <a:r>
              <a:rPr b="1" lang="en-US" sz="2100"/>
              <a:t>EPSDT</a:t>
            </a:r>
            <a:r>
              <a:rPr lang="en-US" sz="2100"/>
              <a:t> - </a:t>
            </a:r>
            <a:r>
              <a:rPr lang="en-US" sz="2100"/>
              <a:t>Early Periodic Screening Diagnostic and Treatment (STATE)</a:t>
            </a:r>
            <a:endParaRPr sz="1000"/>
          </a:p>
          <a:p>
            <a:pPr indent="-501650" lvl="0" marL="685800" rtl="0" algn="l">
              <a:lnSpc>
                <a:spcPct val="100000"/>
              </a:lnSpc>
              <a:spcBef>
                <a:spcPts val="2953"/>
              </a:spcBef>
              <a:spcAft>
                <a:spcPts val="0"/>
              </a:spcAft>
              <a:buSzPts val="2100"/>
              <a:buFont typeface="Arial"/>
              <a:buChar char="•"/>
            </a:pPr>
            <a:r>
              <a:rPr b="1" lang="en-US" sz="2100"/>
              <a:t>Creative Solutions </a:t>
            </a:r>
            <a:r>
              <a:rPr lang="en-US" sz="2100"/>
              <a:t>-</a:t>
            </a:r>
            <a:r>
              <a:rPr lang="en-US" sz="2100"/>
              <a:t> IDD &amp; Mental Health through</a:t>
            </a:r>
            <a:r>
              <a:rPr lang="en-US" sz="2100"/>
              <a:t> </a:t>
            </a:r>
            <a:r>
              <a:rPr lang="en-US" sz="2100"/>
              <a:t>Regional Accountable Entity (RAE)</a:t>
            </a:r>
            <a:endParaRPr sz="2100"/>
          </a:p>
          <a:p>
            <a:pPr indent="-508000" lvl="0" marL="685800" rtl="0" algn="l">
              <a:lnSpc>
                <a:spcPct val="100000"/>
              </a:lnSpc>
              <a:spcBef>
                <a:spcPts val="2953"/>
              </a:spcBef>
              <a:spcAft>
                <a:spcPts val="0"/>
              </a:spcAft>
              <a:buSzPts val="2200"/>
              <a:buFont typeface="Arial"/>
              <a:buChar char="•"/>
            </a:pPr>
            <a:r>
              <a:rPr b="1" lang="en-US" sz="2100"/>
              <a:t>HIBI</a:t>
            </a:r>
            <a:r>
              <a:rPr lang="en-US" sz="2100"/>
              <a:t> - </a:t>
            </a:r>
            <a:r>
              <a:rPr lang="en-US" sz="2100"/>
              <a:t>Health Insurance Buy In (STATE)</a:t>
            </a:r>
            <a:endParaRPr sz="1000"/>
          </a:p>
          <a:p>
            <a:pPr indent="-508000" lvl="0" marL="685800" rtl="0" algn="l">
              <a:lnSpc>
                <a:spcPct val="100000"/>
              </a:lnSpc>
              <a:spcBef>
                <a:spcPts val="2953"/>
              </a:spcBef>
              <a:spcAft>
                <a:spcPts val="0"/>
              </a:spcAft>
              <a:buSzPts val="2200"/>
              <a:buFont typeface="Arial"/>
              <a:buChar char="•"/>
            </a:pPr>
            <a:r>
              <a:rPr b="1" lang="en-US" sz="2100"/>
              <a:t>FSSP</a:t>
            </a:r>
            <a:r>
              <a:rPr lang="en-US" sz="2100"/>
              <a:t> - </a:t>
            </a:r>
            <a:r>
              <a:rPr lang="en-US" sz="2100"/>
              <a:t>Family Support Services Program (CCB/CMA)</a:t>
            </a:r>
            <a:endParaRPr sz="1000"/>
          </a:p>
          <a:p>
            <a:pPr indent="-508000" lvl="0" marL="685800" rtl="0" algn="l">
              <a:lnSpc>
                <a:spcPct val="100000"/>
              </a:lnSpc>
              <a:spcBef>
                <a:spcPts val="2953"/>
              </a:spcBef>
              <a:spcAft>
                <a:spcPts val="0"/>
              </a:spcAft>
              <a:buSzPts val="2200"/>
              <a:buFont typeface="Arial"/>
              <a:buChar char="•"/>
            </a:pPr>
            <a:r>
              <a:rPr b="1" lang="en-US" sz="2100"/>
              <a:t>Mill Levy</a:t>
            </a:r>
            <a:r>
              <a:rPr lang="en-US" sz="2100"/>
              <a:t> (CCB/CMA COUNTY)</a:t>
            </a:r>
            <a:endParaRPr sz="2100"/>
          </a:p>
          <a:p>
            <a:pPr indent="-508000" lvl="0" marL="685800" rtl="0" algn="l">
              <a:lnSpc>
                <a:spcPct val="100000"/>
              </a:lnSpc>
              <a:spcBef>
                <a:spcPts val="2953"/>
              </a:spcBef>
              <a:spcAft>
                <a:spcPts val="0"/>
              </a:spcAft>
              <a:buSzPts val="2200"/>
              <a:buFont typeface="Arial"/>
              <a:buChar char="•"/>
            </a:pPr>
            <a:r>
              <a:rPr b="1" lang="en-US" sz="2100"/>
              <a:t>NEMT</a:t>
            </a:r>
            <a:r>
              <a:rPr lang="en-US" sz="2100"/>
              <a:t> - Non-Emergent Medical Transportation (STATE, Transdev)</a:t>
            </a:r>
            <a:endParaRPr sz="2100"/>
          </a:p>
        </p:txBody>
      </p:sp>
      <p:sp>
        <p:nvSpPr>
          <p:cNvPr id="117" name="Google Shape;117;p3"/>
          <p:cNvSpPr txBox="1"/>
          <p:nvPr>
            <p:ph idx="12" type="sldNum"/>
          </p:nvPr>
        </p:nvSpPr>
        <p:spPr>
          <a:xfrm>
            <a:off x="8472458" y="6217622"/>
            <a:ext cx="548700" cy="52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b="0" lang="en-US" sz="1000">
                <a:solidFill>
                  <a:schemeClr val="dk2"/>
                </a:solidFill>
                <a:latin typeface="Roboto"/>
                <a:ea typeface="Roboto"/>
                <a:cs typeface="Roboto"/>
                <a:sym typeface="Roboto"/>
              </a:rPr>
              <a:t>‹#›</a:t>
            </a:fld>
            <a:endParaRPr b="0" sz="1000">
              <a:solidFill>
                <a:schemeClr val="dk2"/>
              </a:solidFill>
              <a:latin typeface="Roboto"/>
              <a:ea typeface="Roboto"/>
              <a:cs typeface="Roboto"/>
              <a:sym typeface="Roboto"/>
            </a:endParaRPr>
          </a:p>
        </p:txBody>
      </p:sp>
      <p:sp>
        <p:nvSpPr>
          <p:cNvPr id="118" name="Google Shape;118;p3"/>
          <p:cNvSpPr txBox="1"/>
          <p:nvPr>
            <p:ph type="title"/>
          </p:nvPr>
        </p:nvSpPr>
        <p:spPr>
          <a:xfrm>
            <a:off x="311725" y="324600"/>
            <a:ext cx="8520600" cy="11748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sz="3400"/>
              <a:t>Benefits to be Discussed </a:t>
            </a:r>
            <a:br>
              <a:rPr lang="en-US" sz="2500"/>
            </a:br>
            <a:r>
              <a:rPr lang="en-US" sz="2500"/>
              <a:t>(and who administers them)</a:t>
            </a:r>
            <a:endParaRPr sz="25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4"/>
          <p:cNvSpPr txBox="1"/>
          <p:nvPr/>
        </p:nvSpPr>
        <p:spPr>
          <a:xfrm>
            <a:off x="471055" y="1669473"/>
            <a:ext cx="8576100" cy="4802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0" i="0" lang="en-US" sz="2000" u="none" cap="none" strike="noStrike">
                <a:solidFill>
                  <a:srgbClr val="000000"/>
                </a:solidFill>
                <a:latin typeface="Arial"/>
                <a:ea typeface="Arial"/>
                <a:cs typeface="Arial"/>
                <a:sym typeface="Arial"/>
              </a:rPr>
              <a:t> </a:t>
            </a:r>
            <a:endParaRPr sz="2000"/>
          </a:p>
          <a:p>
            <a:pPr indent="0" lvl="0" marL="0" marR="0" rtl="0" algn="l">
              <a:lnSpc>
                <a:spcPct val="100000"/>
              </a:lnSpc>
              <a:spcBef>
                <a:spcPts val="0"/>
              </a:spcBef>
              <a:spcAft>
                <a:spcPts val="0"/>
              </a:spcAft>
              <a:buClr>
                <a:srgbClr val="000000"/>
              </a:buClr>
              <a:buSzPts val="4400"/>
              <a:buFont typeface="Arial"/>
              <a:buNone/>
            </a:pPr>
            <a:r>
              <a:rPr lang="en-US" sz="3500"/>
              <a:t>For members </a:t>
            </a:r>
            <a:r>
              <a:rPr b="0" i="0" lang="en-US" sz="3500" u="none" cap="none" strike="noStrike">
                <a:solidFill>
                  <a:srgbClr val="000000"/>
                </a:solidFill>
                <a:latin typeface="Arial"/>
                <a:ea typeface="Arial"/>
                <a:cs typeface="Arial"/>
                <a:sym typeface="Arial"/>
              </a:rPr>
              <a:t>ages 0</a:t>
            </a:r>
            <a:r>
              <a:rPr lang="en-US" sz="3500"/>
              <a:t> until </a:t>
            </a:r>
            <a:r>
              <a:rPr b="0" i="0" lang="en-US" sz="3500" u="none" cap="none" strike="noStrike">
                <a:solidFill>
                  <a:srgbClr val="000000"/>
                </a:solidFill>
                <a:latin typeface="Arial"/>
                <a:ea typeface="Arial"/>
                <a:cs typeface="Arial"/>
                <a:sym typeface="Arial"/>
              </a:rPr>
              <a:t>21</a:t>
            </a:r>
            <a:r>
              <a:rPr b="0" baseline="30000" i="0" lang="en-US" sz="3500" u="none" cap="none" strike="noStrike">
                <a:solidFill>
                  <a:srgbClr val="000000"/>
                </a:solidFill>
                <a:latin typeface="Arial"/>
                <a:ea typeface="Arial"/>
                <a:cs typeface="Arial"/>
                <a:sym typeface="Arial"/>
              </a:rPr>
              <a:t>st</a:t>
            </a:r>
            <a:r>
              <a:rPr b="0" i="0" lang="en-US" sz="3500" u="none" cap="none" strike="noStrike">
                <a:solidFill>
                  <a:srgbClr val="000000"/>
                </a:solidFill>
                <a:latin typeface="Arial"/>
                <a:ea typeface="Arial"/>
                <a:cs typeface="Arial"/>
                <a:sym typeface="Arial"/>
              </a:rPr>
              <a:t> birthday</a:t>
            </a:r>
            <a:br>
              <a:rPr lang="en-US" sz="3500"/>
            </a:br>
            <a:r>
              <a:rPr lang="en-US" sz="3500"/>
              <a:t>Medicaid = EPSDT</a:t>
            </a:r>
            <a:endParaRPr sz="500"/>
          </a:p>
          <a:p>
            <a:pPr indent="0" lvl="0" marL="0" marR="0" rtl="0" algn="ctr">
              <a:lnSpc>
                <a:spcPct val="100000"/>
              </a:lnSpc>
              <a:spcBef>
                <a:spcPts val="0"/>
              </a:spcBef>
              <a:spcAft>
                <a:spcPts val="0"/>
              </a:spcAft>
              <a:buClr>
                <a:srgbClr val="000000"/>
              </a:buClr>
              <a:buSzPts val="3600"/>
              <a:buFont typeface="Arial"/>
              <a:buNone/>
            </a:pPr>
            <a:r>
              <a:t/>
            </a:r>
            <a:endParaRPr sz="3600"/>
          </a:p>
          <a:p>
            <a:pPr indent="0" lvl="0" marL="0" marR="0" rtl="0" algn="ctr">
              <a:lnSpc>
                <a:spcPct val="100000"/>
              </a:lnSpc>
              <a:spcBef>
                <a:spcPts val="0"/>
              </a:spcBef>
              <a:spcAft>
                <a:spcPts val="0"/>
              </a:spcAft>
              <a:buClr>
                <a:srgbClr val="000000"/>
              </a:buClr>
              <a:buSzPts val="3600"/>
              <a:buFont typeface="Arial"/>
              <a:buNone/>
            </a:pPr>
            <a:r>
              <a:t/>
            </a:r>
            <a:endParaRPr sz="3600"/>
          </a:p>
          <a:p>
            <a:pPr indent="0" lvl="0" marL="0" marR="0" rtl="0" algn="l">
              <a:lnSpc>
                <a:spcPct val="100000"/>
              </a:lnSpc>
              <a:spcBef>
                <a:spcPts val="0"/>
              </a:spcBef>
              <a:spcAft>
                <a:spcPts val="0"/>
              </a:spcAft>
              <a:buClr>
                <a:srgbClr val="000000"/>
              </a:buClr>
              <a:buSzPts val="3600"/>
              <a:buFont typeface="Arial"/>
              <a:buNone/>
            </a:pPr>
            <a:r>
              <a:t/>
            </a:r>
            <a:endParaRPr sz="3600"/>
          </a:p>
          <a:p>
            <a:pPr indent="0" lvl="0" marL="0" marR="0" rtl="0" algn="l">
              <a:lnSpc>
                <a:spcPct val="100000"/>
              </a:lnSpc>
              <a:spcBef>
                <a:spcPts val="0"/>
              </a:spcBef>
              <a:spcAft>
                <a:spcPts val="0"/>
              </a:spcAft>
              <a:buClr>
                <a:srgbClr val="000000"/>
              </a:buClr>
              <a:buSzPts val="3600"/>
              <a:buFont typeface="Arial"/>
              <a:buNone/>
            </a:pPr>
            <a:r>
              <a:rPr lang="en-US" sz="2700"/>
              <a:t>NO</a:t>
            </a:r>
            <a:r>
              <a:rPr b="0" i="0" lang="en-US" sz="2700" u="none" cap="none" strike="noStrike">
                <a:solidFill>
                  <a:srgbClr val="000000"/>
                </a:solidFill>
                <a:latin typeface="Arial"/>
                <a:ea typeface="Arial"/>
                <a:cs typeface="Arial"/>
                <a:sym typeface="Arial"/>
              </a:rPr>
              <a:t> separate eligibility</a:t>
            </a:r>
            <a:endParaRPr sz="500"/>
          </a:p>
          <a:p>
            <a:pPr indent="0" lvl="0" marL="0" marR="0" rtl="0" algn="l">
              <a:lnSpc>
                <a:spcPct val="100000"/>
              </a:lnSpc>
              <a:spcBef>
                <a:spcPts val="0"/>
              </a:spcBef>
              <a:spcAft>
                <a:spcPts val="0"/>
              </a:spcAft>
              <a:buClr>
                <a:srgbClr val="000000"/>
              </a:buClr>
              <a:buSzPts val="3600"/>
              <a:buFont typeface="Arial"/>
              <a:buNone/>
            </a:pPr>
            <a:r>
              <a:rPr lang="en-US" sz="2700">
                <a:solidFill>
                  <a:schemeClr val="dk1"/>
                </a:solidFill>
              </a:rPr>
              <a:t>NO</a:t>
            </a:r>
            <a:r>
              <a:rPr b="0" i="0" lang="en-US" sz="2700" u="none" cap="none" strike="noStrike">
                <a:solidFill>
                  <a:srgbClr val="000000"/>
                </a:solidFill>
                <a:latin typeface="Arial"/>
                <a:ea typeface="Arial"/>
                <a:cs typeface="Arial"/>
                <a:sym typeface="Arial"/>
              </a:rPr>
              <a:t> application</a:t>
            </a:r>
            <a:endParaRPr sz="500"/>
          </a:p>
          <a:p>
            <a:pPr indent="0" lvl="0" marL="0" marR="0" rtl="0" algn="l">
              <a:lnSpc>
                <a:spcPct val="100000"/>
              </a:lnSpc>
              <a:spcBef>
                <a:spcPts val="0"/>
              </a:spcBef>
              <a:spcAft>
                <a:spcPts val="0"/>
              </a:spcAft>
              <a:buClr>
                <a:srgbClr val="000000"/>
              </a:buClr>
              <a:buSzPts val="3600"/>
              <a:buFont typeface="Arial"/>
              <a:buNone/>
            </a:pPr>
            <a:r>
              <a:rPr lang="en-US" sz="2700">
                <a:solidFill>
                  <a:schemeClr val="dk1"/>
                </a:solidFill>
              </a:rPr>
              <a:t>NO</a:t>
            </a:r>
            <a:r>
              <a:rPr b="0" i="0" lang="en-US" sz="2700" u="none" cap="none" strike="noStrike">
                <a:solidFill>
                  <a:srgbClr val="000000"/>
                </a:solidFill>
                <a:latin typeface="Arial"/>
                <a:ea typeface="Arial"/>
                <a:cs typeface="Arial"/>
                <a:sym typeface="Arial"/>
              </a:rPr>
              <a:t> special funding</a:t>
            </a:r>
            <a:endParaRPr sz="500"/>
          </a:p>
          <a:p>
            <a:pPr indent="0" lvl="0" marL="0" marR="0" rtl="0" algn="l">
              <a:lnSpc>
                <a:spcPct val="100000"/>
              </a:lnSpc>
              <a:spcBef>
                <a:spcPts val="0"/>
              </a:spcBef>
              <a:spcAft>
                <a:spcPts val="0"/>
              </a:spcAft>
              <a:buClr>
                <a:srgbClr val="000000"/>
              </a:buClr>
              <a:buSzPts val="3600"/>
              <a:buFont typeface="Arial"/>
              <a:buNone/>
            </a:pPr>
            <a:r>
              <a:rPr lang="en-US" sz="2700">
                <a:solidFill>
                  <a:schemeClr val="dk1"/>
                </a:solidFill>
              </a:rPr>
              <a:t>NO</a:t>
            </a:r>
            <a:r>
              <a:rPr b="0" i="0" lang="en-US" sz="2700" u="none" cap="none" strike="noStrike">
                <a:solidFill>
                  <a:srgbClr val="000000"/>
                </a:solidFill>
                <a:latin typeface="Arial"/>
                <a:ea typeface="Arial"/>
                <a:cs typeface="Arial"/>
                <a:sym typeface="Arial"/>
              </a:rPr>
              <a:t> separate release of information form</a:t>
            </a:r>
            <a:endParaRPr b="0" i="0" sz="500" u="none" cap="none" strike="noStrike">
              <a:solidFill>
                <a:srgbClr val="000000"/>
              </a:solidFill>
              <a:latin typeface="Arial"/>
              <a:ea typeface="Arial"/>
              <a:cs typeface="Arial"/>
              <a:sym typeface="Arial"/>
            </a:endParaRPr>
          </a:p>
        </p:txBody>
      </p:sp>
      <p:sp>
        <p:nvSpPr>
          <p:cNvPr id="126" name="Google Shape;126;p4"/>
          <p:cNvSpPr txBox="1"/>
          <p:nvPr>
            <p:ph idx="12" type="sldNum"/>
          </p:nvPr>
        </p:nvSpPr>
        <p:spPr>
          <a:xfrm>
            <a:off x="8472458" y="6217622"/>
            <a:ext cx="548700" cy="5247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US"/>
              <a:t>‹#›</a:t>
            </a:fld>
            <a:endParaRPr/>
          </a:p>
        </p:txBody>
      </p:sp>
      <p:sp>
        <p:nvSpPr>
          <p:cNvPr id="127" name="Google Shape;127;p4"/>
          <p:cNvSpPr txBox="1"/>
          <p:nvPr>
            <p:ph type="title"/>
          </p:nvPr>
        </p:nvSpPr>
        <p:spPr>
          <a:xfrm>
            <a:off x="311725" y="324600"/>
            <a:ext cx="8520600" cy="1174800"/>
          </a:xfrm>
          <a:prstGeom prst="rect">
            <a:avLst/>
          </a:prstGeom>
          <a:noFill/>
          <a:ln>
            <a:noFill/>
          </a:ln>
        </p:spPr>
        <p:txBody>
          <a:bodyPr anchorCtr="0" anchor="ctr" bIns="0" lIns="0" spcFirstLastPara="1" rIns="0" wrap="square" tIns="0">
            <a:noAutofit/>
          </a:bodyPr>
          <a:lstStyle/>
          <a:p>
            <a:pPr indent="0" lvl="0" marL="0" rtl="0" algn="ctr">
              <a:spcBef>
                <a:spcPts val="0"/>
              </a:spcBef>
              <a:spcAft>
                <a:spcPts val="0"/>
              </a:spcAft>
              <a:buClr>
                <a:srgbClr val="000000"/>
              </a:buClr>
              <a:buSzPts val="4400"/>
              <a:buFont typeface="Arial"/>
              <a:buNone/>
            </a:pPr>
            <a:r>
              <a:rPr b="1" lang="en-US" sz="5000">
                <a:latin typeface="Trebuchet MS"/>
                <a:ea typeface="Trebuchet MS"/>
                <a:cs typeface="Trebuchet MS"/>
                <a:sym typeface="Trebuchet MS"/>
              </a:rPr>
              <a:t>EPSDT</a:t>
            </a:r>
            <a:endParaRPr sz="5000">
              <a:latin typeface="Trebuchet MS"/>
              <a:ea typeface="Trebuchet MS"/>
              <a:cs typeface="Trebuchet MS"/>
              <a:sym typeface="Trebuchet MS"/>
            </a:endParaRPr>
          </a:p>
          <a:p>
            <a:pPr indent="0" lvl="0" marL="0" rtl="0" algn="ctr">
              <a:spcBef>
                <a:spcPts val="0"/>
              </a:spcBef>
              <a:spcAft>
                <a:spcPts val="0"/>
              </a:spcAft>
              <a:buClr>
                <a:srgbClr val="000000"/>
              </a:buClr>
              <a:buSzPts val="4400"/>
              <a:buFont typeface="Arial"/>
              <a:buNone/>
            </a:pPr>
            <a:r>
              <a:rPr lang="en-US" sz="2900">
                <a:latin typeface="Trebuchet MS"/>
                <a:ea typeface="Trebuchet MS"/>
                <a:cs typeface="Trebuchet MS"/>
                <a:sym typeface="Trebuchet MS"/>
              </a:rPr>
              <a:t>Early Periodic Screening Diagnostic and Treatment</a:t>
            </a:r>
            <a:endParaRPr sz="2900"/>
          </a:p>
        </p:txBody>
      </p:sp>
      <p:pic>
        <p:nvPicPr>
          <p:cNvPr id="128" name="Google Shape;128;p4"/>
          <p:cNvPicPr preferRelativeResize="0"/>
          <p:nvPr/>
        </p:nvPicPr>
        <p:blipFill>
          <a:blip r:embed="rId3">
            <a:alphaModFix/>
          </a:blip>
          <a:stretch>
            <a:fillRect/>
          </a:stretch>
        </p:blipFill>
        <p:spPr>
          <a:xfrm>
            <a:off x="6034144" y="2760518"/>
            <a:ext cx="2738450" cy="28527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2c93b40078b_1_291"/>
          <p:cNvSpPr txBox="1"/>
          <p:nvPr>
            <p:ph type="title"/>
          </p:nvPr>
        </p:nvSpPr>
        <p:spPr>
          <a:xfrm>
            <a:off x="805875" y="264925"/>
            <a:ext cx="7823700" cy="1485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4200"/>
              <a:t>Early and Periodic Screening, Diagnostic, and Treatment</a:t>
            </a:r>
            <a:endParaRPr sz="4200"/>
          </a:p>
        </p:txBody>
      </p:sp>
      <p:sp>
        <p:nvSpPr>
          <p:cNvPr id="135" name="Google Shape;135;g2c93b40078b_1_291"/>
          <p:cNvSpPr txBox="1"/>
          <p:nvPr>
            <p:ph idx="12" type="sldNum"/>
          </p:nvPr>
        </p:nvSpPr>
        <p:spPr>
          <a:xfrm>
            <a:off x="7104552" y="6453386"/>
            <a:ext cx="1197300" cy="404700"/>
          </a:xfrm>
          <a:prstGeom prst="rect">
            <a:avLst/>
          </a:prstGeom>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36" name="Google Shape;136;g2c93b40078b_1_291"/>
          <p:cNvSpPr txBox="1"/>
          <p:nvPr>
            <p:ph idx="1" type="body"/>
          </p:nvPr>
        </p:nvSpPr>
        <p:spPr>
          <a:xfrm>
            <a:off x="1028700" y="2286000"/>
            <a:ext cx="7200900" cy="35814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None/>
            </a:pPr>
            <a:r>
              <a:rPr lang="en-US" sz="2108"/>
              <a:t>EPSDT is federally mandated</a:t>
            </a:r>
            <a:endParaRPr sz="2108"/>
          </a:p>
          <a:p>
            <a:pPr indent="0" lvl="0" marL="0" rtl="0" algn="l">
              <a:spcBef>
                <a:spcPts val="1000"/>
              </a:spcBef>
              <a:spcAft>
                <a:spcPts val="0"/>
              </a:spcAft>
              <a:buNone/>
            </a:pPr>
            <a:r>
              <a:t/>
            </a:r>
            <a:endParaRPr sz="2108"/>
          </a:p>
          <a:p>
            <a:pPr indent="0" lvl="0" marL="0" rtl="0" algn="l">
              <a:spcBef>
                <a:spcPts val="1000"/>
              </a:spcBef>
              <a:spcAft>
                <a:spcPts val="0"/>
              </a:spcAft>
              <a:buNone/>
            </a:pPr>
            <a:r>
              <a:rPr lang="en-US" sz="2108"/>
              <a:t>EPSDT provides infants, children, and adolescents with access to comprehensive, periodic evaluations of health, development, and nutritional status, as well as vision, hearing, mental health and dental services.</a:t>
            </a:r>
            <a:endParaRPr sz="2108"/>
          </a:p>
          <a:p>
            <a:pPr indent="0" lvl="0" marL="0" rtl="0" algn="l">
              <a:spcBef>
                <a:spcPts val="1000"/>
              </a:spcBef>
              <a:spcAft>
                <a:spcPts val="0"/>
              </a:spcAft>
              <a:buNone/>
            </a:pPr>
            <a:r>
              <a:t/>
            </a:r>
            <a:endParaRPr sz="2108"/>
          </a:p>
          <a:p>
            <a:pPr indent="0" lvl="0" marL="0" rtl="0" algn="l">
              <a:spcBef>
                <a:spcPts val="1000"/>
              </a:spcBef>
              <a:spcAft>
                <a:spcPts val="0"/>
              </a:spcAft>
              <a:buNone/>
            </a:pPr>
            <a:r>
              <a:rPr lang="en-US" sz="2108"/>
              <a:t>What does that all mean???</a:t>
            </a:r>
            <a:endParaRPr sz="2108"/>
          </a:p>
          <a:p>
            <a:pPr indent="0" lvl="0" marL="0" rtl="0" algn="l">
              <a:spcBef>
                <a:spcPts val="1000"/>
              </a:spcBef>
              <a:spcAft>
                <a:spcPts val="0"/>
              </a:spcAft>
              <a:buNone/>
            </a:pPr>
            <a:r>
              <a:rPr b="1" lang="en-US" sz="2108">
                <a:solidFill>
                  <a:srgbClr val="FF0000"/>
                </a:solidFill>
              </a:rPr>
              <a:t>ANYTHING MEDICALLY </a:t>
            </a:r>
            <a:r>
              <a:rPr b="1" lang="en-US" sz="2108">
                <a:solidFill>
                  <a:srgbClr val="FF0000"/>
                </a:solidFill>
              </a:rPr>
              <a:t>NECESSARY</a:t>
            </a:r>
            <a:r>
              <a:rPr b="1" lang="en-US" sz="2108">
                <a:solidFill>
                  <a:srgbClr val="FF0000"/>
                </a:solidFill>
              </a:rPr>
              <a:t> MUST BE COVERED</a:t>
            </a:r>
            <a:endParaRPr b="1">
              <a:solidFill>
                <a:srgbClr val="FF0000"/>
              </a:solidFill>
            </a:endParaRPr>
          </a:p>
          <a:p>
            <a:pPr indent="0" lvl="0" marL="0" rtl="0" algn="l">
              <a:spcBef>
                <a:spcPts val="1000"/>
              </a:spcBef>
              <a:spcAft>
                <a:spcPts val="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6"/>
          <p:cNvSpPr txBox="1"/>
          <p:nvPr>
            <p:ph idx="1" type="body"/>
          </p:nvPr>
        </p:nvSpPr>
        <p:spPr>
          <a:xfrm>
            <a:off x="424950" y="1506125"/>
            <a:ext cx="8294100" cy="3581400"/>
          </a:xfrm>
          <a:prstGeom prst="rect">
            <a:avLst/>
          </a:prstGeom>
          <a:noFill/>
          <a:ln>
            <a:noFill/>
          </a:ln>
        </p:spPr>
        <p:txBody>
          <a:bodyPr anchorCtr="0" anchor="t" bIns="45700" lIns="91425" spcFirstLastPara="1" rIns="91425" wrap="square" tIns="45700">
            <a:noAutofit/>
          </a:bodyPr>
          <a:lstStyle/>
          <a:p>
            <a:pPr indent="-203200" lvl="0" marL="457200" rtl="0" algn="l">
              <a:lnSpc>
                <a:spcPct val="90000"/>
              </a:lnSpc>
              <a:spcBef>
                <a:spcPts val="2953"/>
              </a:spcBef>
              <a:spcAft>
                <a:spcPts val="0"/>
              </a:spcAft>
              <a:buSzPts val="1000"/>
              <a:buFont typeface="Noto Sans Symbols"/>
              <a:buChar char="●"/>
            </a:pPr>
            <a:r>
              <a:rPr lang="en-US" sz="2400"/>
              <a:t>It is a </a:t>
            </a:r>
            <a:r>
              <a:rPr lang="en-US" sz="2400" u="sng"/>
              <a:t>reasonable</a:t>
            </a:r>
            <a:r>
              <a:rPr lang="en-US" sz="2400"/>
              <a:t>, </a:t>
            </a:r>
            <a:r>
              <a:rPr lang="en-US" sz="2400" u="sng"/>
              <a:t>appropriate</a:t>
            </a:r>
            <a:r>
              <a:rPr lang="en-US" sz="2400"/>
              <a:t>, and </a:t>
            </a:r>
            <a:r>
              <a:rPr lang="en-US" sz="2400" u="sng"/>
              <a:t>effective</a:t>
            </a:r>
            <a:r>
              <a:rPr lang="en-US" sz="2400"/>
              <a:t> method for meeting the client’s medical need;</a:t>
            </a:r>
            <a:endParaRPr sz="900"/>
          </a:p>
          <a:p>
            <a:pPr indent="-203200" lvl="0" marL="457200" rtl="0" algn="l">
              <a:lnSpc>
                <a:spcPct val="90000"/>
              </a:lnSpc>
              <a:spcBef>
                <a:spcPts val="2953"/>
              </a:spcBef>
              <a:spcAft>
                <a:spcPts val="0"/>
              </a:spcAft>
              <a:buSzPts val="1000"/>
              <a:buFont typeface="Noto Sans Symbols"/>
              <a:buChar char="●"/>
            </a:pPr>
            <a:r>
              <a:rPr lang="en-US" sz="2400"/>
              <a:t>The expected use is in accordance with current medical standards or practices (clinical guidelines exist);</a:t>
            </a:r>
            <a:endParaRPr sz="900"/>
          </a:p>
          <a:p>
            <a:pPr indent="-203200" lvl="0" marL="457200" rtl="0" algn="l">
              <a:lnSpc>
                <a:spcPct val="90000"/>
              </a:lnSpc>
              <a:spcBef>
                <a:spcPts val="2953"/>
              </a:spcBef>
              <a:spcAft>
                <a:spcPts val="0"/>
              </a:spcAft>
              <a:buSzPts val="1000"/>
              <a:buFont typeface="Noto Sans Symbols"/>
              <a:buChar char="●"/>
            </a:pPr>
            <a:r>
              <a:rPr lang="en-US" sz="2400"/>
              <a:t>It is cost effective; and</a:t>
            </a:r>
            <a:endParaRPr sz="900"/>
          </a:p>
          <a:p>
            <a:pPr indent="-203200" lvl="0" marL="457200" rtl="0" algn="l">
              <a:lnSpc>
                <a:spcPct val="90000"/>
              </a:lnSpc>
              <a:spcBef>
                <a:spcPts val="2953"/>
              </a:spcBef>
              <a:spcAft>
                <a:spcPts val="0"/>
              </a:spcAft>
              <a:buSzPts val="1000"/>
              <a:buFont typeface="Noto Sans Symbols"/>
              <a:buChar char="●"/>
            </a:pPr>
            <a:r>
              <a:rPr lang="en-US" sz="2400"/>
              <a:t>It provides for a safe environment or situation for the client</a:t>
            </a:r>
            <a:endParaRPr sz="900"/>
          </a:p>
          <a:p>
            <a:pPr indent="0" lvl="0" marL="0" rtl="0" algn="ctr">
              <a:lnSpc>
                <a:spcPct val="100000"/>
              </a:lnSpc>
              <a:spcBef>
                <a:spcPts val="2953"/>
              </a:spcBef>
              <a:spcAft>
                <a:spcPts val="0"/>
              </a:spcAft>
              <a:buSzPts val="1400"/>
              <a:buNone/>
            </a:pPr>
            <a:r>
              <a:t/>
            </a:r>
            <a:endParaRPr sz="2800"/>
          </a:p>
        </p:txBody>
      </p:sp>
      <p:sp>
        <p:nvSpPr>
          <p:cNvPr id="142" name="Google Shape;142;p6"/>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
        <p:nvSpPr>
          <p:cNvPr id="143" name="Google Shape;143;p6"/>
          <p:cNvSpPr txBox="1"/>
          <p:nvPr>
            <p:ph type="title"/>
          </p:nvPr>
        </p:nvSpPr>
        <p:spPr>
          <a:xfrm>
            <a:off x="971550" y="141125"/>
            <a:ext cx="7200900" cy="1485900"/>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sz="3600"/>
              <a:t>Medical Necessity</a:t>
            </a:r>
            <a:endParaRPr sz="3600"/>
          </a:p>
        </p:txBody>
      </p:sp>
      <p:sp>
        <p:nvSpPr>
          <p:cNvPr id="144" name="Google Shape;144;p6"/>
          <p:cNvSpPr txBox="1"/>
          <p:nvPr/>
        </p:nvSpPr>
        <p:spPr>
          <a:xfrm>
            <a:off x="997527" y="2369127"/>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5" name="Google Shape;145;p6"/>
          <p:cNvPicPr preferRelativeResize="0"/>
          <p:nvPr/>
        </p:nvPicPr>
        <p:blipFill>
          <a:blip r:embed="rId3">
            <a:alphaModFix/>
          </a:blip>
          <a:stretch>
            <a:fillRect/>
          </a:stretch>
        </p:blipFill>
        <p:spPr>
          <a:xfrm>
            <a:off x="3271875" y="4800675"/>
            <a:ext cx="2476500" cy="2057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ph idx="12" type="sldNum"/>
          </p:nvPr>
        </p:nvSpPr>
        <p:spPr>
          <a:xfrm>
            <a:off x="7384765" y="6425136"/>
            <a:ext cx="1508774" cy="365001"/>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949"/>
              <a:buFont typeface="Arial"/>
              <a:buNone/>
            </a:pPr>
            <a:fld id="{00000000-1234-1234-1234-123412341234}" type="slidenum">
              <a:rPr lang="en-US"/>
              <a:t>‹#›</a:t>
            </a:fld>
            <a:endParaRPr/>
          </a:p>
        </p:txBody>
      </p:sp>
      <p:sp>
        <p:nvSpPr>
          <p:cNvPr id="152" name="Google Shape;152;p8"/>
          <p:cNvSpPr txBox="1"/>
          <p:nvPr>
            <p:ph type="title"/>
          </p:nvPr>
        </p:nvSpPr>
        <p:spPr>
          <a:xfrm>
            <a:off x="232304" y="439118"/>
            <a:ext cx="8679391" cy="816531"/>
          </a:xfrm>
          <a:prstGeom prst="rect">
            <a:avLst/>
          </a:prstGeom>
          <a:noFill/>
          <a:ln>
            <a:noFill/>
          </a:ln>
        </p:spPr>
        <p:txBody>
          <a:bodyPr anchorCtr="0" anchor="ctr" bIns="0" lIns="0" spcFirstLastPara="1" rIns="0" wrap="square" tIns="0">
            <a:noAutofit/>
          </a:bodyPr>
          <a:lstStyle/>
          <a:p>
            <a:pPr indent="0" lvl="0" marL="0" rtl="0" algn="ctr">
              <a:lnSpc>
                <a:spcPct val="100000"/>
              </a:lnSpc>
              <a:spcBef>
                <a:spcPts val="0"/>
              </a:spcBef>
              <a:spcAft>
                <a:spcPts val="0"/>
              </a:spcAft>
              <a:buClr>
                <a:srgbClr val="001254"/>
              </a:buClr>
              <a:buSzPts val="1400"/>
              <a:buFont typeface="Libre Franklin"/>
              <a:buNone/>
            </a:pPr>
            <a:r>
              <a:rPr lang="en-US"/>
              <a:t>Medical Necessity is NOT</a:t>
            </a:r>
            <a:endParaRPr/>
          </a:p>
        </p:txBody>
      </p:sp>
      <p:grpSp>
        <p:nvGrpSpPr>
          <p:cNvPr id="153" name="Google Shape;153;p8"/>
          <p:cNvGrpSpPr/>
          <p:nvPr/>
        </p:nvGrpSpPr>
        <p:grpSpPr>
          <a:xfrm>
            <a:off x="1125067" y="1615524"/>
            <a:ext cx="7188034" cy="4449736"/>
            <a:chOff x="598593" y="608"/>
            <a:chExt cx="7188034" cy="4449736"/>
          </a:xfrm>
        </p:grpSpPr>
        <p:sp>
          <p:nvSpPr>
            <p:cNvPr id="154" name="Google Shape;154;p8"/>
            <p:cNvSpPr/>
            <p:nvPr/>
          </p:nvSpPr>
          <p:spPr>
            <a:xfrm>
              <a:off x="651134" y="13855"/>
              <a:ext cx="3422873" cy="2053724"/>
            </a:xfrm>
            <a:prstGeom prst="rect">
              <a:avLst/>
            </a:prstGeom>
            <a:solidFill>
              <a:srgbClr val="E6C068"/>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8"/>
            <p:cNvSpPr txBox="1"/>
            <p:nvPr/>
          </p:nvSpPr>
          <p:spPr>
            <a:xfrm>
              <a:off x="651134" y="13855"/>
              <a:ext cx="3422873" cy="2053724"/>
            </a:xfrm>
            <a:prstGeom prst="rect">
              <a:avLst/>
            </a:prstGeom>
            <a:solidFill>
              <a:srgbClr val="084A9C"/>
            </a:solidFill>
            <a:ln>
              <a:noFill/>
            </a:ln>
          </p:spPr>
          <p:txBody>
            <a:bodyPr anchorCtr="0" anchor="ctr" bIns="83800" lIns="83800" spcFirstLastPara="1" rIns="83800" wrap="square" tIns="838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Arial"/>
                  <a:ea typeface="Arial"/>
                  <a:cs typeface="Arial"/>
                  <a:sym typeface="Arial"/>
                </a:rPr>
                <a:t>Experimental or investigational </a:t>
              </a:r>
              <a:endParaRPr/>
            </a:p>
          </p:txBody>
        </p:sp>
        <p:sp>
          <p:nvSpPr>
            <p:cNvPr id="156" name="Google Shape;156;p8"/>
            <p:cNvSpPr/>
            <p:nvPr/>
          </p:nvSpPr>
          <p:spPr>
            <a:xfrm>
              <a:off x="4363754" y="608"/>
              <a:ext cx="3422873" cy="2053724"/>
            </a:xfrm>
            <a:prstGeom prst="rect">
              <a:avLst/>
            </a:prstGeom>
            <a:solidFill>
              <a:schemeClr val="accent3"/>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
            <p:cNvSpPr txBox="1"/>
            <p:nvPr/>
          </p:nvSpPr>
          <p:spPr>
            <a:xfrm>
              <a:off x="4363754" y="608"/>
              <a:ext cx="3422873" cy="2053724"/>
            </a:xfrm>
            <a:prstGeom prst="rect">
              <a:avLst/>
            </a:prstGeom>
            <a:solidFill>
              <a:srgbClr val="BF504D"/>
            </a:solidFill>
            <a:ln>
              <a:noFill/>
            </a:ln>
          </p:spPr>
          <p:txBody>
            <a:bodyPr anchorCtr="0" anchor="ctr" bIns="83800" lIns="83800" spcFirstLastPara="1" rIns="83800" wrap="square" tIns="83800">
              <a:noAutofit/>
            </a:bodyPr>
            <a:lstStyle/>
            <a:p>
              <a:pPr indent="0" lvl="0" marL="0" marR="0" rtl="0" algn="ctr">
                <a:lnSpc>
                  <a:spcPct val="100000"/>
                </a:lnSpc>
                <a:spcBef>
                  <a:spcPts val="0"/>
                </a:spcBef>
                <a:spcAft>
                  <a:spcPts val="0"/>
                </a:spcAft>
                <a:buClr>
                  <a:srgbClr val="000000"/>
                </a:buClr>
                <a:buSzPts val="2200"/>
                <a:buFont typeface="Arial"/>
                <a:buNone/>
              </a:pPr>
              <a:r>
                <a:rPr i="0" lang="en-US" sz="2200" u="none" cap="none" strike="noStrike">
                  <a:solidFill>
                    <a:schemeClr val="lt1"/>
                  </a:solidFill>
                </a:rPr>
                <a:t>To enhance the personal comfort of the client</a:t>
              </a:r>
              <a:endParaRPr/>
            </a:p>
          </p:txBody>
        </p:sp>
        <p:sp>
          <p:nvSpPr>
            <p:cNvPr id="158" name="Google Shape;158;p8"/>
            <p:cNvSpPr/>
            <p:nvPr/>
          </p:nvSpPr>
          <p:spPr>
            <a:xfrm>
              <a:off x="598593" y="2396620"/>
              <a:ext cx="3422873" cy="2053724"/>
            </a:xfrm>
            <a:prstGeom prst="rect">
              <a:avLst/>
            </a:prstGeom>
            <a:solidFill>
              <a:schemeClr val="accent4"/>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
            <p:cNvSpPr txBox="1"/>
            <p:nvPr/>
          </p:nvSpPr>
          <p:spPr>
            <a:xfrm>
              <a:off x="598593" y="2396620"/>
              <a:ext cx="3422873" cy="2053724"/>
            </a:xfrm>
            <a:prstGeom prst="rect">
              <a:avLst/>
            </a:prstGeom>
            <a:solidFill>
              <a:srgbClr val="BF504D"/>
            </a:solidFill>
            <a:ln>
              <a:noFill/>
            </a:ln>
          </p:spPr>
          <p:txBody>
            <a:bodyPr anchorCtr="0" anchor="ctr" bIns="83800" lIns="83800" spcFirstLastPara="1" rIns="83800" wrap="square" tIns="83800">
              <a:noAutofit/>
            </a:bodyPr>
            <a:lstStyle/>
            <a:p>
              <a:pPr indent="0" lvl="0" marL="0" marR="0" rtl="0" algn="ctr">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Arial"/>
                  <a:ea typeface="Arial"/>
                  <a:cs typeface="Arial"/>
                  <a:sym typeface="Arial"/>
                </a:rPr>
                <a:t>To provide </a:t>
              </a:r>
              <a:r>
                <a:rPr b="1" i="0" lang="en-US" sz="2200" u="none" cap="none" strike="noStrike">
                  <a:solidFill>
                    <a:schemeClr val="lt1"/>
                  </a:solidFill>
                </a:rPr>
                <a:t>convenience</a:t>
              </a:r>
              <a:r>
                <a:rPr b="0" i="0" lang="en-US" sz="2200" u="none" cap="none" strike="noStrike">
                  <a:solidFill>
                    <a:schemeClr val="lt1"/>
                  </a:solidFill>
                  <a:latin typeface="Arial"/>
                  <a:ea typeface="Arial"/>
                  <a:cs typeface="Arial"/>
                  <a:sym typeface="Arial"/>
                </a:rPr>
                <a:t> for the client or the client’s caretaker</a:t>
              </a:r>
              <a:endParaRPr/>
            </a:p>
          </p:txBody>
        </p:sp>
        <p:sp>
          <p:nvSpPr>
            <p:cNvPr id="160" name="Google Shape;160;p8"/>
            <p:cNvSpPr/>
            <p:nvPr/>
          </p:nvSpPr>
          <p:spPr>
            <a:xfrm>
              <a:off x="4363754" y="2396620"/>
              <a:ext cx="3422873" cy="2053724"/>
            </a:xfrm>
            <a:prstGeom prst="rect">
              <a:avLst/>
            </a:prstGeom>
            <a:solidFill>
              <a:schemeClr val="accent5"/>
            </a:solidFill>
            <a:ln cap="flat" cmpd="sng" w="349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8"/>
            <p:cNvSpPr txBox="1"/>
            <p:nvPr/>
          </p:nvSpPr>
          <p:spPr>
            <a:xfrm>
              <a:off x="4363754" y="2396620"/>
              <a:ext cx="3422873" cy="2053724"/>
            </a:xfrm>
            <a:prstGeom prst="rect">
              <a:avLst/>
            </a:prstGeom>
            <a:solidFill>
              <a:srgbClr val="084A9C"/>
            </a:solidFill>
            <a:ln>
              <a:noFill/>
            </a:ln>
          </p:spPr>
          <p:txBody>
            <a:bodyPr anchorCtr="0" anchor="t" bIns="83800" lIns="83800" spcFirstLastPara="1" rIns="83800" wrap="square" tIns="83800">
              <a:no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chemeClr val="lt1"/>
                  </a:solidFill>
                  <a:latin typeface="Arial"/>
                  <a:ea typeface="Arial"/>
                  <a:cs typeface="Arial"/>
                  <a:sym typeface="Arial"/>
                </a:rPr>
                <a:t>To take the place of clinical guidelines or evidence-based medicine</a:t>
              </a:r>
              <a:endParaRPr/>
            </a:p>
            <a:p>
              <a:pPr indent="-171450" lvl="1" marL="171450" marR="0" rtl="0" algn="l">
                <a:lnSpc>
                  <a:spcPct val="100000"/>
                </a:lnSpc>
                <a:spcBef>
                  <a:spcPts val="770"/>
                </a:spcBef>
                <a:spcAft>
                  <a:spcPts val="0"/>
                </a:spcAft>
                <a:buClr>
                  <a:srgbClr val="000000"/>
                </a:buClr>
                <a:buSzPts val="1700"/>
                <a:buFont typeface="Arial"/>
                <a:buChar char="•"/>
              </a:pPr>
              <a:r>
                <a:rPr b="0" i="0" lang="en-US" sz="1700" u="none" cap="none" strike="noStrike">
                  <a:solidFill>
                    <a:schemeClr val="lt1"/>
                  </a:solidFill>
                  <a:latin typeface="Arial"/>
                  <a:ea typeface="Arial"/>
                  <a:cs typeface="Arial"/>
                  <a:sym typeface="Arial"/>
                </a:rPr>
                <a:t>A single provider cannot write an order and override the lack of evidence based medicine</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5"/>
          <p:cNvSpPr txBox="1"/>
          <p:nvPr>
            <p:ph type="title"/>
          </p:nvPr>
        </p:nvSpPr>
        <p:spPr>
          <a:xfrm>
            <a:off x="867900" y="685800"/>
            <a:ext cx="7361700" cy="690900"/>
          </a:xfrm>
          <a:prstGeom prst="rect">
            <a:avLst/>
          </a:prstGeom>
          <a:noFill/>
          <a:ln>
            <a:noFill/>
          </a:ln>
        </p:spPr>
        <p:txBody>
          <a:bodyPr anchorCtr="0" anchor="t" bIns="45700" lIns="91425" spcFirstLastPara="1" rIns="91425" wrap="square" tIns="45700">
            <a:normAutofit/>
          </a:bodyPr>
          <a:lstStyle/>
          <a:p>
            <a:pPr indent="0" lvl="0" marL="0" rtl="0" algn="ctr">
              <a:lnSpc>
                <a:spcPct val="89000"/>
              </a:lnSpc>
              <a:spcBef>
                <a:spcPts val="0"/>
              </a:spcBef>
              <a:spcAft>
                <a:spcPts val="0"/>
              </a:spcAft>
              <a:buClr>
                <a:schemeClr val="dk2"/>
              </a:buClr>
              <a:buSzPts val="4400"/>
              <a:buFont typeface="Libre Franklin"/>
              <a:buNone/>
            </a:pPr>
            <a:r>
              <a:rPr lang="en-US" sz="3600">
                <a:solidFill>
                  <a:srgbClr val="001254"/>
                </a:solidFill>
              </a:rPr>
              <a:t>Letters of Medical Necessity</a:t>
            </a:r>
            <a:endParaRPr sz="3600">
              <a:solidFill>
                <a:srgbClr val="001254"/>
              </a:solidFill>
            </a:endParaRPr>
          </a:p>
        </p:txBody>
      </p:sp>
      <p:sp>
        <p:nvSpPr>
          <p:cNvPr id="168" name="Google Shape;168;p15"/>
          <p:cNvSpPr txBox="1"/>
          <p:nvPr>
            <p:ph idx="1" type="body"/>
          </p:nvPr>
        </p:nvSpPr>
        <p:spPr>
          <a:xfrm>
            <a:off x="1028700" y="1698675"/>
            <a:ext cx="7200900" cy="4168800"/>
          </a:xfrm>
          <a:prstGeom prst="rect">
            <a:avLst/>
          </a:prstGeom>
          <a:noFill/>
          <a:ln>
            <a:noFill/>
          </a:ln>
        </p:spPr>
        <p:txBody>
          <a:bodyPr anchorCtr="0" anchor="t" bIns="45700" lIns="91425" spcFirstLastPara="1" rIns="91425" wrap="square" tIns="45700">
            <a:noAutofit/>
          </a:bodyPr>
          <a:lstStyle/>
          <a:p>
            <a:pPr indent="0" lvl="0" marL="0" rtl="0" algn="ctr">
              <a:lnSpc>
                <a:spcPct val="94000"/>
              </a:lnSpc>
              <a:spcBef>
                <a:spcPts val="0"/>
              </a:spcBef>
              <a:spcAft>
                <a:spcPts val="0"/>
              </a:spcAft>
              <a:buClr>
                <a:schemeClr val="dk2"/>
              </a:buClr>
              <a:buSzPts val="1500"/>
              <a:buNone/>
            </a:pPr>
            <a:r>
              <a:rPr b="1" lang="en-US" sz="1700"/>
              <a:t>Ensure the </a:t>
            </a:r>
            <a:r>
              <a:rPr b="1" lang="en-US" sz="1700"/>
              <a:t>Letter of Medical Necessity answers</a:t>
            </a:r>
            <a:r>
              <a:rPr lang="en-US" sz="1700"/>
              <a:t>:</a:t>
            </a:r>
            <a:endParaRPr sz="1012"/>
          </a:p>
          <a:p>
            <a:pPr indent="0" lvl="0" marL="0" rtl="0" algn="l">
              <a:lnSpc>
                <a:spcPct val="94000"/>
              </a:lnSpc>
              <a:spcBef>
                <a:spcPts val="1200"/>
              </a:spcBef>
              <a:spcAft>
                <a:spcPts val="0"/>
              </a:spcAft>
              <a:buClr>
                <a:schemeClr val="dk2"/>
              </a:buClr>
              <a:buSzPts val="1250"/>
              <a:buNone/>
            </a:pPr>
            <a:r>
              <a:t/>
            </a:r>
            <a:endParaRPr sz="1012"/>
          </a:p>
          <a:p>
            <a:pPr indent="-339598" lvl="0" marL="384048" rtl="0" algn="l">
              <a:lnSpc>
                <a:spcPct val="94000"/>
              </a:lnSpc>
              <a:spcBef>
                <a:spcPts val="1200"/>
              </a:spcBef>
              <a:spcAft>
                <a:spcPts val="0"/>
              </a:spcAft>
              <a:buClr>
                <a:schemeClr val="dk2"/>
              </a:buClr>
              <a:buSzPts val="1700"/>
              <a:buChar char="●"/>
            </a:pPr>
            <a:r>
              <a:rPr lang="en-US" sz="1700"/>
              <a:t>Is there a licensed provider stating in writing, the item/service is medically necessary?</a:t>
            </a:r>
            <a:endParaRPr sz="1012"/>
          </a:p>
          <a:p>
            <a:pPr indent="-339598" lvl="0" marL="384048" rtl="0" algn="l">
              <a:lnSpc>
                <a:spcPct val="94000"/>
              </a:lnSpc>
              <a:spcBef>
                <a:spcPts val="1200"/>
              </a:spcBef>
              <a:spcAft>
                <a:spcPts val="0"/>
              </a:spcAft>
              <a:buClr>
                <a:schemeClr val="dk2"/>
              </a:buClr>
              <a:buSzPts val="1700"/>
              <a:buChar char="●"/>
            </a:pPr>
            <a:r>
              <a:rPr lang="en-US" sz="1700"/>
              <a:t>Is this item/service not for caregiver convenience?</a:t>
            </a:r>
            <a:endParaRPr sz="1012"/>
          </a:p>
          <a:p>
            <a:pPr indent="-339598" lvl="0" marL="384048" rtl="0" algn="l">
              <a:lnSpc>
                <a:spcPct val="94000"/>
              </a:lnSpc>
              <a:spcBef>
                <a:spcPts val="1200"/>
              </a:spcBef>
              <a:spcAft>
                <a:spcPts val="0"/>
              </a:spcAft>
              <a:buClr>
                <a:schemeClr val="dk2"/>
              </a:buClr>
              <a:buSzPts val="1700"/>
              <a:buChar char="●"/>
            </a:pPr>
            <a:r>
              <a:rPr lang="en-US" sz="1700"/>
              <a:t>Is this item/service costs effective and if so have you explained how? If not, have you explained why the more costly item/service is needed?</a:t>
            </a:r>
            <a:endParaRPr sz="1012"/>
          </a:p>
          <a:p>
            <a:pPr indent="-339598" lvl="0" marL="384048" rtl="0" algn="l">
              <a:lnSpc>
                <a:spcPct val="94000"/>
              </a:lnSpc>
              <a:spcBef>
                <a:spcPts val="1200"/>
              </a:spcBef>
              <a:spcAft>
                <a:spcPts val="0"/>
              </a:spcAft>
              <a:buClr>
                <a:schemeClr val="dk2"/>
              </a:buClr>
              <a:buSzPts val="1700"/>
              <a:buChar char="●"/>
            </a:pPr>
            <a:r>
              <a:rPr lang="en-US" sz="1700"/>
              <a:t>Is this item/service considered standard medical practice?</a:t>
            </a:r>
            <a:endParaRPr sz="1012"/>
          </a:p>
          <a:p>
            <a:pPr indent="-339598" lvl="0" marL="384048" rtl="0" algn="l">
              <a:lnSpc>
                <a:spcPct val="94000"/>
              </a:lnSpc>
              <a:spcBef>
                <a:spcPts val="1200"/>
              </a:spcBef>
              <a:spcAft>
                <a:spcPts val="0"/>
              </a:spcAft>
              <a:buClr>
                <a:schemeClr val="dk2"/>
              </a:buClr>
              <a:buSzPts val="1700"/>
              <a:buChar char="●"/>
            </a:pPr>
            <a:r>
              <a:rPr lang="en-US" sz="1700"/>
              <a:t>Have you explained how long and how often the item/service will be used.</a:t>
            </a:r>
            <a:endParaRPr sz="1012"/>
          </a:p>
          <a:p>
            <a:pPr indent="-339598" lvl="0" marL="384048" rtl="0" algn="l">
              <a:lnSpc>
                <a:spcPct val="94000"/>
              </a:lnSpc>
              <a:spcBef>
                <a:spcPts val="1200"/>
              </a:spcBef>
              <a:spcAft>
                <a:spcPts val="0"/>
              </a:spcAft>
              <a:buClr>
                <a:schemeClr val="dk2"/>
              </a:buClr>
              <a:buSzPts val="1700"/>
              <a:buChar char="●"/>
            </a:pPr>
            <a:r>
              <a:rPr lang="en-US" sz="1700"/>
              <a:t>Is this item/service right for the need of individual?</a:t>
            </a:r>
            <a:endParaRPr sz="1012"/>
          </a:p>
          <a:p>
            <a:pPr indent="-257048" lvl="0" marL="384048" rtl="0" algn="l">
              <a:lnSpc>
                <a:spcPct val="94000"/>
              </a:lnSpc>
              <a:spcBef>
                <a:spcPts val="1200"/>
              </a:spcBef>
              <a:spcAft>
                <a:spcPts val="0"/>
              </a:spcAft>
              <a:buClr>
                <a:schemeClr val="dk2"/>
              </a:buClr>
              <a:buSzPts val="1250"/>
              <a:buNone/>
            </a:pPr>
            <a:r>
              <a:t/>
            </a:r>
            <a:endParaRPr sz="1012"/>
          </a:p>
        </p:txBody>
      </p:sp>
      <p:sp>
        <p:nvSpPr>
          <p:cNvPr id="169" name="Google Shape;169;p15"/>
          <p:cNvSpPr txBox="1"/>
          <p:nvPr>
            <p:ph idx="12" type="sldNum"/>
          </p:nvPr>
        </p:nvSpPr>
        <p:spPr>
          <a:xfrm>
            <a:off x="7104552" y="6453386"/>
            <a:ext cx="1197300" cy="404700"/>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Clr>
                <a:srgbClr val="000000"/>
              </a:buClr>
              <a:buSzPts val="1000"/>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2019-10-07T17:49:55Z</dcterms:created>
  <dc:creator>Robinson, Gina;"Anderson - HCPF, Morgan" &lt;morgan.anderson@state.co.us&gt;</dc:creator>
</cp:coreProperties>
</file>