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</p:sldIdLst>
  <p:sldSz cy="6858000" cx="9144000"/>
  <p:notesSz cx="6954825" cy="9309100"/>
  <p:embeddedFontLst>
    <p:embeddedFont>
      <p:font typeface="Roboto"/>
      <p:regular r:id="rId38"/>
      <p:bold r:id="rId39"/>
      <p:italic r:id="rId40"/>
      <p:boldItalic r:id="rId41"/>
    </p:embeddedFont>
    <p:embeddedFont>
      <p:font typeface="Merriweather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46" roundtripDataSignature="AMtx7mhhwkh5E99EEhjrxYT37gqzcUKj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24CB07C-8C41-484E-9C67-3223F892EC09}">
  <a:tblStyle styleId="{C24CB07C-8C41-484E-9C67-3223F892EC0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italic.fntdata"/><Relationship Id="rId20" Type="http://schemas.openxmlformats.org/officeDocument/2006/relationships/slide" Target="slides/slide14.xml"/><Relationship Id="rId42" Type="http://schemas.openxmlformats.org/officeDocument/2006/relationships/font" Target="fonts/Merriweather-regular.fntdata"/><Relationship Id="rId41" Type="http://schemas.openxmlformats.org/officeDocument/2006/relationships/font" Target="fonts/Roboto-boldItalic.fntdata"/><Relationship Id="rId22" Type="http://schemas.openxmlformats.org/officeDocument/2006/relationships/slide" Target="slides/slide16.xml"/><Relationship Id="rId44" Type="http://schemas.openxmlformats.org/officeDocument/2006/relationships/font" Target="fonts/Merriweather-italic.fntdata"/><Relationship Id="rId21" Type="http://schemas.openxmlformats.org/officeDocument/2006/relationships/slide" Target="slides/slide15.xml"/><Relationship Id="rId43" Type="http://schemas.openxmlformats.org/officeDocument/2006/relationships/font" Target="fonts/Merriweather-bold.fntdata"/><Relationship Id="rId24" Type="http://schemas.openxmlformats.org/officeDocument/2006/relationships/slide" Target="slides/slide18.xml"/><Relationship Id="rId46" Type="http://customschemas.google.com/relationships/presentationmetadata" Target="metadata"/><Relationship Id="rId23" Type="http://schemas.openxmlformats.org/officeDocument/2006/relationships/slide" Target="slides/slide17.xml"/><Relationship Id="rId45" Type="http://schemas.openxmlformats.org/officeDocument/2006/relationships/font" Target="fonts/Merriweather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Roboto-bold.fntdata"/><Relationship Id="rId16" Type="http://schemas.openxmlformats.org/officeDocument/2006/relationships/slide" Target="slides/slide10.xml"/><Relationship Id="rId38" Type="http://schemas.openxmlformats.org/officeDocument/2006/relationships/font" Target="fonts/Roboto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59350" y="698175"/>
            <a:ext cx="4636775" cy="3490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95475" y="4421800"/>
            <a:ext cx="5563850" cy="4189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/>
          <p:nvPr>
            <p:ph idx="1" type="body"/>
          </p:nvPr>
        </p:nvSpPr>
        <p:spPr>
          <a:xfrm>
            <a:off x="695475" y="4421800"/>
            <a:ext cx="5563850" cy="4189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8" name="Google Shape;68;p1:notes"/>
          <p:cNvSpPr/>
          <p:nvPr>
            <p:ph idx="2" type="sldImg"/>
          </p:nvPr>
        </p:nvSpPr>
        <p:spPr>
          <a:xfrm>
            <a:off x="1159350" y="698175"/>
            <a:ext cx="4636775" cy="3490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2:notes"/>
          <p:cNvSpPr txBox="1"/>
          <p:nvPr>
            <p:ph idx="1" type="body"/>
          </p:nvPr>
        </p:nvSpPr>
        <p:spPr>
          <a:xfrm>
            <a:off x="695475" y="4421800"/>
            <a:ext cx="5563850" cy="4189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5" name="Google Shape;135;p12:notes"/>
          <p:cNvSpPr/>
          <p:nvPr>
            <p:ph idx="2" type="sldImg"/>
          </p:nvPr>
        </p:nvSpPr>
        <p:spPr>
          <a:xfrm>
            <a:off x="1159350" y="698175"/>
            <a:ext cx="4636775" cy="3490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:notes"/>
          <p:cNvSpPr txBox="1"/>
          <p:nvPr>
            <p:ph idx="1" type="body"/>
          </p:nvPr>
        </p:nvSpPr>
        <p:spPr>
          <a:xfrm>
            <a:off x="695475" y="4421800"/>
            <a:ext cx="5563850" cy="4189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2" name="Google Shape;142;p14:notes"/>
          <p:cNvSpPr/>
          <p:nvPr>
            <p:ph idx="2" type="sldImg"/>
          </p:nvPr>
        </p:nvSpPr>
        <p:spPr>
          <a:xfrm>
            <a:off x="1159350" y="698175"/>
            <a:ext cx="4636775" cy="3490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:notes"/>
          <p:cNvSpPr txBox="1"/>
          <p:nvPr>
            <p:ph idx="1" type="body"/>
          </p:nvPr>
        </p:nvSpPr>
        <p:spPr>
          <a:xfrm>
            <a:off x="695475" y="4421800"/>
            <a:ext cx="5563850" cy="4189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0" name="Google Shape;150;p19:notes"/>
          <p:cNvSpPr/>
          <p:nvPr>
            <p:ph idx="2" type="sldImg"/>
          </p:nvPr>
        </p:nvSpPr>
        <p:spPr>
          <a:xfrm>
            <a:off x="1159350" y="698175"/>
            <a:ext cx="4636775" cy="3490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:notes"/>
          <p:cNvSpPr txBox="1"/>
          <p:nvPr>
            <p:ph idx="1" type="body"/>
          </p:nvPr>
        </p:nvSpPr>
        <p:spPr>
          <a:xfrm>
            <a:off x="695475" y="4421800"/>
            <a:ext cx="5563850" cy="4189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7" name="Google Shape;157;p20:notes"/>
          <p:cNvSpPr/>
          <p:nvPr>
            <p:ph idx="2" type="sldImg"/>
          </p:nvPr>
        </p:nvSpPr>
        <p:spPr>
          <a:xfrm>
            <a:off x="1159350" y="698175"/>
            <a:ext cx="4636775" cy="3490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141f04ea48_0_54:notes"/>
          <p:cNvSpPr txBox="1"/>
          <p:nvPr>
            <p:ph idx="1" type="body"/>
          </p:nvPr>
        </p:nvSpPr>
        <p:spPr>
          <a:xfrm>
            <a:off x="695475" y="4421800"/>
            <a:ext cx="5563800" cy="41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4" name="Google Shape;164;g2141f04ea48_0_54:notes"/>
          <p:cNvSpPr/>
          <p:nvPr>
            <p:ph idx="2" type="sldImg"/>
          </p:nvPr>
        </p:nvSpPr>
        <p:spPr>
          <a:xfrm>
            <a:off x="1159350" y="698175"/>
            <a:ext cx="46368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 txBox="1"/>
          <p:nvPr>
            <p:ph idx="1" type="body"/>
          </p:nvPr>
        </p:nvSpPr>
        <p:spPr>
          <a:xfrm>
            <a:off x="695475" y="4421800"/>
            <a:ext cx="5563850" cy="4189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2" name="Google Shape;172;p6:notes"/>
          <p:cNvSpPr/>
          <p:nvPr>
            <p:ph idx="2" type="sldImg"/>
          </p:nvPr>
        </p:nvSpPr>
        <p:spPr>
          <a:xfrm>
            <a:off x="1159350" y="698175"/>
            <a:ext cx="4636775" cy="3490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 txBox="1"/>
          <p:nvPr>
            <p:ph idx="1" type="body"/>
          </p:nvPr>
        </p:nvSpPr>
        <p:spPr>
          <a:xfrm>
            <a:off x="695475" y="4421800"/>
            <a:ext cx="5563850" cy="4189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9" name="Google Shape;179;p7:notes"/>
          <p:cNvSpPr/>
          <p:nvPr>
            <p:ph idx="2" type="sldImg"/>
          </p:nvPr>
        </p:nvSpPr>
        <p:spPr>
          <a:xfrm>
            <a:off x="1159350" y="698175"/>
            <a:ext cx="4636775" cy="3490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:notes"/>
          <p:cNvSpPr txBox="1"/>
          <p:nvPr>
            <p:ph idx="1" type="body"/>
          </p:nvPr>
        </p:nvSpPr>
        <p:spPr>
          <a:xfrm>
            <a:off x="695475" y="4421800"/>
            <a:ext cx="5563850" cy="4189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6" name="Google Shape;186;p10:notes"/>
          <p:cNvSpPr/>
          <p:nvPr>
            <p:ph idx="2" type="sldImg"/>
          </p:nvPr>
        </p:nvSpPr>
        <p:spPr>
          <a:xfrm>
            <a:off x="1159350" y="698175"/>
            <a:ext cx="4636775" cy="3490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:notes"/>
          <p:cNvSpPr txBox="1"/>
          <p:nvPr>
            <p:ph idx="1" type="body"/>
          </p:nvPr>
        </p:nvSpPr>
        <p:spPr>
          <a:xfrm>
            <a:off x="695475" y="4421800"/>
            <a:ext cx="5563850" cy="4189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4" name="Google Shape;194;p23:notes"/>
          <p:cNvSpPr/>
          <p:nvPr>
            <p:ph idx="2" type="sldImg"/>
          </p:nvPr>
        </p:nvSpPr>
        <p:spPr>
          <a:xfrm>
            <a:off x="1159350" y="698175"/>
            <a:ext cx="4636775" cy="3490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:notes"/>
          <p:cNvSpPr txBox="1"/>
          <p:nvPr>
            <p:ph idx="1" type="body"/>
          </p:nvPr>
        </p:nvSpPr>
        <p:spPr>
          <a:xfrm>
            <a:off x="695475" y="4421800"/>
            <a:ext cx="5563850" cy="4189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1" name="Google Shape;201;p24:notes"/>
          <p:cNvSpPr/>
          <p:nvPr>
            <p:ph idx="2" type="sldImg"/>
          </p:nvPr>
        </p:nvSpPr>
        <p:spPr>
          <a:xfrm>
            <a:off x="1159350" y="698175"/>
            <a:ext cx="4636775" cy="3490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88ae568e83_0_68:notes"/>
          <p:cNvSpPr txBox="1"/>
          <p:nvPr>
            <p:ph idx="1" type="body"/>
          </p:nvPr>
        </p:nvSpPr>
        <p:spPr>
          <a:xfrm>
            <a:off x="695482" y="4480004"/>
            <a:ext cx="5563800" cy="36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g288ae568e83_0_68:notes"/>
          <p:cNvSpPr/>
          <p:nvPr>
            <p:ph idx="2" type="sldImg"/>
          </p:nvPr>
        </p:nvSpPr>
        <p:spPr>
          <a:xfrm>
            <a:off x="1390965" y="1163638"/>
            <a:ext cx="4173000" cy="314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141f04ea48_0_75:notes"/>
          <p:cNvSpPr txBox="1"/>
          <p:nvPr>
            <p:ph idx="1" type="body"/>
          </p:nvPr>
        </p:nvSpPr>
        <p:spPr>
          <a:xfrm>
            <a:off x="695475" y="4421800"/>
            <a:ext cx="5563800" cy="41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8" name="Google Shape;208;g2141f04ea48_0_75:notes"/>
          <p:cNvSpPr/>
          <p:nvPr>
            <p:ph idx="2" type="sldImg"/>
          </p:nvPr>
        </p:nvSpPr>
        <p:spPr>
          <a:xfrm>
            <a:off x="1159350" y="698175"/>
            <a:ext cx="46368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141f04ea48_0_67:notes"/>
          <p:cNvSpPr/>
          <p:nvPr>
            <p:ph idx="2" type="sldImg"/>
          </p:nvPr>
        </p:nvSpPr>
        <p:spPr>
          <a:xfrm>
            <a:off x="1159350" y="698175"/>
            <a:ext cx="46368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g2141f04ea48_0_67:notes"/>
          <p:cNvSpPr txBox="1"/>
          <p:nvPr>
            <p:ph idx="1" type="body"/>
          </p:nvPr>
        </p:nvSpPr>
        <p:spPr>
          <a:xfrm>
            <a:off x="695475" y="4421800"/>
            <a:ext cx="5563800" cy="41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88ae568e83_0_136:notes"/>
          <p:cNvSpPr/>
          <p:nvPr>
            <p:ph idx="2" type="sldImg"/>
          </p:nvPr>
        </p:nvSpPr>
        <p:spPr>
          <a:xfrm>
            <a:off x="1159350" y="698175"/>
            <a:ext cx="46368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88ae568e83_0_136:notes"/>
          <p:cNvSpPr txBox="1"/>
          <p:nvPr>
            <p:ph idx="1" type="body"/>
          </p:nvPr>
        </p:nvSpPr>
        <p:spPr>
          <a:xfrm>
            <a:off x="695475" y="4421800"/>
            <a:ext cx="55638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88ae568e83_0_141:notes"/>
          <p:cNvSpPr/>
          <p:nvPr>
            <p:ph idx="2" type="sldImg"/>
          </p:nvPr>
        </p:nvSpPr>
        <p:spPr>
          <a:xfrm>
            <a:off x="1159350" y="698175"/>
            <a:ext cx="46368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88ae568e83_0_141:notes"/>
          <p:cNvSpPr txBox="1"/>
          <p:nvPr>
            <p:ph idx="1" type="body"/>
          </p:nvPr>
        </p:nvSpPr>
        <p:spPr>
          <a:xfrm>
            <a:off x="695475" y="4421800"/>
            <a:ext cx="5563800" cy="418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0070d482ef_0_406:notes"/>
          <p:cNvSpPr/>
          <p:nvPr>
            <p:ph idx="2" type="sldImg"/>
          </p:nvPr>
        </p:nvSpPr>
        <p:spPr>
          <a:xfrm>
            <a:off x="1159350" y="698175"/>
            <a:ext cx="46368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g20070d482ef_0_406:notes"/>
          <p:cNvSpPr txBox="1"/>
          <p:nvPr>
            <p:ph idx="1" type="body"/>
          </p:nvPr>
        </p:nvSpPr>
        <p:spPr>
          <a:xfrm>
            <a:off x="695475" y="4421800"/>
            <a:ext cx="5563800" cy="41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0070d482ef_0_400:notes"/>
          <p:cNvSpPr/>
          <p:nvPr>
            <p:ph idx="2" type="sldImg"/>
          </p:nvPr>
        </p:nvSpPr>
        <p:spPr>
          <a:xfrm>
            <a:off x="1159350" y="698175"/>
            <a:ext cx="46368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g20070d482ef_0_400:notes"/>
          <p:cNvSpPr txBox="1"/>
          <p:nvPr>
            <p:ph idx="1" type="body"/>
          </p:nvPr>
        </p:nvSpPr>
        <p:spPr>
          <a:xfrm>
            <a:off x="695475" y="4421800"/>
            <a:ext cx="5563800" cy="41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0070d482ef_0_340:notes"/>
          <p:cNvSpPr/>
          <p:nvPr>
            <p:ph idx="2" type="sldImg"/>
          </p:nvPr>
        </p:nvSpPr>
        <p:spPr>
          <a:xfrm>
            <a:off x="1159350" y="698175"/>
            <a:ext cx="46368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g20070d482ef_0_340:notes"/>
          <p:cNvSpPr txBox="1"/>
          <p:nvPr>
            <p:ph idx="1" type="body"/>
          </p:nvPr>
        </p:nvSpPr>
        <p:spPr>
          <a:xfrm>
            <a:off x="695475" y="4421800"/>
            <a:ext cx="5563800" cy="41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0070d482ef_0_368:notes"/>
          <p:cNvSpPr/>
          <p:nvPr>
            <p:ph idx="2" type="sldImg"/>
          </p:nvPr>
        </p:nvSpPr>
        <p:spPr>
          <a:xfrm>
            <a:off x="1159350" y="698175"/>
            <a:ext cx="46368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g20070d482ef_0_368:notes"/>
          <p:cNvSpPr txBox="1"/>
          <p:nvPr>
            <p:ph idx="1" type="body"/>
          </p:nvPr>
        </p:nvSpPr>
        <p:spPr>
          <a:xfrm>
            <a:off x="695475" y="4421800"/>
            <a:ext cx="5563800" cy="41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141f04ea48_0_30:notes"/>
          <p:cNvSpPr/>
          <p:nvPr>
            <p:ph idx="2" type="sldImg"/>
          </p:nvPr>
        </p:nvSpPr>
        <p:spPr>
          <a:xfrm>
            <a:off x="1159350" y="698175"/>
            <a:ext cx="46368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g2141f04ea48_0_30:notes"/>
          <p:cNvSpPr txBox="1"/>
          <p:nvPr>
            <p:ph idx="1" type="body"/>
          </p:nvPr>
        </p:nvSpPr>
        <p:spPr>
          <a:xfrm>
            <a:off x="695475" y="4421800"/>
            <a:ext cx="5563800" cy="41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141f04ea48_0_35:notes"/>
          <p:cNvSpPr/>
          <p:nvPr>
            <p:ph idx="2" type="sldImg"/>
          </p:nvPr>
        </p:nvSpPr>
        <p:spPr>
          <a:xfrm>
            <a:off x="1159350" y="698175"/>
            <a:ext cx="46368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g2141f04ea48_0_35:notes"/>
          <p:cNvSpPr txBox="1"/>
          <p:nvPr>
            <p:ph idx="1" type="body"/>
          </p:nvPr>
        </p:nvSpPr>
        <p:spPr>
          <a:xfrm>
            <a:off x="695475" y="4421800"/>
            <a:ext cx="5563800" cy="41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0070d482ef_0_377:notes"/>
          <p:cNvSpPr/>
          <p:nvPr>
            <p:ph idx="2" type="sldImg"/>
          </p:nvPr>
        </p:nvSpPr>
        <p:spPr>
          <a:xfrm>
            <a:off x="1159350" y="698175"/>
            <a:ext cx="46368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g20070d482ef_0_377:notes"/>
          <p:cNvSpPr txBox="1"/>
          <p:nvPr>
            <p:ph idx="1" type="body"/>
          </p:nvPr>
        </p:nvSpPr>
        <p:spPr>
          <a:xfrm>
            <a:off x="695475" y="4421800"/>
            <a:ext cx="5563800" cy="41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0070d482ef_0_334:notes"/>
          <p:cNvSpPr/>
          <p:nvPr>
            <p:ph idx="2" type="sldImg"/>
          </p:nvPr>
        </p:nvSpPr>
        <p:spPr>
          <a:xfrm>
            <a:off x="1159350" y="698175"/>
            <a:ext cx="46368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g20070d482ef_0_334:notes"/>
          <p:cNvSpPr txBox="1"/>
          <p:nvPr>
            <p:ph idx="1" type="body"/>
          </p:nvPr>
        </p:nvSpPr>
        <p:spPr>
          <a:xfrm>
            <a:off x="695475" y="4421800"/>
            <a:ext cx="5563800" cy="41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0070d482ef_0_349:notes"/>
          <p:cNvSpPr/>
          <p:nvPr>
            <p:ph idx="2" type="sldImg"/>
          </p:nvPr>
        </p:nvSpPr>
        <p:spPr>
          <a:xfrm>
            <a:off x="1159350" y="698175"/>
            <a:ext cx="46368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g20070d482ef_0_349:notes"/>
          <p:cNvSpPr txBox="1"/>
          <p:nvPr>
            <p:ph idx="1" type="body"/>
          </p:nvPr>
        </p:nvSpPr>
        <p:spPr>
          <a:xfrm>
            <a:off x="695475" y="4421800"/>
            <a:ext cx="5563800" cy="41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16cd9441eb_0_219:notes"/>
          <p:cNvSpPr/>
          <p:nvPr>
            <p:ph idx="2" type="sldImg"/>
          </p:nvPr>
        </p:nvSpPr>
        <p:spPr>
          <a:xfrm>
            <a:off x="1159350" y="698175"/>
            <a:ext cx="46368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g216cd9441eb_0_219:notes"/>
          <p:cNvSpPr txBox="1"/>
          <p:nvPr>
            <p:ph idx="1" type="body"/>
          </p:nvPr>
        </p:nvSpPr>
        <p:spPr>
          <a:xfrm>
            <a:off x="695475" y="4421800"/>
            <a:ext cx="5563800" cy="41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141f04ea48_0_48:notes"/>
          <p:cNvSpPr/>
          <p:nvPr>
            <p:ph idx="2" type="sldImg"/>
          </p:nvPr>
        </p:nvSpPr>
        <p:spPr>
          <a:xfrm>
            <a:off x="1159350" y="698175"/>
            <a:ext cx="4636800" cy="3490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g2141f04ea48_0_48:notes"/>
          <p:cNvSpPr txBox="1"/>
          <p:nvPr>
            <p:ph idx="1" type="body"/>
          </p:nvPr>
        </p:nvSpPr>
        <p:spPr>
          <a:xfrm>
            <a:off x="695475" y="4421800"/>
            <a:ext cx="5563800" cy="41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95475" y="4421800"/>
            <a:ext cx="5563850" cy="4189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1159350" y="698175"/>
            <a:ext cx="4636775" cy="3490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695475" y="4421800"/>
            <a:ext cx="5563850" cy="4189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" name="Google Shape;112;p3:notes"/>
          <p:cNvSpPr/>
          <p:nvPr>
            <p:ph idx="2" type="sldImg"/>
          </p:nvPr>
        </p:nvSpPr>
        <p:spPr>
          <a:xfrm>
            <a:off x="1159350" y="698175"/>
            <a:ext cx="4636775" cy="3490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 txBox="1"/>
          <p:nvPr>
            <p:ph idx="1" type="body"/>
          </p:nvPr>
        </p:nvSpPr>
        <p:spPr>
          <a:xfrm>
            <a:off x="695475" y="4421800"/>
            <a:ext cx="5563850" cy="4189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p2:notes"/>
          <p:cNvSpPr/>
          <p:nvPr>
            <p:ph idx="2" type="sldImg"/>
          </p:nvPr>
        </p:nvSpPr>
        <p:spPr>
          <a:xfrm>
            <a:off x="1159350" y="698175"/>
            <a:ext cx="4636775" cy="3490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1:notes"/>
          <p:cNvSpPr txBox="1"/>
          <p:nvPr>
            <p:ph idx="1" type="body"/>
          </p:nvPr>
        </p:nvSpPr>
        <p:spPr>
          <a:xfrm>
            <a:off x="695475" y="4421800"/>
            <a:ext cx="5563850" cy="4189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8" name="Google Shape;128;p11:notes"/>
          <p:cNvSpPr/>
          <p:nvPr>
            <p:ph idx="2" type="sldImg"/>
          </p:nvPr>
        </p:nvSpPr>
        <p:spPr>
          <a:xfrm>
            <a:off x="1159350" y="698175"/>
            <a:ext cx="4636775" cy="3490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0070d482ef_0_254"/>
          <p:cNvSpPr/>
          <p:nvPr/>
        </p:nvSpPr>
        <p:spPr>
          <a:xfrm>
            <a:off x="-125" y="0"/>
            <a:ext cx="9144250" cy="5863987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g20070d482ef_0_254"/>
          <p:cNvSpPr txBox="1"/>
          <p:nvPr>
            <p:ph type="ctrTitle"/>
          </p:nvPr>
        </p:nvSpPr>
        <p:spPr>
          <a:xfrm>
            <a:off x="311700" y="719633"/>
            <a:ext cx="8520600" cy="1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g20070d482ef_0_254"/>
          <p:cNvSpPr txBox="1"/>
          <p:nvPr>
            <p:ph idx="1" type="subTitle"/>
          </p:nvPr>
        </p:nvSpPr>
        <p:spPr>
          <a:xfrm>
            <a:off x="311700" y="2504747"/>
            <a:ext cx="4242600" cy="9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g20070d482ef_0_25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0070d482ef_0_289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g20070d482ef_0_289"/>
          <p:cNvSpPr txBox="1"/>
          <p:nvPr>
            <p:ph type="title"/>
          </p:nvPr>
        </p:nvSpPr>
        <p:spPr>
          <a:xfrm>
            <a:off x="311300" y="667900"/>
            <a:ext cx="3704400" cy="27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" name="Google Shape;57;g20070d482ef_0_289"/>
          <p:cNvSpPr txBox="1"/>
          <p:nvPr>
            <p:ph idx="1" type="subTitle"/>
          </p:nvPr>
        </p:nvSpPr>
        <p:spPr>
          <a:xfrm>
            <a:off x="304800" y="3502300"/>
            <a:ext cx="3704400" cy="12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8" name="Google Shape;58;g20070d482ef_0_289"/>
          <p:cNvSpPr txBox="1"/>
          <p:nvPr>
            <p:ph idx="2" type="body"/>
          </p:nvPr>
        </p:nvSpPr>
        <p:spPr>
          <a:xfrm>
            <a:off x="4879025" y="667900"/>
            <a:ext cx="3954000" cy="54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9" name="Google Shape;59;g20070d482ef_0_28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0070d482ef_0_295"/>
          <p:cNvSpPr/>
          <p:nvPr/>
        </p:nvSpPr>
        <p:spPr>
          <a:xfrm>
            <a:off x="0" y="5825333"/>
            <a:ext cx="9144000" cy="1032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g20070d482ef_0_295"/>
          <p:cNvSpPr txBox="1"/>
          <p:nvPr>
            <p:ph idx="1" type="body"/>
          </p:nvPr>
        </p:nvSpPr>
        <p:spPr>
          <a:xfrm>
            <a:off x="311700" y="6028533"/>
            <a:ext cx="79794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63" name="Google Shape;63;g20070d482ef_0_29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0070d482ef_0_30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0070d482ef_0_281"/>
          <p:cNvSpPr/>
          <p:nvPr/>
        </p:nvSpPr>
        <p:spPr>
          <a:xfrm>
            <a:off x="0" y="0"/>
            <a:ext cx="37644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g20070d482ef_0_281"/>
          <p:cNvSpPr txBox="1"/>
          <p:nvPr>
            <p:ph type="title"/>
          </p:nvPr>
        </p:nvSpPr>
        <p:spPr>
          <a:xfrm>
            <a:off x="311725" y="667900"/>
            <a:ext cx="3127500" cy="24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g20070d482ef_0_281"/>
          <p:cNvSpPr txBox="1"/>
          <p:nvPr>
            <p:ph idx="1" type="body"/>
          </p:nvPr>
        </p:nvSpPr>
        <p:spPr>
          <a:xfrm>
            <a:off x="311700" y="3187533"/>
            <a:ext cx="3127500" cy="30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8" name="Google Shape;18;g20070d482ef_0_28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20070d482ef_0_264"/>
          <p:cNvSpPr/>
          <p:nvPr/>
        </p:nvSpPr>
        <p:spPr>
          <a:xfrm>
            <a:off x="0" y="0"/>
            <a:ext cx="4314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g20070d482ef_0_264"/>
          <p:cNvSpPr/>
          <p:nvPr/>
        </p:nvSpPr>
        <p:spPr>
          <a:xfrm>
            <a:off x="0" y="58833"/>
            <a:ext cx="4313625" cy="5865687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g20070d482ef_0_264"/>
          <p:cNvSpPr/>
          <p:nvPr/>
        </p:nvSpPr>
        <p:spPr>
          <a:xfrm>
            <a:off x="-125" y="0"/>
            <a:ext cx="4316900" cy="5860653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g20070d482ef_0_264"/>
          <p:cNvSpPr txBox="1"/>
          <p:nvPr>
            <p:ph type="title"/>
          </p:nvPr>
        </p:nvSpPr>
        <p:spPr>
          <a:xfrm>
            <a:off x="311725" y="667900"/>
            <a:ext cx="3706500" cy="33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g20070d482ef_0_264"/>
          <p:cNvSpPr txBox="1"/>
          <p:nvPr>
            <p:ph idx="1" type="body"/>
          </p:nvPr>
        </p:nvSpPr>
        <p:spPr>
          <a:xfrm>
            <a:off x="4644675" y="667900"/>
            <a:ext cx="4166400" cy="54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g20070d482ef_0_26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20070d482ef_0_277"/>
          <p:cNvSpPr/>
          <p:nvPr/>
        </p:nvSpPr>
        <p:spPr>
          <a:xfrm>
            <a:off x="0" y="0"/>
            <a:ext cx="9144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g20070d482ef_0_277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g20070d482ef_0_27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20070d482ef_0_30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g20070d482ef_0_30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33" name="Google Shape;33;g20070d482ef_0_30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g20070d482ef_0_30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g20070d482ef_0_30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20070d482ef_0_271"/>
          <p:cNvSpPr/>
          <p:nvPr/>
        </p:nvSpPr>
        <p:spPr>
          <a:xfrm>
            <a:off x="0" y="0"/>
            <a:ext cx="9144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g20070d482ef_0_271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g20070d482ef_0_271"/>
          <p:cNvSpPr txBox="1"/>
          <p:nvPr>
            <p:ph idx="1" type="body"/>
          </p:nvPr>
        </p:nvSpPr>
        <p:spPr>
          <a:xfrm>
            <a:off x="311700" y="2007600"/>
            <a:ext cx="3999900" cy="4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0" name="Google Shape;40;g20070d482ef_0_271"/>
          <p:cNvSpPr txBox="1"/>
          <p:nvPr>
            <p:ph idx="2" type="body"/>
          </p:nvPr>
        </p:nvSpPr>
        <p:spPr>
          <a:xfrm>
            <a:off x="4832400" y="2007600"/>
            <a:ext cx="3999900" cy="4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1" name="Google Shape;41;g20070d482ef_0_27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0070d482ef_0_299"/>
          <p:cNvSpPr txBox="1"/>
          <p:nvPr>
            <p:ph hasCustomPrompt="1" type="title"/>
          </p:nvPr>
        </p:nvSpPr>
        <p:spPr>
          <a:xfrm>
            <a:off x="311750" y="1108233"/>
            <a:ext cx="5334900" cy="165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" name="Google Shape;44;g20070d482ef_0_299"/>
          <p:cNvSpPr txBox="1"/>
          <p:nvPr>
            <p:ph idx="1" type="body"/>
          </p:nvPr>
        </p:nvSpPr>
        <p:spPr>
          <a:xfrm>
            <a:off x="311700" y="2828567"/>
            <a:ext cx="5334900" cy="12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5" name="Google Shape;45;g20070d482ef_0_29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0070d482ef_0_259"/>
          <p:cNvSpPr/>
          <p:nvPr/>
        </p:nvSpPr>
        <p:spPr>
          <a:xfrm>
            <a:off x="0" y="64132"/>
            <a:ext cx="9144250" cy="5863987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48" name="Google Shape;48;g20070d482ef_0_259"/>
          <p:cNvSpPr/>
          <p:nvPr/>
        </p:nvSpPr>
        <p:spPr>
          <a:xfrm>
            <a:off x="0" y="0"/>
            <a:ext cx="9144250" cy="5863987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49" name="Google Shape;49;g20070d482ef_0_259"/>
          <p:cNvSpPr txBox="1"/>
          <p:nvPr>
            <p:ph type="title"/>
          </p:nvPr>
        </p:nvSpPr>
        <p:spPr>
          <a:xfrm>
            <a:off x="311700" y="719633"/>
            <a:ext cx="8520600" cy="17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0" name="Google Shape;50;g20070d482ef_0_25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0070d482ef_0_286"/>
          <p:cNvSpPr txBox="1"/>
          <p:nvPr>
            <p:ph type="title"/>
          </p:nvPr>
        </p:nvSpPr>
        <p:spPr>
          <a:xfrm>
            <a:off x="311675" y="1064800"/>
            <a:ext cx="6247800" cy="472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3" name="Google Shape;53;g20070d482ef_0_28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0070d482ef_0_250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b="0" i="0" sz="2800" u="none" cap="none" strike="noStrik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g20070d482ef_0_250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b="0" i="0" sz="13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b="0" i="0" sz="11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g20070d482ef_0_25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gif"/><Relationship Id="rId4" Type="http://schemas.openxmlformats.org/officeDocument/2006/relationships/hyperlink" Target="http://www.familyvoicesco.org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familyvoicesco.org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hcpf.colorado.gov/single-entry-point-agencies" TargetMode="External"/><Relationship Id="rId4" Type="http://schemas.openxmlformats.org/officeDocument/2006/relationships/image" Target="../media/image4.png"/><Relationship Id="rId5" Type="http://schemas.openxmlformats.org/officeDocument/2006/relationships/hyperlink" Target="http://www.familyvoicesco.org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familyvoicesco.org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familyvoicesco.org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hcpf.colorado.gov/single-entry-point-agencies" TargetMode="External"/><Relationship Id="rId4" Type="http://schemas.openxmlformats.org/officeDocument/2006/relationships/image" Target="../media/image4.png"/><Relationship Id="rId5" Type="http://schemas.openxmlformats.org/officeDocument/2006/relationships/hyperlink" Target="http://www.familyvoicesco.org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familyvoicesco.org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drive.google.com/file/d/1L62D9NZernFYYhkmHnAIN-SZknJMmhYF/view?usp=sharing" TargetMode="External"/><Relationship Id="rId4" Type="http://schemas.openxmlformats.org/officeDocument/2006/relationships/hyperlink" Target="http://www.familyvoicesco.org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hcpf.colorado.gov/community-centered-boards" TargetMode="External"/><Relationship Id="rId4" Type="http://schemas.openxmlformats.org/officeDocument/2006/relationships/hyperlink" Target="http://www.familyvoicesco.org" TargetMode="External"/><Relationship Id="rId5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familyvoicesco.org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://www.familyvoicesco.or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hcpf.colorado.gov/community-centered-boards" TargetMode="External"/><Relationship Id="rId4" Type="http://schemas.openxmlformats.org/officeDocument/2006/relationships/hyperlink" Target="http://www.familyvoicesco.org" TargetMode="External"/><Relationship Id="rId5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hcpf.colorado.gov/sites/hcpf/files/Choosing%20an%20HCBS%20Waiver%20Flowchart-Children-December%202019.pdf" TargetMode="External"/><Relationship Id="rId4" Type="http://schemas.openxmlformats.org/officeDocument/2006/relationships/hyperlink" Target="https://hcpf.colorado.gov/sites/hcpf/files/CO%20HCBS%20Children%20Waiver%20Chart-September%202019.pdf" TargetMode="External"/><Relationship Id="rId5" Type="http://schemas.openxmlformats.org/officeDocument/2006/relationships/hyperlink" Target="https://www.familyvoicesco.org/_files/ugd/b25918_b099768e467845d39e5797e3d6cb0cc2.pdf" TargetMode="External"/><Relationship Id="rId6" Type="http://schemas.openxmlformats.org/officeDocument/2006/relationships/hyperlink" Target="https://www.familyvoicesco.org/_files/ugd/b25918_b099768e467845d39e5797e3d6cb0cc2.pdf" TargetMode="External"/><Relationship Id="rId7" Type="http://schemas.openxmlformats.org/officeDocument/2006/relationships/hyperlink" Target="http://www.familyvoicesco.org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www.colorado.gov/peak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www.colorado.gov/peak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familyvoicesco.org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hcpf.colorado.gov/sites/hcpf/files/Pediatric%20Assessment%20Tool.pdf" TargetMode="External"/><Relationship Id="rId4" Type="http://schemas.openxmlformats.org/officeDocument/2006/relationships/hyperlink" Target="http://www.familyvoicesco.org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hcpf.colorado.gov/case-management-redesign" TargetMode="External"/><Relationship Id="rId4" Type="http://schemas.openxmlformats.org/officeDocument/2006/relationships/hyperlink" Target="http://www.familyvoicesco.org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hcpf.colorado.gov/community-first-choice-option" TargetMode="External"/><Relationship Id="rId4" Type="http://schemas.openxmlformats.org/officeDocument/2006/relationships/hyperlink" Target="http://www.familyvoicesco.org" TargetMode="External"/><Relationship Id="rId5" Type="http://schemas.openxmlformats.org/officeDocument/2006/relationships/image" Target="../media/image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www.familyvoicesco.org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hyperlink" Target="mailto:gina@familyvoicesco.org" TargetMode="External"/><Relationship Id="rId4" Type="http://schemas.openxmlformats.org/officeDocument/2006/relationships/hyperlink" Target="mailto:gaby@familyvoicesco.org" TargetMode="External"/><Relationship Id="rId5" Type="http://schemas.openxmlformats.org/officeDocument/2006/relationships/hyperlink" Target="mailto:megan@familyvoicesco.org" TargetMode="External"/><Relationship Id="rId6" Type="http://schemas.openxmlformats.org/officeDocument/2006/relationships/hyperlink" Target="mailto:christy@familyvoicesco.or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familyvoicesco.org/" TargetMode="External"/><Relationship Id="rId4" Type="http://schemas.openxmlformats.org/officeDocument/2006/relationships/image" Target="../media/image2.gif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://www.familyvoicesco.org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www.mycohibi.com/" TargetMode="External"/><Relationship Id="rId4" Type="http://schemas.openxmlformats.org/officeDocument/2006/relationships/hyperlink" Target="https://www.healthfirstcolorado.com/nemt/" TargetMode="External"/><Relationship Id="rId5" Type="http://schemas.openxmlformats.org/officeDocument/2006/relationships/hyperlink" Target="http://www.familyvoicesco.org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familyvoicesco.org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familyvoicesco.org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familyvoicesco.org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familyvoicesco.org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familyvoicesco.org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familyvoicesco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"/>
          <p:cNvSpPr txBox="1"/>
          <p:nvPr>
            <p:ph type="ctrTitle"/>
          </p:nvPr>
        </p:nvSpPr>
        <p:spPr>
          <a:xfrm>
            <a:off x="3488100" y="4063200"/>
            <a:ext cx="5655900" cy="27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100">
                <a:solidFill>
                  <a:schemeClr val="lt1"/>
                </a:solidFill>
              </a:rPr>
              <a:t>Children’s Medicaid Waivers &amp; More</a:t>
            </a:r>
            <a:endParaRPr sz="4100">
              <a:solidFill>
                <a:schemeClr val="lt1"/>
              </a:solidFill>
            </a:endParaRPr>
          </a:p>
        </p:txBody>
      </p:sp>
      <p:pic>
        <p:nvPicPr>
          <p:cNvPr id="71" name="Google Shape;7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5350" y="326350"/>
            <a:ext cx="8753300" cy="1914776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"/>
          <p:cNvSpPr txBox="1"/>
          <p:nvPr/>
        </p:nvSpPr>
        <p:spPr>
          <a:xfrm>
            <a:off x="473700" y="6339175"/>
            <a:ext cx="8196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sng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www.familyvoicesco.org</a:t>
            </a:r>
            <a:r>
              <a:rPr b="0" i="0" lang="en-US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			(303) 877-1747	          	info@familyvoicesco.org</a:t>
            </a:r>
            <a:endParaRPr b="0" i="0" sz="15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CHCBS Waiver Services	</a:t>
            </a:r>
            <a:endParaRPr/>
          </a:p>
        </p:txBody>
      </p:sp>
      <p:sp>
        <p:nvSpPr>
          <p:cNvPr id="138" name="Google Shape;138;p12"/>
          <p:cNvSpPr txBox="1"/>
          <p:nvPr>
            <p:ph idx="1" type="body"/>
          </p:nvPr>
        </p:nvSpPr>
        <p:spPr>
          <a:xfrm>
            <a:off x="457200" y="1233600"/>
            <a:ext cx="8229600" cy="51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/>
              <a:t>Case Management</a:t>
            </a:r>
            <a:endParaRPr sz="2200"/>
          </a:p>
          <a:p>
            <a:pPr indent="-22860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/>
              <a:t>In Home Support Services (IHSS) for Health Maintenance Activities (HMA)</a:t>
            </a:r>
            <a:endParaRPr sz="2200"/>
          </a:p>
          <a:p>
            <a:pPr indent="-311150" lvl="1" marL="74295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Assistance with </a:t>
            </a:r>
            <a:r>
              <a:rPr b="1" lang="en-US" sz="2200"/>
              <a:t>skilled</a:t>
            </a:r>
            <a:r>
              <a:rPr lang="en-US" sz="2200"/>
              <a:t> health-related activities that are typically provided by a certified or licensed attendant, such as a CNA, LPN or RN</a:t>
            </a:r>
            <a:endParaRPr sz="2200"/>
          </a:p>
          <a:p>
            <a:pPr indent="-311150" lvl="1" marL="74295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Family members, including parents, may provide this care</a:t>
            </a:r>
            <a:endParaRPr sz="2200"/>
          </a:p>
          <a:p>
            <a:pPr indent="-311150" lvl="1" marL="74295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200"/>
              <a:buChar char="○"/>
            </a:pPr>
            <a:r>
              <a:rPr lang="en-US" sz="2200"/>
              <a:t>Evaluation for hours provided by case management agency</a:t>
            </a:r>
            <a:endParaRPr sz="2200"/>
          </a:p>
        </p:txBody>
      </p:sp>
      <p:sp>
        <p:nvSpPr>
          <p:cNvPr id="139" name="Google Shape;139;p12"/>
          <p:cNvSpPr txBox="1"/>
          <p:nvPr/>
        </p:nvSpPr>
        <p:spPr>
          <a:xfrm>
            <a:off x="473700" y="6339175"/>
            <a:ext cx="8196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sng" cap="none" strike="noStrike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www.familyvoicesco.org</a:t>
            </a:r>
            <a:r>
              <a:rPr b="0" i="0" lang="en-US" sz="1500" u="none" cap="none" strike="noStrike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			(303) 877-1747	          	info@familyvoicesco.org</a:t>
            </a:r>
            <a:endParaRPr b="0" i="0" sz="1500" u="none" cap="none" strike="noStrike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Where to apply?</a:t>
            </a:r>
            <a:endParaRPr/>
          </a:p>
        </p:txBody>
      </p:sp>
      <p:sp>
        <p:nvSpPr>
          <p:cNvPr id="145" name="Google Shape;145;p14"/>
          <p:cNvSpPr txBox="1"/>
          <p:nvPr>
            <p:ph idx="1" type="body"/>
          </p:nvPr>
        </p:nvSpPr>
        <p:spPr>
          <a:xfrm>
            <a:off x="457200" y="1261201"/>
            <a:ext cx="8229600" cy="6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9562" lvl="0" marL="3429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75"/>
              <a:buChar char="●"/>
            </a:pPr>
            <a:r>
              <a:rPr lang="en-US" sz="2275" u="sng">
                <a:solidFill>
                  <a:schemeClr val="hlink"/>
                </a:solidFill>
                <a:hlinkClick r:id="rId3"/>
              </a:rPr>
              <a:t>Single Entry Point or Private Case Management Agencies</a:t>
            </a:r>
            <a:endParaRPr sz="1900"/>
          </a:p>
          <a:p>
            <a:pPr indent="0" lvl="1" marL="0" rtl="0" algn="l">
              <a:lnSpc>
                <a:spcPct val="95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r>
              <a:rPr lang="en-US" sz="1587"/>
              <a:t>     </a:t>
            </a:r>
            <a:endParaRPr sz="1587"/>
          </a:p>
          <a:p>
            <a:pPr indent="-185420" lvl="0" marL="342900" rtl="0" algn="l">
              <a:lnSpc>
                <a:spcPct val="95000"/>
              </a:lnSpc>
              <a:spcBef>
                <a:spcPts val="496"/>
              </a:spcBef>
              <a:spcAft>
                <a:spcPts val="120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1712"/>
          </a:p>
        </p:txBody>
      </p:sp>
      <p:pic>
        <p:nvPicPr>
          <p:cNvPr id="146" name="Google Shape;14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1731025"/>
            <a:ext cx="8654000" cy="484095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4"/>
          <p:cNvSpPr txBox="1"/>
          <p:nvPr/>
        </p:nvSpPr>
        <p:spPr>
          <a:xfrm>
            <a:off x="473700" y="6339175"/>
            <a:ext cx="8196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sng" cap="none" strike="noStrike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www.familyvoicesco.org</a:t>
            </a:r>
            <a:r>
              <a:rPr b="0" i="0" lang="en-US" sz="1500" u="none" cap="none" strike="noStrike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			(303) 877-1747	          	info@familyvoicesco.org</a:t>
            </a:r>
            <a:endParaRPr b="0" i="0" sz="1500" u="none" cap="none" strike="noStrike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CLLI – Children with Life Limiting Illness</a:t>
            </a:r>
            <a:endParaRPr/>
          </a:p>
        </p:txBody>
      </p:sp>
      <p:sp>
        <p:nvSpPr>
          <p:cNvPr id="153" name="Google Shape;153;p19"/>
          <p:cNvSpPr txBox="1"/>
          <p:nvPr>
            <p:ph idx="4294967295" type="body"/>
          </p:nvPr>
        </p:nvSpPr>
        <p:spPr>
          <a:xfrm>
            <a:off x="457200" y="1868350"/>
            <a:ext cx="8229600" cy="42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603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/>
              <a:t>Who is served?</a:t>
            </a:r>
            <a:endParaRPr sz="2200"/>
          </a:p>
          <a:p>
            <a:pPr indent="-2476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-US" sz="2200"/>
              <a:t>Children birth to 19 years</a:t>
            </a:r>
            <a:endParaRPr sz="2200"/>
          </a:p>
          <a:p>
            <a:pPr indent="-2476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-US" sz="2200"/>
              <a:t>Child must meet a hospital level of care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Targeting Criteria</a:t>
            </a:r>
            <a:endParaRPr sz="2200"/>
          </a:p>
          <a:p>
            <a:pPr indent="-368300" lvl="1" marL="91440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-US" sz="2200"/>
              <a:t>Children who have a life limiting diagnosis (i.e based on opinion of medical specialist, that child has a prognosis of death without medical intervention before the child reaches adulthood)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15000"/>
              </a:lnSpc>
              <a:spcBef>
                <a:spcPts val="560"/>
              </a:spcBef>
              <a:spcAft>
                <a:spcPts val="1200"/>
              </a:spcAft>
              <a:buSzPts val="1300"/>
              <a:buNone/>
            </a:pPr>
            <a:r>
              <a:t/>
            </a:r>
            <a:endParaRPr sz="1700"/>
          </a:p>
        </p:txBody>
      </p:sp>
      <p:sp>
        <p:nvSpPr>
          <p:cNvPr id="154" name="Google Shape;154;p19"/>
          <p:cNvSpPr txBox="1"/>
          <p:nvPr/>
        </p:nvSpPr>
        <p:spPr>
          <a:xfrm>
            <a:off x="473700" y="6339175"/>
            <a:ext cx="8196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sng" cap="none" strike="noStrike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www.familyvoicesco.org</a:t>
            </a:r>
            <a:r>
              <a:rPr b="0" i="0" lang="en-US" sz="1500" u="none" cap="none" strike="noStrike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			(303) 877-1747	          	info@familyvoicesco.org</a:t>
            </a:r>
            <a:endParaRPr b="0" i="0" sz="1500" u="none" cap="none" strike="noStrike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CLLI Waiver Services</a:t>
            </a:r>
            <a:endParaRPr/>
          </a:p>
        </p:txBody>
      </p:sp>
      <p:sp>
        <p:nvSpPr>
          <p:cNvPr id="160" name="Google Shape;160;p2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342900" rtl="0" algn="l">
              <a:lnSpc>
                <a:spcPct val="9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sz="2300"/>
              <a:t>Expressive Therapy - Art and Play Therapy, Music Therapy</a:t>
            </a:r>
            <a:endParaRPr sz="2300"/>
          </a:p>
          <a:p>
            <a:pPr indent="-285750" lvl="0" marL="3429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sz="2300"/>
              <a:t>Massage Therapy</a:t>
            </a:r>
            <a:endParaRPr sz="2300"/>
          </a:p>
          <a:p>
            <a:pPr indent="-285750" lvl="0" marL="3429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sz="2300"/>
              <a:t>Palliative/Supportive Care: - Care Coordination, Pain and Symptom Management</a:t>
            </a:r>
            <a:endParaRPr sz="2300"/>
          </a:p>
          <a:p>
            <a:pPr indent="-285750" lvl="0" marL="3429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sz="2300"/>
              <a:t>Respite Care</a:t>
            </a:r>
            <a:endParaRPr sz="2300"/>
          </a:p>
          <a:p>
            <a:pPr indent="-285750" lvl="0" marL="3429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sz="2300"/>
              <a:t>Therapeutic Services - Bereavement Counseling, Individual/Family/Group Counseling</a:t>
            </a:r>
            <a:endParaRPr sz="230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-US" sz="2300">
                <a:solidFill>
                  <a:srgbClr val="0000FF"/>
                </a:solidFill>
              </a:rPr>
              <a:t>Must be able to justify the need for each service</a:t>
            </a:r>
            <a:endParaRPr sz="2300"/>
          </a:p>
        </p:txBody>
      </p:sp>
      <p:sp>
        <p:nvSpPr>
          <p:cNvPr id="161" name="Google Shape;161;p20"/>
          <p:cNvSpPr txBox="1"/>
          <p:nvPr/>
        </p:nvSpPr>
        <p:spPr>
          <a:xfrm>
            <a:off x="473700" y="6339175"/>
            <a:ext cx="8196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sng" cap="none" strike="noStrike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www.familyvoicesco.org</a:t>
            </a:r>
            <a:r>
              <a:rPr b="0" i="0" lang="en-US" sz="1500" u="none" cap="none" strike="noStrike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			(303) 877-1747	          	info@familyvoicesco.org</a:t>
            </a:r>
            <a:endParaRPr b="0" i="0" sz="1500" u="none" cap="none" strike="noStrike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141f04ea48_0_5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Where to apply?</a:t>
            </a:r>
            <a:endParaRPr/>
          </a:p>
        </p:txBody>
      </p:sp>
      <p:sp>
        <p:nvSpPr>
          <p:cNvPr id="167" name="Google Shape;167;g2141f04ea48_0_54"/>
          <p:cNvSpPr txBox="1"/>
          <p:nvPr>
            <p:ph idx="1" type="body"/>
          </p:nvPr>
        </p:nvSpPr>
        <p:spPr>
          <a:xfrm>
            <a:off x="457200" y="1261201"/>
            <a:ext cx="8229600" cy="6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9562" lvl="0" marL="3429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75"/>
              <a:buChar char="●"/>
            </a:pPr>
            <a:r>
              <a:rPr lang="en-US" sz="2275" u="sng">
                <a:solidFill>
                  <a:schemeClr val="hlink"/>
                </a:solidFill>
                <a:hlinkClick r:id="rId3"/>
              </a:rPr>
              <a:t>Single Entry Point or Private Case Management Agencies</a:t>
            </a:r>
            <a:endParaRPr sz="1900"/>
          </a:p>
          <a:p>
            <a:pPr indent="0" lvl="1" marL="0" rtl="0" algn="l">
              <a:lnSpc>
                <a:spcPct val="95000"/>
              </a:lnSpc>
              <a:spcBef>
                <a:spcPts val="434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</a:pPr>
            <a:r>
              <a:rPr lang="en-US" sz="1587"/>
              <a:t>     </a:t>
            </a:r>
            <a:endParaRPr sz="1587"/>
          </a:p>
          <a:p>
            <a:pPr indent="-185420" lvl="0" marL="342900" rtl="0" algn="l">
              <a:lnSpc>
                <a:spcPct val="95000"/>
              </a:lnSpc>
              <a:spcBef>
                <a:spcPts val="496"/>
              </a:spcBef>
              <a:spcAft>
                <a:spcPts val="120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1712"/>
          </a:p>
        </p:txBody>
      </p:sp>
      <p:pic>
        <p:nvPicPr>
          <p:cNvPr id="168" name="Google Shape;168;g2141f04ea48_0_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1731025"/>
            <a:ext cx="8654000" cy="484095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g2141f04ea48_0_54"/>
          <p:cNvSpPr txBox="1"/>
          <p:nvPr/>
        </p:nvSpPr>
        <p:spPr>
          <a:xfrm>
            <a:off x="473700" y="6339175"/>
            <a:ext cx="8196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sng" cap="none" strike="noStrike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www.familyvoicesco.org</a:t>
            </a:r>
            <a:r>
              <a:rPr b="0" i="0" lang="en-US" sz="1500" u="none" cap="none" strike="noStrike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			(303) 877-1747	          	info@familyvoicesco.org</a:t>
            </a:r>
            <a:endParaRPr b="0" i="0" sz="1500" u="none" cap="none" strike="noStrike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/>
              <a:t>CES – Children’s Extensive Support Waiver</a:t>
            </a:r>
            <a:endParaRPr sz="3600"/>
          </a:p>
        </p:txBody>
      </p:sp>
      <p:sp>
        <p:nvSpPr>
          <p:cNvPr id="175" name="Google Shape;175;p6"/>
          <p:cNvSpPr txBox="1"/>
          <p:nvPr>
            <p:ph idx="4294967295" type="body"/>
          </p:nvPr>
        </p:nvSpPr>
        <p:spPr>
          <a:xfrm>
            <a:off x="166200" y="1661375"/>
            <a:ext cx="8805900" cy="47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US" sz="1900">
                <a:solidFill>
                  <a:schemeClr val="dk1"/>
                </a:solidFill>
              </a:rPr>
              <a:t>Who is served?</a:t>
            </a:r>
            <a:endParaRPr sz="1200">
              <a:solidFill>
                <a:schemeClr val="dk1"/>
              </a:solidFill>
            </a:endParaRPr>
          </a:p>
          <a:p>
            <a:pPr indent="-279400" lvl="1" marL="74295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-US" sz="1900">
                <a:solidFill>
                  <a:schemeClr val="dk1"/>
                </a:solidFill>
              </a:rPr>
              <a:t>Children birth to 18 years</a:t>
            </a:r>
            <a:endParaRPr sz="1000">
              <a:solidFill>
                <a:schemeClr val="dk1"/>
              </a:solidFill>
            </a:endParaRPr>
          </a:p>
          <a:p>
            <a:pPr indent="-279400" lvl="1" marL="74295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-US" sz="1900">
                <a:solidFill>
                  <a:schemeClr val="dk1"/>
                </a:solidFill>
              </a:rPr>
              <a:t>Children who are at risk of institutionalization and meet Intermediate Care Facility level of need</a:t>
            </a:r>
            <a:endParaRPr sz="1900">
              <a:solidFill>
                <a:schemeClr val="dk1"/>
              </a:solidFill>
            </a:endParaRPr>
          </a:p>
          <a:p>
            <a:pPr indent="-279400" lvl="1" marL="74295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-US" sz="1900">
                <a:solidFill>
                  <a:schemeClr val="dk1"/>
                </a:solidFill>
              </a:rPr>
              <a:t>Children birth to age 5 must have a developmental delay, Children 5-17 must have a </a:t>
            </a:r>
            <a:r>
              <a:rPr b="1" lang="en-US" sz="1900">
                <a:solidFill>
                  <a:schemeClr val="dk1"/>
                </a:solidFill>
              </a:rPr>
              <a:t>developmental disability</a:t>
            </a:r>
            <a:endParaRPr b="1" sz="1000">
              <a:solidFill>
                <a:schemeClr val="dk1"/>
              </a:solidFill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US" sz="1900">
                <a:solidFill>
                  <a:schemeClr val="dk1"/>
                </a:solidFill>
              </a:rPr>
              <a:t>Targeting Criteria</a:t>
            </a:r>
            <a:endParaRPr sz="1900">
              <a:solidFill>
                <a:schemeClr val="dk1"/>
              </a:solidFill>
            </a:endParaRPr>
          </a:p>
          <a:p>
            <a:pPr indent="-279400" lvl="1" marL="74295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-US" sz="1900">
                <a:solidFill>
                  <a:schemeClr val="dk1"/>
                </a:solidFill>
              </a:rPr>
              <a:t>Demonstrate a medical or behavioral condition that is so intense that </a:t>
            </a:r>
            <a:r>
              <a:rPr b="1" lang="en-US" sz="1900">
                <a:solidFill>
                  <a:schemeClr val="dk1"/>
                </a:solidFill>
              </a:rPr>
              <a:t>almost constant line of sight supervision</a:t>
            </a:r>
            <a:r>
              <a:rPr lang="en-US" sz="1900">
                <a:solidFill>
                  <a:schemeClr val="dk1"/>
                </a:solidFill>
              </a:rPr>
              <a:t> is required to keep the child and others safe</a:t>
            </a:r>
            <a:endParaRPr sz="1900">
              <a:solidFill>
                <a:schemeClr val="dk1"/>
              </a:solidFill>
            </a:endParaRPr>
          </a:p>
          <a:p>
            <a:pPr indent="-279400" lvl="1" marL="74295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-US" sz="1900">
                <a:solidFill>
                  <a:schemeClr val="dk1"/>
                </a:solidFill>
              </a:rPr>
              <a:t>Child must have medical condition or serious behavioral condition which requires</a:t>
            </a:r>
            <a:r>
              <a:rPr b="1" lang="en-US" sz="1900">
                <a:solidFill>
                  <a:schemeClr val="dk1"/>
                </a:solidFill>
              </a:rPr>
              <a:t> a direct physical intervention every 2 hours during the day and every 3 hours during the night </a:t>
            </a:r>
            <a:endParaRPr b="1" sz="1000">
              <a:solidFill>
                <a:schemeClr val="dk1"/>
              </a:solidFill>
            </a:endParaRPr>
          </a:p>
        </p:txBody>
      </p:sp>
      <p:sp>
        <p:nvSpPr>
          <p:cNvPr id="176" name="Google Shape;176;p6"/>
          <p:cNvSpPr txBox="1"/>
          <p:nvPr/>
        </p:nvSpPr>
        <p:spPr>
          <a:xfrm>
            <a:off x="473700" y="6339175"/>
            <a:ext cx="8196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sng" cap="none" strike="noStrike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www.familyvoicesco.org</a:t>
            </a:r>
            <a:r>
              <a:rPr b="0" i="0" lang="en-US" sz="1500" u="none" cap="none" strike="noStrike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			(303) 877-1747	          	info@familyvoicesco.org</a:t>
            </a:r>
            <a:endParaRPr b="0" i="0" sz="1500" u="none" cap="none" strike="noStrike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"/>
          <p:cNvSpPr txBox="1"/>
          <p:nvPr>
            <p:ph type="title"/>
          </p:nvPr>
        </p:nvSpPr>
        <p:spPr>
          <a:xfrm>
            <a:off x="457200" y="165671"/>
            <a:ext cx="8229600" cy="7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CES Waiver Services</a:t>
            </a:r>
            <a:endParaRPr/>
          </a:p>
        </p:txBody>
      </p:sp>
      <p:sp>
        <p:nvSpPr>
          <p:cNvPr id="182" name="Google Shape;182;p7"/>
          <p:cNvSpPr txBox="1"/>
          <p:nvPr>
            <p:ph idx="1" type="body"/>
          </p:nvPr>
        </p:nvSpPr>
        <p:spPr>
          <a:xfrm>
            <a:off x="457200" y="808900"/>
            <a:ext cx="8229600" cy="56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93687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/>
              <a:t>Respite</a:t>
            </a:r>
            <a:endParaRPr sz="2000"/>
          </a:p>
          <a:p>
            <a:pPr indent="-293687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Community Connector</a:t>
            </a:r>
            <a:endParaRPr sz="2000"/>
          </a:p>
          <a:p>
            <a:pPr indent="-293687" lvl="0" marL="342900" rtl="0" algn="l">
              <a:lnSpc>
                <a:spcPct val="115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/>
              <a:t>Homemaker (basic and enhanced)</a:t>
            </a:r>
            <a:endParaRPr sz="2000"/>
          </a:p>
          <a:p>
            <a:pPr indent="-293687" lvl="0" marL="342900" rtl="0" algn="l">
              <a:lnSpc>
                <a:spcPct val="115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/>
              <a:t>Home/Vehicle Accessibility Adaptations</a:t>
            </a:r>
            <a:endParaRPr sz="2000"/>
          </a:p>
          <a:p>
            <a:pPr indent="-293687" lvl="0" marL="342900" rtl="0" algn="l">
              <a:lnSpc>
                <a:spcPct val="115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/>
              <a:t>Specialized Medical Supplies &amp; Equipment</a:t>
            </a:r>
            <a:endParaRPr sz="2000"/>
          </a:p>
          <a:p>
            <a:pPr indent="-293687" lvl="0" marL="342900" rtl="0" algn="l">
              <a:lnSpc>
                <a:spcPct val="115000"/>
              </a:lnSpc>
              <a:spcBef>
                <a:spcPts val="555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Assistive Technology</a:t>
            </a:r>
            <a:endParaRPr sz="2000"/>
          </a:p>
          <a:p>
            <a:pPr indent="-293687" lvl="0" marL="342900" rtl="0" algn="l">
              <a:lnSpc>
                <a:spcPct val="115000"/>
              </a:lnSpc>
              <a:spcBef>
                <a:spcPts val="555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Adaptive Recreation</a:t>
            </a:r>
            <a:endParaRPr sz="2000"/>
          </a:p>
          <a:p>
            <a:pPr indent="-293687" lvl="0" marL="342900" rtl="0" algn="l">
              <a:lnSpc>
                <a:spcPct val="115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/>
              <a:t>Professional Services (Hippo, Music, Massage Therapy)</a:t>
            </a:r>
            <a:endParaRPr sz="2000"/>
          </a:p>
          <a:p>
            <a:pPr indent="-293687" lvl="0" marL="342900" rtl="0" algn="l">
              <a:lnSpc>
                <a:spcPct val="115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/>
              <a:t>Parent Education</a:t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000">
                <a:solidFill>
                  <a:srgbClr val="0000FF"/>
                </a:solidFill>
              </a:rPr>
              <a:t>Must be able to justify the need for each service</a:t>
            </a:r>
            <a:endParaRPr sz="20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000">
                <a:solidFill>
                  <a:srgbClr val="0000FF"/>
                </a:solidFill>
              </a:rPr>
              <a:t>The sum of all CES Waiver services utilized must cost less than $53,748.67 per plan year (as of 2023)</a:t>
            </a:r>
            <a:endParaRPr sz="20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323"/>
              <a:buNone/>
            </a:pPr>
            <a:r>
              <a:rPr lang="en-US" sz="2000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CES Services Guide</a:t>
            </a:r>
            <a:endParaRPr sz="2000">
              <a:solidFill>
                <a:srgbClr val="0000FF"/>
              </a:solidFill>
            </a:endParaRPr>
          </a:p>
        </p:txBody>
      </p:sp>
      <p:sp>
        <p:nvSpPr>
          <p:cNvPr id="183" name="Google Shape;183;p7"/>
          <p:cNvSpPr txBox="1"/>
          <p:nvPr/>
        </p:nvSpPr>
        <p:spPr>
          <a:xfrm>
            <a:off x="473700" y="6339175"/>
            <a:ext cx="8196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sng" cap="none" strike="noStrike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www.familyvoicesco.org</a:t>
            </a:r>
            <a:r>
              <a:rPr b="0" i="0" lang="en-US" sz="1500" u="none" cap="none" strike="noStrike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			(303) 877-1747	          	info@familyvoicesco.org</a:t>
            </a:r>
            <a:endParaRPr b="0" i="0" sz="1500" u="none" cap="none" strike="noStrike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Where to apply?</a:t>
            </a:r>
            <a:endParaRPr/>
          </a:p>
        </p:txBody>
      </p:sp>
      <p:sp>
        <p:nvSpPr>
          <p:cNvPr id="189" name="Google Shape;189;p10"/>
          <p:cNvSpPr txBox="1"/>
          <p:nvPr>
            <p:ph idx="1" type="body"/>
          </p:nvPr>
        </p:nvSpPr>
        <p:spPr>
          <a:xfrm>
            <a:off x="457200" y="1143000"/>
            <a:ext cx="8229600" cy="9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 u="sng">
                <a:solidFill>
                  <a:schemeClr val="hlink"/>
                </a:solidFill>
                <a:hlinkClick r:id="rId3"/>
              </a:rPr>
              <a:t>Community Centered Board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/>
          </a:p>
        </p:txBody>
      </p:sp>
      <p:sp>
        <p:nvSpPr>
          <p:cNvPr id="190" name="Google Shape;190;p10"/>
          <p:cNvSpPr txBox="1"/>
          <p:nvPr/>
        </p:nvSpPr>
        <p:spPr>
          <a:xfrm>
            <a:off x="473700" y="6339175"/>
            <a:ext cx="8196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sng" cap="none" strike="noStrike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www.familyvoicesco.org</a:t>
            </a:r>
            <a:r>
              <a:rPr b="0" i="0" lang="en-US" sz="1500" u="none" cap="none" strike="noStrike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			(303) 877-1747	          	info@familyvoicesco.org</a:t>
            </a:r>
            <a:endParaRPr b="0" i="0" sz="1500" u="none" cap="none" strike="noStrike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1" name="Google Shape;191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425" y="1606175"/>
            <a:ext cx="8809023" cy="4885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3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7142"/>
              <a:buFont typeface="Calibri"/>
              <a:buNone/>
            </a:pPr>
            <a:r>
              <a:rPr lang="en-US"/>
              <a:t>CHRP – Children’s Habilitation Residential Program Waiver</a:t>
            </a:r>
            <a:endParaRPr/>
          </a:p>
        </p:txBody>
      </p:sp>
      <p:sp>
        <p:nvSpPr>
          <p:cNvPr id="197" name="Google Shape;197;p23"/>
          <p:cNvSpPr txBox="1"/>
          <p:nvPr>
            <p:ph idx="4294967295" type="body"/>
          </p:nvPr>
        </p:nvSpPr>
        <p:spPr>
          <a:xfrm>
            <a:off x="457200" y="1872350"/>
            <a:ext cx="8686800" cy="42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21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/>
              <a:t>Who is served?</a:t>
            </a:r>
            <a:endParaRPr sz="2400"/>
          </a:p>
          <a:p>
            <a:pPr indent="-2603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/>
              <a:t>Children birth to 21 years</a:t>
            </a:r>
            <a:endParaRPr sz="2400"/>
          </a:p>
          <a:p>
            <a:pPr indent="-2603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/>
              <a:t>Children birth to age 5 must have a developmental delay, Children 5-17 must have a </a:t>
            </a:r>
            <a:r>
              <a:rPr b="1" lang="en-US" sz="2400">
                <a:solidFill>
                  <a:srgbClr val="000000"/>
                </a:solidFill>
              </a:rPr>
              <a:t>developmental disability</a:t>
            </a:r>
            <a:endParaRPr sz="2400"/>
          </a:p>
          <a:p>
            <a:pPr indent="-2603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/>
              <a:t>Children who have extraordinary service needs</a:t>
            </a:r>
            <a:endParaRPr sz="2400"/>
          </a:p>
          <a:p>
            <a:pPr indent="-2603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/>
              <a:t>Child must meet Intermediate Care Facility level of need</a:t>
            </a:r>
            <a:endParaRPr sz="2400"/>
          </a:p>
          <a:p>
            <a:pPr indent="-260350" lvl="1" marL="74295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○"/>
            </a:pPr>
            <a:r>
              <a:rPr lang="en-US" sz="2400"/>
              <a:t>Child has intensive behavioral or medical support needs that put them </a:t>
            </a:r>
            <a:r>
              <a:rPr b="1" lang="en-US" sz="2400">
                <a:solidFill>
                  <a:schemeClr val="dk1"/>
                </a:solidFill>
              </a:rPr>
              <a:t>at risk of out of home placement</a:t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198" name="Google Shape;198;p23"/>
          <p:cNvSpPr txBox="1"/>
          <p:nvPr/>
        </p:nvSpPr>
        <p:spPr>
          <a:xfrm>
            <a:off x="473700" y="6339175"/>
            <a:ext cx="8196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sng" cap="none" strike="noStrike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www.familyvoicesco.org</a:t>
            </a:r>
            <a:r>
              <a:rPr b="0" i="0" lang="en-US" sz="1500" u="none" cap="none" strike="noStrike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			(303) 877-1747	          	info@familyvoicesco.org</a:t>
            </a:r>
            <a:endParaRPr b="0" i="0" sz="1500" u="none" cap="none" strike="noStrike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CHRP Waiver Services</a:t>
            </a:r>
            <a:endParaRPr/>
          </a:p>
        </p:txBody>
      </p:sp>
      <p:sp>
        <p:nvSpPr>
          <p:cNvPr id="204" name="Google Shape;204;p24"/>
          <p:cNvSpPr txBox="1"/>
          <p:nvPr>
            <p:ph idx="1" type="body"/>
          </p:nvPr>
        </p:nvSpPr>
        <p:spPr>
          <a:xfrm>
            <a:off x="381000" y="12954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6550" lvl="0" marL="3429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sz="2300"/>
              <a:t>Supported Community Connections</a:t>
            </a:r>
            <a:endParaRPr sz="2300"/>
          </a:p>
          <a:p>
            <a:pPr indent="-336550" lvl="0" marL="3429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sz="2300"/>
              <a:t>Habilitation Services</a:t>
            </a:r>
            <a:endParaRPr sz="2300"/>
          </a:p>
          <a:p>
            <a:pPr indent="-336550" lvl="0" marL="3429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sz="2300"/>
              <a:t>Professional Services (Hippotherapy, Massage, Movement Therapy)</a:t>
            </a:r>
            <a:endParaRPr sz="2300"/>
          </a:p>
          <a:p>
            <a:pPr indent="-336550" lvl="0" marL="3429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sz="2300"/>
              <a:t>Respite Services</a:t>
            </a:r>
            <a:endParaRPr sz="2300"/>
          </a:p>
          <a:p>
            <a:pPr indent="-336550" lvl="0" marL="3429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sz="2300"/>
              <a:t>Intensive Support Services</a:t>
            </a:r>
            <a:endParaRPr sz="2300"/>
          </a:p>
          <a:p>
            <a:pPr indent="-336550" lvl="0" marL="3429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-US" sz="2300"/>
              <a:t>Transition Support Services</a:t>
            </a:r>
            <a:endParaRPr sz="23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-US" sz="2300">
                <a:solidFill>
                  <a:srgbClr val="0000FF"/>
                </a:solidFill>
              </a:rPr>
              <a:t>Must be able to justify the need for each service</a:t>
            </a:r>
            <a:endParaRPr sz="1700"/>
          </a:p>
        </p:txBody>
      </p:sp>
      <p:sp>
        <p:nvSpPr>
          <p:cNvPr id="205" name="Google Shape;205;p24"/>
          <p:cNvSpPr txBox="1"/>
          <p:nvPr/>
        </p:nvSpPr>
        <p:spPr>
          <a:xfrm>
            <a:off x="473700" y="6339175"/>
            <a:ext cx="8196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sng" cap="none" strike="noStrike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www.familyvoicesco.org</a:t>
            </a:r>
            <a:r>
              <a:rPr b="0" i="0" lang="en-US" sz="1500" u="none" cap="none" strike="noStrike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			(303) 877-1747	          	info@familyvoicesco.org</a:t>
            </a:r>
            <a:endParaRPr b="0" i="0" sz="1500" u="none" cap="none" strike="noStrike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88ae568e83_0_68"/>
          <p:cNvSpPr txBox="1"/>
          <p:nvPr>
            <p:ph type="title"/>
          </p:nvPr>
        </p:nvSpPr>
        <p:spPr>
          <a:xfrm>
            <a:off x="335700" y="146100"/>
            <a:ext cx="422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sz="4200"/>
              <a:t>Caregiver Conversations</a:t>
            </a:r>
            <a:endParaRPr sz="4200"/>
          </a:p>
        </p:txBody>
      </p:sp>
      <p:sp>
        <p:nvSpPr>
          <p:cNvPr id="78" name="Google Shape;78;g288ae568e83_0_68"/>
          <p:cNvSpPr txBox="1"/>
          <p:nvPr/>
        </p:nvSpPr>
        <p:spPr>
          <a:xfrm>
            <a:off x="587656" y="1471796"/>
            <a:ext cx="38685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Webinars on the first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Thursday of every month.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7:00 PM-8:30 PM</a:t>
            </a:r>
            <a:endParaRPr/>
          </a:p>
        </p:txBody>
      </p:sp>
      <p:pic>
        <p:nvPicPr>
          <p:cNvPr id="79" name="Google Shape;79;g288ae568e83_0_68"/>
          <p:cNvPicPr preferRelativeResize="0"/>
          <p:nvPr/>
        </p:nvPicPr>
        <p:blipFill rotWithShape="1">
          <a:blip r:embed="rId3">
            <a:alphaModFix/>
          </a:blip>
          <a:srcRect b="11757" l="28803" r="8999" t="11842"/>
          <a:stretch/>
        </p:blipFill>
        <p:spPr>
          <a:xfrm>
            <a:off x="4783750" y="81275"/>
            <a:ext cx="4301501" cy="677672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g288ae568e83_0_68"/>
          <p:cNvSpPr txBox="1"/>
          <p:nvPr/>
        </p:nvSpPr>
        <p:spPr>
          <a:xfrm>
            <a:off x="240000" y="2672400"/>
            <a:ext cx="4418100" cy="44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We know your time is precious we and are committed to providing information in a specific timeline.</a:t>
            </a:r>
            <a:endParaRPr sz="1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-US" sz="1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Our timeline:</a:t>
            </a:r>
            <a:endParaRPr sz="1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	7:00-7:10  Intros and Overview</a:t>
            </a:r>
            <a:endParaRPr sz="1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1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	7:10-8:00 Information</a:t>
            </a:r>
            <a:endParaRPr sz="1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		8:00-8:30 Questions/Answers</a:t>
            </a:r>
            <a:endParaRPr sz="1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1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-US" sz="1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NOTE: </a:t>
            </a:r>
            <a:r>
              <a:rPr lang="en-US" sz="17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Please do not share private health information, as we are recording this webinar. If you have questions that are of a more private nature, one of our staff will connect with you, at another time.</a:t>
            </a:r>
            <a:endParaRPr sz="17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141f04ea48_0_7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Where to apply?</a:t>
            </a:r>
            <a:endParaRPr/>
          </a:p>
        </p:txBody>
      </p:sp>
      <p:sp>
        <p:nvSpPr>
          <p:cNvPr id="211" name="Google Shape;211;g2141f04ea48_0_75"/>
          <p:cNvSpPr txBox="1"/>
          <p:nvPr>
            <p:ph idx="1" type="body"/>
          </p:nvPr>
        </p:nvSpPr>
        <p:spPr>
          <a:xfrm>
            <a:off x="457200" y="1143000"/>
            <a:ext cx="8229600" cy="9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 u="sng">
                <a:solidFill>
                  <a:schemeClr val="hlink"/>
                </a:solidFill>
                <a:hlinkClick r:id="rId3"/>
              </a:rPr>
              <a:t>Community Centered Board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/>
          </a:p>
        </p:txBody>
      </p:sp>
      <p:sp>
        <p:nvSpPr>
          <p:cNvPr id="212" name="Google Shape;212;g2141f04ea48_0_75"/>
          <p:cNvSpPr txBox="1"/>
          <p:nvPr/>
        </p:nvSpPr>
        <p:spPr>
          <a:xfrm>
            <a:off x="473700" y="6339175"/>
            <a:ext cx="8196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sng" cap="none" strike="noStrike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www.familyvoicesco.org</a:t>
            </a:r>
            <a:r>
              <a:rPr b="0" i="0" lang="en-US" sz="1500" u="none" cap="none" strike="noStrike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			(303) 877-1747	          	info@familyvoicesco.org</a:t>
            </a:r>
            <a:endParaRPr b="0" i="0" sz="1500" u="none" cap="none" strike="noStrike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3" name="Google Shape;213;g2141f04ea48_0_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425" y="1606175"/>
            <a:ext cx="8809023" cy="4885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141f04ea48_0_6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3700"/>
              <a:t>HCBS Waiver Resources</a:t>
            </a:r>
            <a:endParaRPr sz="3700"/>
          </a:p>
        </p:txBody>
      </p:sp>
      <p:sp>
        <p:nvSpPr>
          <p:cNvPr id="219" name="Google Shape;219;g2141f04ea48_0_67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3000" u="sng">
                <a:solidFill>
                  <a:schemeClr val="hlink"/>
                </a:solidFill>
                <a:hlinkClick r:id="rId3"/>
              </a:rPr>
              <a:t>Waiver Flow Chart</a:t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3000" u="sng">
                <a:solidFill>
                  <a:schemeClr val="hlink"/>
                </a:solidFill>
                <a:hlinkClick r:id="rId4"/>
              </a:rPr>
              <a:t>Waiver Chart English</a:t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US" sz="3000" u="sng">
                <a:solidFill>
                  <a:schemeClr val="hlink"/>
                </a:solidFill>
                <a:hlinkClick r:id="rId5"/>
              </a:rPr>
              <a:t>Waiver Chart (Spanish)</a:t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-US" sz="3000" u="sng">
                <a:solidFill>
                  <a:schemeClr val="hlink"/>
                </a:solidFill>
                <a:hlinkClick r:id="rId6"/>
              </a:rPr>
              <a:t>More… </a:t>
            </a:r>
            <a:endParaRPr sz="3000"/>
          </a:p>
        </p:txBody>
      </p:sp>
      <p:sp>
        <p:nvSpPr>
          <p:cNvPr id="220" name="Google Shape;220;g2141f04ea48_0_67"/>
          <p:cNvSpPr txBox="1"/>
          <p:nvPr/>
        </p:nvSpPr>
        <p:spPr>
          <a:xfrm>
            <a:off x="473700" y="6339175"/>
            <a:ext cx="8196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sng" cap="none" strike="noStrike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www.familyvoicesco.org</a:t>
            </a:r>
            <a:r>
              <a:rPr b="0" i="0" lang="en-US" sz="1500" u="none" cap="none" strike="noStrike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			(303) 877-1747	          	info@familyvoicesco.org</a:t>
            </a:r>
            <a:endParaRPr b="0" i="0" sz="1500" u="none" cap="none" strike="noStrike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88ae568e83_0_136"/>
          <p:cNvSpPr txBox="1"/>
          <p:nvPr>
            <p:ph type="title"/>
          </p:nvPr>
        </p:nvSpPr>
        <p:spPr>
          <a:xfrm>
            <a:off x="311700" y="680050"/>
            <a:ext cx="8520600" cy="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do I apply?</a:t>
            </a:r>
            <a:endParaRPr/>
          </a:p>
        </p:txBody>
      </p:sp>
      <p:graphicFrame>
        <p:nvGraphicFramePr>
          <p:cNvPr id="226" name="Google Shape;226;g288ae568e83_0_136"/>
          <p:cNvGraphicFramePr/>
          <p:nvPr/>
        </p:nvGraphicFramePr>
        <p:xfrm>
          <a:off x="365350" y="1737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{C24CB07C-8C41-484E-9C67-3223F892EC09}</a:tableStyleId>
              </a:tblPr>
              <a:tblGrid>
                <a:gridCol w="3853225"/>
                <a:gridCol w="1140700"/>
                <a:gridCol w="1140700"/>
                <a:gridCol w="1140700"/>
                <a:gridCol w="1140700"/>
              </a:tblGrid>
              <a:tr h="549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MAGI 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SSI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Buy-in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HCBS Waivers</a:t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1293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/>
                        <a:t>Medicaid Application</a:t>
                      </a:r>
                      <a:endParaRPr b="1" sz="1300"/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Char char="-"/>
                      </a:pPr>
                      <a:r>
                        <a:rPr lang="en-US" sz="1300" u="sng">
                          <a:solidFill>
                            <a:schemeClr val="hlink"/>
                          </a:solidFill>
                          <a:hlinkClick r:id="rId3"/>
                        </a:rPr>
                        <a:t>www.colorado.gov/peak</a:t>
                      </a:r>
                      <a:endParaRPr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or</a:t>
                      </a:r>
                      <a:endParaRPr sz="1300"/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Char char="-"/>
                      </a:pPr>
                      <a:r>
                        <a:rPr lang="en-US" sz="1300"/>
                        <a:t>County Department of Human Services</a:t>
                      </a:r>
                      <a:endParaRPr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or</a:t>
                      </a:r>
                      <a:endParaRPr sz="1300"/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Char char="-"/>
                      </a:pPr>
                      <a:r>
                        <a:rPr lang="en-US" sz="1300"/>
                        <a:t>With assistance from Case Manager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0">
                          <a:solidFill>
                            <a:srgbClr val="FF0000"/>
                          </a:solidFill>
                        </a:rPr>
                        <a:t>x</a:t>
                      </a:r>
                      <a:endParaRPr sz="60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0">
                          <a:solidFill>
                            <a:srgbClr val="FF0000"/>
                          </a:solidFill>
                        </a:rPr>
                        <a:t>x</a:t>
                      </a:r>
                      <a:endParaRPr sz="60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0">
                          <a:solidFill>
                            <a:srgbClr val="FF0000"/>
                          </a:solidFill>
                        </a:rPr>
                        <a:t>x</a:t>
                      </a:r>
                      <a:endParaRPr sz="60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0">
                          <a:solidFill>
                            <a:srgbClr val="FF0000"/>
                          </a:solidFill>
                        </a:rPr>
                        <a:t>x</a:t>
                      </a:r>
                      <a:endParaRPr sz="60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1105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/>
                        <a:t>Disability Determination</a:t>
                      </a:r>
                      <a:endParaRPr b="1" sz="1300"/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Char char="-"/>
                      </a:pPr>
                      <a:r>
                        <a:rPr lang="en-US" sz="1300"/>
                        <a:t>County Department of Human Services - Application goes to ARG/Arbor for review</a:t>
                      </a:r>
                      <a:endParaRPr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or</a:t>
                      </a:r>
                      <a:endParaRPr sz="1300"/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Char char="-"/>
                      </a:pPr>
                      <a:r>
                        <a:rPr lang="en-US" sz="1300"/>
                        <a:t>Social Security Administration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0">
                          <a:solidFill>
                            <a:srgbClr val="FF0000"/>
                          </a:solidFill>
                        </a:rPr>
                        <a:t>x</a:t>
                      </a:r>
                      <a:endParaRPr sz="60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0">
                          <a:solidFill>
                            <a:srgbClr val="FF0000"/>
                          </a:solidFill>
                        </a:rPr>
                        <a:t>x</a:t>
                      </a:r>
                      <a:endParaRPr sz="60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0">
                          <a:solidFill>
                            <a:srgbClr val="FF0000"/>
                          </a:solidFill>
                        </a:rPr>
                        <a:t>x</a:t>
                      </a:r>
                      <a:endParaRPr sz="60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1671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/>
                        <a:t>Level of Care and Waiver Application</a:t>
                      </a:r>
                      <a:endParaRPr b="1" sz="1300"/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Char char="-"/>
                      </a:pPr>
                      <a:r>
                        <a:rPr lang="en-US" sz="1300"/>
                        <a:t>Community Centered Board</a:t>
                      </a:r>
                      <a:endParaRPr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or</a:t>
                      </a:r>
                      <a:endParaRPr sz="1300"/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Char char="-"/>
                      </a:pPr>
                      <a:r>
                        <a:rPr lang="en-US" sz="1300"/>
                        <a:t>Single Entry Point</a:t>
                      </a:r>
                      <a:endParaRPr sz="1300"/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soon to be…</a:t>
                      </a:r>
                      <a:endParaRPr sz="1300"/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Char char="-"/>
                      </a:pPr>
                      <a:r>
                        <a:rPr lang="en-US" sz="1300"/>
                        <a:t>Case Management Agency</a:t>
                      </a:r>
                      <a:endParaRPr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6000">
                          <a:solidFill>
                            <a:srgbClr val="FF0000"/>
                          </a:solidFill>
                        </a:rPr>
                        <a:t>x</a:t>
                      </a:r>
                      <a:endParaRPr sz="60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88ae568e83_0_141"/>
          <p:cNvSpPr txBox="1"/>
          <p:nvPr>
            <p:ph type="title"/>
          </p:nvPr>
        </p:nvSpPr>
        <p:spPr>
          <a:xfrm>
            <a:off x="311700" y="680050"/>
            <a:ext cx="8520600" cy="83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do I renew?</a:t>
            </a:r>
            <a:endParaRPr/>
          </a:p>
        </p:txBody>
      </p:sp>
      <p:graphicFrame>
        <p:nvGraphicFramePr>
          <p:cNvPr id="232" name="Google Shape;232;g288ae568e83_0_141"/>
          <p:cNvGraphicFramePr/>
          <p:nvPr/>
        </p:nvGraphicFramePr>
        <p:xfrm>
          <a:off x="365350" y="1737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{C24CB07C-8C41-484E-9C67-3223F892EC09}</a:tableStyleId>
              </a:tblPr>
              <a:tblGrid>
                <a:gridCol w="4986250"/>
                <a:gridCol w="1476125"/>
                <a:gridCol w="1476125"/>
              </a:tblGrid>
              <a:tr h="549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Programs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/>
                        <a:t>Frequency</a:t>
                      </a:r>
                      <a:endParaRPr b="1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/>
                </a:tc>
              </a:tr>
              <a:tr h="1293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/>
                        <a:t>Medicaid Application</a:t>
                      </a:r>
                      <a:endParaRPr b="1" sz="1300"/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Char char="-"/>
                      </a:pPr>
                      <a:r>
                        <a:rPr lang="en-US" sz="1300" u="sng">
                          <a:solidFill>
                            <a:schemeClr val="hlink"/>
                          </a:solidFill>
                          <a:hlinkClick r:id="rId3"/>
                        </a:rPr>
                        <a:t>www.colorado.gov/peak</a:t>
                      </a:r>
                      <a:endParaRPr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or</a:t>
                      </a:r>
                      <a:endParaRPr sz="1300"/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Char char="-"/>
                      </a:pPr>
                      <a:r>
                        <a:rPr lang="en-US" sz="1300"/>
                        <a:t>County Department of Human Services</a:t>
                      </a:r>
                      <a:endParaRPr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or</a:t>
                      </a:r>
                      <a:endParaRPr sz="1300"/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Char char="-"/>
                      </a:pPr>
                      <a:r>
                        <a:rPr lang="en-US" sz="1300"/>
                        <a:t>With assistance from Case Manager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</a:rPr>
                        <a:t>MAGI, Buy-in, Waivers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</a:rPr>
                        <a:t>Annually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1105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/>
                        <a:t>Disability Determination</a:t>
                      </a:r>
                      <a:endParaRPr b="1" sz="1300"/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Char char="-"/>
                      </a:pPr>
                      <a:r>
                        <a:rPr lang="en-US" sz="1300"/>
                        <a:t>County Department of Human Services - Application goes to ARG/Arbor for review</a:t>
                      </a:r>
                      <a:endParaRPr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or</a:t>
                      </a:r>
                      <a:endParaRPr sz="1300"/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Char char="-"/>
                      </a:pPr>
                      <a:r>
                        <a:rPr lang="en-US" sz="1300"/>
                        <a:t>Social Security Administration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</a:rPr>
                        <a:t>SSI, Buy-in, Waivers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</a:rPr>
                        <a:t>Every 5-7 years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  <a:tr h="1671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/>
                        <a:t>Level of Care and Waiver Application</a:t>
                      </a:r>
                      <a:endParaRPr b="1" sz="1300"/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Char char="-"/>
                      </a:pPr>
                      <a:r>
                        <a:rPr lang="en-US" sz="1300"/>
                        <a:t>Community Centered Board</a:t>
                      </a:r>
                      <a:endParaRPr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or</a:t>
                      </a:r>
                      <a:endParaRPr sz="1300"/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Char char="-"/>
                      </a:pPr>
                      <a:r>
                        <a:rPr lang="en-US" sz="1300"/>
                        <a:t>Single Entry Point</a:t>
                      </a:r>
                      <a:endParaRPr sz="1300"/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/>
                        <a:t>soon to be…</a:t>
                      </a:r>
                      <a:endParaRPr sz="1300"/>
                    </a:p>
                    <a:p>
                      <a:pPr indent="-3111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300"/>
                        <a:buChar char="-"/>
                      </a:pPr>
                      <a:r>
                        <a:rPr lang="en-US" sz="1300"/>
                        <a:t>Case Management Agency</a:t>
                      </a:r>
                      <a:endParaRPr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</a:rPr>
                        <a:t>Waivers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FF0000"/>
                          </a:solidFill>
                        </a:rPr>
                        <a:t>Annually</a:t>
                      </a:r>
                      <a:endParaRPr sz="1800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0070d482ef_0_406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Which is Right for Me?</a:t>
            </a:r>
            <a:endParaRPr/>
          </a:p>
        </p:txBody>
      </p:sp>
      <p:sp>
        <p:nvSpPr>
          <p:cNvPr id="238" name="Google Shape;238;g20070d482ef_0_406"/>
          <p:cNvSpPr txBox="1"/>
          <p:nvPr>
            <p:ph idx="1" type="body"/>
          </p:nvPr>
        </p:nvSpPr>
        <p:spPr>
          <a:xfrm>
            <a:off x="311700" y="2007600"/>
            <a:ext cx="7855200" cy="4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2000"/>
              <a:t>Questions to answer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Medical, developmental, or both?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Medical</a:t>
            </a:r>
            <a:endParaRPr sz="20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Qualifies for income based Medicaid?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Life Limiting Diagnosis?</a:t>
            </a:r>
            <a:endParaRPr sz="18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Developmental</a:t>
            </a:r>
            <a:endParaRPr sz="20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IQ or Adaptive skills testing?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Overnight care needs?</a:t>
            </a:r>
            <a:endParaRPr sz="1800"/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/>
              <a:t>At risk of out of home placement?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IHSS or CNA?</a:t>
            </a:r>
            <a:endParaRPr sz="1800"/>
          </a:p>
        </p:txBody>
      </p:sp>
      <p:sp>
        <p:nvSpPr>
          <p:cNvPr id="239" name="Google Shape;239;g20070d482ef_0_406"/>
          <p:cNvSpPr txBox="1"/>
          <p:nvPr/>
        </p:nvSpPr>
        <p:spPr>
          <a:xfrm>
            <a:off x="473700" y="6339175"/>
            <a:ext cx="8196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sng" cap="none" strike="noStrike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www.familyvoicesco.org</a:t>
            </a:r>
            <a:r>
              <a:rPr b="0" i="0" lang="en-US" sz="1500" u="none" cap="none" strike="noStrike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			(303) 877-1747	          	info@familyvoicesco.org</a:t>
            </a:r>
            <a:endParaRPr b="0" i="0" sz="1500" u="none" cap="none" strike="noStrike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0070d482ef_0_400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Paid Family Caregiver Options for Children</a:t>
            </a:r>
            <a:endParaRPr/>
          </a:p>
        </p:txBody>
      </p:sp>
      <p:sp>
        <p:nvSpPr>
          <p:cNvPr id="245" name="Google Shape;245;g20070d482ef_0_400"/>
          <p:cNvSpPr txBox="1"/>
          <p:nvPr>
            <p:ph idx="1" type="body"/>
          </p:nvPr>
        </p:nvSpPr>
        <p:spPr>
          <a:xfrm>
            <a:off x="179625" y="1831525"/>
            <a:ext cx="4514700" cy="48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2200"/>
              <a:t>CNA or PDN</a:t>
            </a:r>
            <a:endParaRPr sz="2200"/>
          </a:p>
          <a:p>
            <a:pPr indent="-3619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Must qualify for Long-term Care</a:t>
            </a:r>
            <a:endParaRPr sz="2100"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Must qualify for skilled care, hours are determined by </a:t>
            </a:r>
            <a:r>
              <a:rPr lang="en-US" sz="2100" u="sng">
                <a:solidFill>
                  <a:schemeClr val="hlink"/>
                </a:solidFill>
                <a:hlinkClick r:id="rId3"/>
              </a:rPr>
              <a:t>PAT tool</a:t>
            </a:r>
            <a:endParaRPr sz="2100"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Family member must obtain their CNA or nursing license</a:t>
            </a:r>
            <a:endParaRPr sz="2100"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Employed by a home health agency with same requirements as if a non family member provided services</a:t>
            </a:r>
            <a:endParaRPr sz="2100"/>
          </a:p>
        </p:txBody>
      </p:sp>
      <p:sp>
        <p:nvSpPr>
          <p:cNvPr id="246" name="Google Shape;246;g20070d482ef_0_400"/>
          <p:cNvSpPr txBox="1"/>
          <p:nvPr>
            <p:ph idx="2" type="body"/>
          </p:nvPr>
        </p:nvSpPr>
        <p:spPr>
          <a:xfrm>
            <a:off x="4572000" y="1831500"/>
            <a:ext cx="4260300" cy="48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2200"/>
              <a:t>IHSS</a:t>
            </a:r>
            <a:endParaRPr sz="2200"/>
          </a:p>
          <a:p>
            <a:pPr indent="-3619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Must be on the CHCBS Waiver</a:t>
            </a:r>
            <a:endParaRPr sz="2100"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Must qualify for skilled care - health maintenance activities (HMA)</a:t>
            </a:r>
            <a:endParaRPr sz="2100"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CHCBS case manager completes assessment to determine hours</a:t>
            </a:r>
            <a:endParaRPr sz="2100"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Nurse Practice Act is waived so no licensure is required</a:t>
            </a:r>
            <a:endParaRPr sz="2100"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Employed by a home health agency</a:t>
            </a:r>
            <a:endParaRPr sz="2100"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May be provided by family members or outside providers</a:t>
            </a:r>
            <a:endParaRPr sz="2100"/>
          </a:p>
        </p:txBody>
      </p:sp>
      <p:sp>
        <p:nvSpPr>
          <p:cNvPr id="247" name="Google Shape;247;g20070d482ef_0_400"/>
          <p:cNvSpPr txBox="1"/>
          <p:nvPr/>
        </p:nvSpPr>
        <p:spPr>
          <a:xfrm>
            <a:off x="473700" y="6339175"/>
            <a:ext cx="8196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sng" cap="none" strike="noStrike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www.familyvoicesco.org</a:t>
            </a:r>
            <a:r>
              <a:rPr b="0" i="0" lang="en-US" sz="1500" u="none" cap="none" strike="noStrike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			(303) 877-1747	          	info@familyvoicesco.org</a:t>
            </a:r>
            <a:endParaRPr b="0" i="0" sz="1500" u="none" cap="none" strike="noStrike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0070d482ef_0_340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Upcoming Changes</a:t>
            </a:r>
            <a:endParaRPr/>
          </a:p>
        </p:txBody>
      </p:sp>
      <p:sp>
        <p:nvSpPr>
          <p:cNvPr id="253" name="Google Shape;253;g20070d482ef_0_340"/>
          <p:cNvSpPr txBox="1"/>
          <p:nvPr>
            <p:ph idx="1" type="body"/>
          </p:nvPr>
        </p:nvSpPr>
        <p:spPr>
          <a:xfrm>
            <a:off x="311700" y="2007600"/>
            <a:ext cx="7583100" cy="45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n-US" sz="2500"/>
              <a:t>Case Management Redesign</a:t>
            </a:r>
            <a:endParaRPr b="1" sz="2500"/>
          </a:p>
          <a:p>
            <a:pPr indent="-3683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One agency per region to manage all HCBS waivers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“Conflict Free” - case management and direct services can’t be provided by the same agency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Will start 7/2024</a:t>
            </a:r>
            <a:endParaRPr sz="2200"/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u="sng">
                <a:solidFill>
                  <a:schemeClr val="hlink"/>
                </a:solidFill>
                <a:hlinkClick r:id="rId3"/>
              </a:rPr>
              <a:t>https://hcpf.colorado.gov/case-management-redesign</a:t>
            </a:r>
            <a:endParaRPr sz="2200"/>
          </a:p>
        </p:txBody>
      </p:sp>
      <p:sp>
        <p:nvSpPr>
          <p:cNvPr id="254" name="Google Shape;254;g20070d482ef_0_340"/>
          <p:cNvSpPr txBox="1"/>
          <p:nvPr/>
        </p:nvSpPr>
        <p:spPr>
          <a:xfrm>
            <a:off x="473700" y="6339175"/>
            <a:ext cx="8196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sng" cap="none" strike="noStrike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www.familyvoicesco.org</a:t>
            </a:r>
            <a:r>
              <a:rPr b="0" i="0" lang="en-US" sz="1500" u="none" cap="none" strike="noStrike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			(303) 877-1747	          	info@familyvoicesco.org</a:t>
            </a:r>
            <a:endParaRPr b="0" i="0" sz="1500" u="none" cap="none" strike="noStrike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0070d482ef_0_368"/>
          <p:cNvSpPr txBox="1"/>
          <p:nvPr>
            <p:ph type="title"/>
          </p:nvPr>
        </p:nvSpPr>
        <p:spPr>
          <a:xfrm>
            <a:off x="457200" y="905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Upcoming Changes cont.</a:t>
            </a:r>
            <a:endParaRPr/>
          </a:p>
        </p:txBody>
      </p:sp>
      <p:sp>
        <p:nvSpPr>
          <p:cNvPr id="260" name="Google Shape;260;g20070d482ef_0_368"/>
          <p:cNvSpPr txBox="1"/>
          <p:nvPr>
            <p:ph idx="1" type="body"/>
          </p:nvPr>
        </p:nvSpPr>
        <p:spPr>
          <a:xfrm>
            <a:off x="182150" y="1233600"/>
            <a:ext cx="3712200" cy="48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b="1" lang="en-US" sz="2500"/>
              <a:t>Community First Choice (CFC)</a:t>
            </a:r>
            <a:endParaRPr b="1" sz="2500"/>
          </a:p>
          <a:p>
            <a:pPr indent="-3746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300"/>
              <a:buChar char="●"/>
            </a:pPr>
            <a:r>
              <a:rPr lang="en-US" sz="1800"/>
              <a:t>Transition some services from HCBS waivers to be available to any Medicaid member who meets the level of care needs regardless of how they access Medicaid</a:t>
            </a:r>
            <a:endParaRPr sz="1800"/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1800"/>
              <a:t>Services transitioning are still being finalized, the biggest impact will be expansion of IHSS and CDASS</a:t>
            </a:r>
            <a:endParaRPr sz="1800"/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1800"/>
              <a:t>Will start 7/2025</a:t>
            </a:r>
            <a:endParaRPr sz="1800"/>
          </a:p>
        </p:txBody>
      </p:sp>
      <p:sp>
        <p:nvSpPr>
          <p:cNvPr id="261" name="Google Shape;261;g20070d482ef_0_368"/>
          <p:cNvSpPr txBox="1"/>
          <p:nvPr/>
        </p:nvSpPr>
        <p:spPr>
          <a:xfrm>
            <a:off x="4125675" y="5532675"/>
            <a:ext cx="504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https://hcpf.colorado.gov/community-first-choice-option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2" name="Google Shape;262;g20070d482ef_0_368"/>
          <p:cNvSpPr txBox="1"/>
          <p:nvPr/>
        </p:nvSpPr>
        <p:spPr>
          <a:xfrm>
            <a:off x="473700" y="6339175"/>
            <a:ext cx="8196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sng" cap="none" strike="noStrike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www.familyvoicesco.org</a:t>
            </a:r>
            <a:r>
              <a:rPr b="0" i="0" lang="en-US" sz="1500" u="none" cap="none" strike="noStrike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			(303) 877-1747	          	info@familyvoicesco.org</a:t>
            </a:r>
            <a:endParaRPr b="0" i="0" sz="1500" u="none" cap="none" strike="noStrike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3" name="Google Shape;263;g20070d482ef_0_3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46700" y="1570038"/>
            <a:ext cx="4944901" cy="3578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141f04ea48_0_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Upcoming Changes cont.</a:t>
            </a:r>
            <a:endParaRPr/>
          </a:p>
        </p:txBody>
      </p:sp>
      <p:sp>
        <p:nvSpPr>
          <p:cNvPr id="269" name="Google Shape;269;g2141f04ea48_0_3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b="1" lang="en-US" sz="2300"/>
              <a:t>CHCBS and CLLI Waivers Combining:</a:t>
            </a:r>
            <a:endParaRPr b="1" sz="2300"/>
          </a:p>
          <a:p>
            <a:pPr indent="-342900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Beginning July 2025 at renewal members would transition from either waiver onto the “new waiver”</a:t>
            </a:r>
            <a:endParaRPr sz="1800"/>
          </a:p>
          <a:p>
            <a:pPr indent="0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“New Waiver” will include all CLLI benefits</a:t>
            </a:r>
            <a:endParaRPr sz="1800"/>
          </a:p>
          <a:p>
            <a:pPr indent="0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Members previously on CHCBS will then be able to use benefits that they couldn’t access before (like respite and massage therapy)</a:t>
            </a:r>
            <a:endParaRPr sz="1800"/>
          </a:p>
          <a:p>
            <a:pPr indent="0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Members previously on CLLI should continue to receive all the same benefits just under a different waiver name</a:t>
            </a:r>
            <a:endParaRPr sz="1800"/>
          </a:p>
        </p:txBody>
      </p:sp>
      <p:sp>
        <p:nvSpPr>
          <p:cNvPr id="270" name="Google Shape;270;g2141f04ea48_0_30"/>
          <p:cNvSpPr txBox="1"/>
          <p:nvPr/>
        </p:nvSpPr>
        <p:spPr>
          <a:xfrm>
            <a:off x="473700" y="6339175"/>
            <a:ext cx="8196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sng" cap="none" strike="noStrike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www.familyvoicesco.org</a:t>
            </a:r>
            <a:r>
              <a:rPr b="0" i="0" lang="en-US" sz="1500" u="none" cap="none" strike="noStrike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			(303) 877-1747	          	info@familyvoicesco.org</a:t>
            </a:r>
            <a:endParaRPr b="0" i="0" sz="1500" u="none" cap="none" strike="noStrike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141f04ea48_0_35"/>
          <p:cNvSpPr txBox="1"/>
          <p:nvPr>
            <p:ph type="title"/>
          </p:nvPr>
        </p:nvSpPr>
        <p:spPr>
          <a:xfrm>
            <a:off x="311750" y="1108225"/>
            <a:ext cx="7073400" cy="165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276" name="Google Shape;276;g2141f04ea48_0_35"/>
          <p:cNvSpPr txBox="1"/>
          <p:nvPr>
            <p:ph idx="1" type="body"/>
          </p:nvPr>
        </p:nvSpPr>
        <p:spPr>
          <a:xfrm>
            <a:off x="311700" y="2828600"/>
            <a:ext cx="4140300" cy="36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n-US" sz="2800">
                <a:solidFill>
                  <a:schemeClr val="lt1"/>
                </a:solidFill>
              </a:rPr>
              <a:t>Contact: </a:t>
            </a:r>
            <a:endParaRPr b="1" sz="2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n-US" sz="1800">
                <a:solidFill>
                  <a:schemeClr val="lt1"/>
                </a:solidFill>
              </a:rPr>
              <a:t>Main number (303) 877-1747</a:t>
            </a:r>
            <a:endParaRPr b="1"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800">
                <a:solidFill>
                  <a:schemeClr val="lt1"/>
                </a:solidFill>
              </a:rPr>
              <a:t>Jamie Stefanski - Family Navigator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800">
                <a:solidFill>
                  <a:schemeClr val="lt1"/>
                </a:solidFill>
              </a:rPr>
              <a:t>jamie</a:t>
            </a:r>
            <a:r>
              <a:rPr lang="en-US" sz="18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@familyvoicesco.org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800">
                <a:solidFill>
                  <a:schemeClr val="lt1"/>
                </a:solidFill>
              </a:rPr>
              <a:t>Gaby Diaz - Bilingual Family Navigator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800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gaby@familyvoicesco.org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77" name="Google Shape;277;g2141f04ea48_0_35"/>
          <p:cNvSpPr txBox="1"/>
          <p:nvPr>
            <p:ph idx="1" type="body"/>
          </p:nvPr>
        </p:nvSpPr>
        <p:spPr>
          <a:xfrm>
            <a:off x="4451950" y="2828600"/>
            <a:ext cx="4313100" cy="36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800">
                <a:solidFill>
                  <a:schemeClr val="lt1"/>
                </a:solidFill>
              </a:rPr>
              <a:t>Megan Bowser - Deputy Director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800" u="sng">
                <a:solidFill>
                  <a:schemeClr val="lt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megan@familyvoicesco.org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800">
                <a:solidFill>
                  <a:schemeClr val="lt1"/>
                </a:solidFill>
              </a:rPr>
              <a:t>Christy Blakely - Executive Director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800" u="sng">
                <a:solidFill>
                  <a:schemeClr val="lt1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christy@familyvoicesco.org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800">
                <a:solidFill>
                  <a:schemeClr val="lt1"/>
                </a:solidFill>
              </a:rPr>
              <a:t>Natasha Archuletta - Administrator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800" u="sng">
                <a:solidFill>
                  <a:schemeClr val="lt1"/>
                </a:solidFill>
              </a:rPr>
              <a:t>natasha@familyvoicesco.org</a:t>
            </a:r>
            <a:endParaRPr sz="1800" u="sng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0070d482ef_0_377"/>
          <p:cNvSpPr txBox="1"/>
          <p:nvPr>
            <p:ph type="title"/>
          </p:nvPr>
        </p:nvSpPr>
        <p:spPr>
          <a:xfrm>
            <a:off x="311725" y="667900"/>
            <a:ext cx="3127500" cy="24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300"/>
              <a:t>Family Voices Overview</a:t>
            </a:r>
            <a:endParaRPr sz="3300"/>
          </a:p>
        </p:txBody>
      </p:sp>
      <p:sp>
        <p:nvSpPr>
          <p:cNvPr id="86" name="Google Shape;86;g20070d482ef_0_377"/>
          <p:cNvSpPr txBox="1"/>
          <p:nvPr>
            <p:ph idx="1" type="body"/>
          </p:nvPr>
        </p:nvSpPr>
        <p:spPr>
          <a:xfrm>
            <a:off x="85550" y="3233050"/>
            <a:ext cx="3577500" cy="23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8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https://www.familyvoicesco.org/</a:t>
            </a:r>
            <a:endParaRPr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(855) 877-1747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info@familyvoicesco.org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g20070d482ef_0_377"/>
          <p:cNvSpPr txBox="1"/>
          <p:nvPr/>
        </p:nvSpPr>
        <p:spPr>
          <a:xfrm>
            <a:off x="4057500" y="1716125"/>
            <a:ext cx="5086500" cy="49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Family Led Nonprofit</a:t>
            </a:r>
            <a:endParaRPr b="0" i="0" sz="2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Provide: </a:t>
            </a:r>
            <a:endParaRPr b="0" i="0" sz="2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Systems Navigation</a:t>
            </a:r>
            <a:endParaRPr b="0" i="0" sz="2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Education and Training</a:t>
            </a:r>
            <a:endParaRPr b="0" i="0" sz="2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Advocacy and Policy</a:t>
            </a:r>
            <a:endParaRPr b="0" i="0" sz="2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F2F Health Information Center</a:t>
            </a:r>
            <a:endParaRPr b="0" i="0" sz="2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Affiliate of Family Voices national organization</a:t>
            </a:r>
            <a:endParaRPr b="0" i="0" sz="2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8" name="Google Shape;88;g20070d482ef_0_3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53512" y="185725"/>
            <a:ext cx="2494474" cy="153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0070d482ef_0_334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Other Assistance</a:t>
            </a:r>
            <a:endParaRPr/>
          </a:p>
        </p:txBody>
      </p:sp>
      <p:sp>
        <p:nvSpPr>
          <p:cNvPr id="283" name="Google Shape;283;g20070d482ef_0_334"/>
          <p:cNvSpPr txBox="1"/>
          <p:nvPr>
            <p:ph idx="1" type="body"/>
          </p:nvPr>
        </p:nvSpPr>
        <p:spPr>
          <a:xfrm>
            <a:off x="311700" y="2007600"/>
            <a:ext cx="7841700" cy="4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746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Family Support (FSSP) and/or Mil Levy Funding</a:t>
            </a:r>
            <a:endParaRPr sz="2300"/>
          </a:p>
          <a:p>
            <a:pPr indent="-3683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Apply through CCB</a:t>
            </a:r>
            <a:endParaRPr sz="2200"/>
          </a:p>
          <a:p>
            <a:pPr indent="-3683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Funding for “unmet needs”</a:t>
            </a:r>
            <a:endParaRPr sz="2200"/>
          </a:p>
          <a:p>
            <a:pPr indent="-3683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Must have developmental delay (0-5yrs) or developmental disability (6-18yrs)</a:t>
            </a:r>
            <a:endParaRPr sz="2200"/>
          </a:p>
          <a:p>
            <a:pPr indent="-3683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Each county runs their programs differently but can provide on average $1,000-$10,000 per year for disability related needs not otherwise covered.</a:t>
            </a:r>
            <a:endParaRPr sz="2200"/>
          </a:p>
          <a:p>
            <a:pPr indent="-36830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Apply through CCB</a:t>
            </a:r>
            <a:endParaRPr sz="2200"/>
          </a:p>
        </p:txBody>
      </p:sp>
      <p:sp>
        <p:nvSpPr>
          <p:cNvPr id="284" name="Google Shape;284;g20070d482ef_0_334"/>
          <p:cNvSpPr txBox="1"/>
          <p:nvPr/>
        </p:nvSpPr>
        <p:spPr>
          <a:xfrm>
            <a:off x="473700" y="6339175"/>
            <a:ext cx="8196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sng" cap="none" strike="noStrike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www.familyvoicesco.org</a:t>
            </a:r>
            <a:r>
              <a:rPr b="0" i="0" lang="en-US" sz="1500" u="none" cap="none" strike="noStrike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			(303) 877-1747	          	info@familyvoicesco.org</a:t>
            </a:r>
            <a:endParaRPr b="0" i="0" sz="1500" u="none" cap="none" strike="noStrike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0070d482ef_0_34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Other Assistance cont.</a:t>
            </a:r>
            <a:endParaRPr/>
          </a:p>
        </p:txBody>
      </p:sp>
      <p:sp>
        <p:nvSpPr>
          <p:cNvPr id="290" name="Google Shape;290;g20070d482ef_0_349"/>
          <p:cNvSpPr txBox="1"/>
          <p:nvPr>
            <p:ph idx="1" type="body"/>
          </p:nvPr>
        </p:nvSpPr>
        <p:spPr>
          <a:xfrm>
            <a:off x="457200" y="1123950"/>
            <a:ext cx="8229600" cy="54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HIBI - Health Insurance Buy In Program</a:t>
            </a:r>
            <a:endParaRPr sz="1800"/>
          </a:p>
          <a:p>
            <a:pPr indent="-3302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Funding towards the child’s portion of their private insurance monthly premium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Designed to encourage families to keep their children on private insurance as primary insurance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Char char="○"/>
            </a:pPr>
            <a:r>
              <a:rPr lang="en-US" sz="1600" u="sng">
                <a:solidFill>
                  <a:schemeClr val="hlink"/>
                </a:solidFill>
                <a:hlinkClick r:id="rId3"/>
              </a:rPr>
              <a:t>https://www.mycohibi.com/</a:t>
            </a:r>
            <a:endParaRPr sz="1600"/>
          </a:p>
          <a:p>
            <a:pPr indent="0" lvl="0" marL="74295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600"/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NEMT - Non-emergent Medical Transportation</a:t>
            </a:r>
            <a:endParaRPr sz="1800"/>
          </a:p>
          <a:p>
            <a:pPr indent="-3302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Assistance with transportation to non emergency visits for Medicaid covered services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Mileage reimbursement for providing your own transportation to the above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Assistance with travel expenses for approved out of state medical appointments</a:t>
            </a:r>
            <a:endParaRPr sz="1600"/>
          </a:p>
          <a:p>
            <a:pPr indent="-3302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600"/>
              <a:buChar char="○"/>
            </a:pPr>
            <a:r>
              <a:rPr lang="en-US" sz="1600" u="sng">
                <a:solidFill>
                  <a:schemeClr val="hlink"/>
                </a:solidFill>
                <a:hlinkClick r:id="rId4"/>
              </a:rPr>
              <a:t>https://www.healthfirstcolorado.com/nemt/</a:t>
            </a:r>
            <a:endParaRPr sz="1300"/>
          </a:p>
        </p:txBody>
      </p:sp>
      <p:sp>
        <p:nvSpPr>
          <p:cNvPr id="291" name="Google Shape;291;g20070d482ef_0_349"/>
          <p:cNvSpPr txBox="1"/>
          <p:nvPr/>
        </p:nvSpPr>
        <p:spPr>
          <a:xfrm>
            <a:off x="473700" y="6339175"/>
            <a:ext cx="8196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sng" cap="none" strike="noStrike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www.familyvoicesco.org</a:t>
            </a:r>
            <a:r>
              <a:rPr b="0" i="0" lang="en-US" sz="1500" u="none" cap="none" strike="noStrike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			(303) 877-1747	          	info@familyvoicesco.org</a:t>
            </a:r>
            <a:endParaRPr b="0" i="0" sz="1500" u="none" cap="none" strike="noStrike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16cd9441eb_0_219"/>
          <p:cNvSpPr txBox="1"/>
          <p:nvPr>
            <p:ph type="title"/>
          </p:nvPr>
        </p:nvSpPr>
        <p:spPr>
          <a:xfrm>
            <a:off x="168350" y="667900"/>
            <a:ext cx="3739500" cy="33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Ways for Children to Access Medicaid in Colorado</a:t>
            </a:r>
            <a:endParaRPr/>
          </a:p>
        </p:txBody>
      </p:sp>
      <p:sp>
        <p:nvSpPr>
          <p:cNvPr id="94" name="Google Shape;94;g216cd9441eb_0_219"/>
          <p:cNvSpPr txBox="1"/>
          <p:nvPr>
            <p:ph idx="1" type="body"/>
          </p:nvPr>
        </p:nvSpPr>
        <p:spPr>
          <a:xfrm>
            <a:off x="4572000" y="226300"/>
            <a:ext cx="4305300" cy="58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1800"/>
              <a:t>Income Based (SSI or MAGI Medicaid)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Family income and assets requirements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No disability requirements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-US" sz="1800"/>
              <a:t>Medicaid Buy-in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Family Income requirements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Disability as determined by Social Security Administration (SSA)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300"/>
              <a:buNone/>
            </a:pPr>
            <a:r>
              <a:rPr lang="en-US" sz="1800"/>
              <a:t>Medicaid Waivers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*Child’s* income and asset requirements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Disability per SSA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Functional Criteria (100.2)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Waiver Specific targeting criteria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r>
              <a:rPr lang="en-US" sz="1800"/>
              <a:t>Adoption Agreement</a:t>
            </a:r>
            <a:endParaRPr sz="1800"/>
          </a:p>
        </p:txBody>
      </p:sp>
      <p:sp>
        <p:nvSpPr>
          <p:cNvPr id="95" name="Google Shape;95;g216cd9441eb_0_219"/>
          <p:cNvSpPr txBox="1"/>
          <p:nvPr/>
        </p:nvSpPr>
        <p:spPr>
          <a:xfrm>
            <a:off x="947400" y="6359700"/>
            <a:ext cx="8196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sng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www.familyvoicesco.org</a:t>
            </a:r>
            <a:r>
              <a:rPr b="0" i="0" lang="en-US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		</a:t>
            </a:r>
            <a:r>
              <a:rPr b="0" i="0" lang="en-US" sz="1500" u="none" cap="none" strike="noStrike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	(303) 877-1747	          	info@familyvoicesco.org</a:t>
            </a:r>
            <a:endParaRPr b="0" i="0" sz="1500" u="none" cap="none" strike="noStrike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141f04ea48_0_4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HCBS Waiver - Eligibility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01" name="Google Shape;101;g2141f04ea48_0_48"/>
          <p:cNvSpPr txBox="1"/>
          <p:nvPr>
            <p:ph idx="1" type="body"/>
          </p:nvPr>
        </p:nvSpPr>
        <p:spPr>
          <a:xfrm>
            <a:off x="457200" y="1417650"/>
            <a:ext cx="8229600" cy="47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>
                <a:solidFill>
                  <a:schemeClr val="accent1"/>
                </a:solidFill>
              </a:rPr>
              <a:t>Citizenship and Residency</a:t>
            </a:r>
            <a:endParaRPr sz="2800">
              <a:solidFill>
                <a:schemeClr val="accent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</a:pPr>
            <a:r>
              <a:rPr lang="en-US" sz="2400">
                <a:solidFill>
                  <a:schemeClr val="accent1"/>
                </a:solidFill>
              </a:rPr>
              <a:t>Citizen of the United States or a qualified non-citizen</a:t>
            </a:r>
            <a:endParaRPr sz="2400">
              <a:solidFill>
                <a:schemeClr val="accent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</a:pPr>
            <a:r>
              <a:rPr lang="en-US" sz="2400">
                <a:solidFill>
                  <a:schemeClr val="accent1"/>
                </a:solidFill>
              </a:rPr>
              <a:t>Resident of Colorado</a:t>
            </a:r>
            <a:endParaRPr sz="24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>
                <a:solidFill>
                  <a:schemeClr val="accent1"/>
                </a:solidFill>
              </a:rPr>
              <a:t>Disability</a:t>
            </a:r>
            <a:endParaRPr sz="2800">
              <a:solidFill>
                <a:schemeClr val="accent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</a:pPr>
            <a:r>
              <a:rPr lang="en-US" sz="2400">
                <a:solidFill>
                  <a:schemeClr val="accent1"/>
                </a:solidFill>
              </a:rPr>
              <a:t>Social Security Administration definition of disability</a:t>
            </a:r>
            <a:endParaRPr sz="24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accent1"/>
              </a:solidFill>
            </a:endParaRPr>
          </a:p>
        </p:txBody>
      </p:sp>
      <p:sp>
        <p:nvSpPr>
          <p:cNvPr id="102" name="Google Shape;102;g2141f04ea48_0_48"/>
          <p:cNvSpPr txBox="1"/>
          <p:nvPr/>
        </p:nvSpPr>
        <p:spPr>
          <a:xfrm>
            <a:off x="473700" y="6339175"/>
            <a:ext cx="8196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sng" cap="none" strike="noStrike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www.familyvoicesco.org</a:t>
            </a:r>
            <a:r>
              <a:rPr b="0" i="0" lang="en-US" sz="1500" u="none" cap="none" strike="noStrike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			(303) 877-1747	          	info@familyvoicesco.org</a:t>
            </a:r>
            <a:endParaRPr b="0" i="0" sz="1500" u="none" cap="none" strike="noStrike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>
            <p:ph type="title"/>
          </p:nvPr>
        </p:nvSpPr>
        <p:spPr>
          <a:xfrm>
            <a:off x="85550" y="274650"/>
            <a:ext cx="88863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3836"/>
              <a:buNone/>
            </a:pPr>
            <a:r>
              <a:rPr lang="en-US" sz="3133"/>
              <a:t>HCBS Waiver - Eligibility</a:t>
            </a:r>
            <a:endParaRPr sz="3133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86792"/>
              <a:buFont typeface="Calibri"/>
              <a:buNone/>
            </a:pPr>
            <a:r>
              <a:rPr lang="en-US" sz="2355"/>
              <a:t>Functional Criteria for Long Term Supports and Services (LTSS)</a:t>
            </a:r>
            <a:endParaRPr sz="2355"/>
          </a:p>
        </p:txBody>
      </p:sp>
      <p:sp>
        <p:nvSpPr>
          <p:cNvPr id="108" name="Google Shape;108;p4"/>
          <p:cNvSpPr txBox="1"/>
          <p:nvPr>
            <p:ph idx="1" type="body"/>
          </p:nvPr>
        </p:nvSpPr>
        <p:spPr>
          <a:xfrm>
            <a:off x="457200" y="1417650"/>
            <a:ext cx="8229600" cy="49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/>
              <a:t>Long Term Care 100.2 Assessment:</a:t>
            </a:r>
            <a:endParaRPr/>
          </a:p>
          <a:p>
            <a:pPr indent="-298450" lvl="1" marL="742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/>
              <a:t>Bathing</a:t>
            </a:r>
            <a:endParaRPr/>
          </a:p>
          <a:p>
            <a:pPr indent="-298450" lvl="1" marL="74295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/>
              <a:t>Dressing</a:t>
            </a:r>
            <a:endParaRPr/>
          </a:p>
          <a:p>
            <a:pPr indent="-298450" lvl="1" marL="74295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/>
              <a:t>Toileting</a:t>
            </a:r>
            <a:endParaRPr/>
          </a:p>
          <a:p>
            <a:pPr indent="-298450" lvl="1" marL="74295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/>
              <a:t>Eating</a:t>
            </a:r>
            <a:endParaRPr/>
          </a:p>
          <a:p>
            <a:pPr indent="-298450" lvl="1" marL="74295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/>
              <a:t>Mobility</a:t>
            </a:r>
            <a:endParaRPr/>
          </a:p>
          <a:p>
            <a:pPr indent="-298450" lvl="1" marL="74295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/>
              <a:t>Transferring</a:t>
            </a:r>
            <a:endParaRPr/>
          </a:p>
          <a:p>
            <a:pPr indent="-298450" lvl="1" marL="74295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/>
              <a:t>Supervision Cognitive/Memory</a:t>
            </a:r>
            <a:endParaRPr/>
          </a:p>
          <a:p>
            <a:pPr indent="-298450" lvl="1" marL="74295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en-US" sz="2000"/>
              <a:t>Supervision Behavioral</a:t>
            </a:r>
            <a:endParaRPr/>
          </a:p>
          <a:p>
            <a:pPr indent="-215900" lvl="0" marL="3429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342900" lvl="0" marL="342900" rtl="0" algn="l">
              <a:lnSpc>
                <a:spcPct val="115000"/>
              </a:lnSpc>
              <a:spcBef>
                <a:spcPts val="400"/>
              </a:spcBef>
              <a:spcAft>
                <a:spcPts val="1200"/>
              </a:spcAft>
              <a:buClr>
                <a:schemeClr val="dk1"/>
              </a:buClr>
              <a:buSzPts val="2000"/>
              <a:buChar char="●"/>
            </a:pPr>
            <a:r>
              <a:rPr lang="en-US" sz="2000"/>
              <a:t>Abilities are scored from 0-3.  Child required to score a score of “2” in at least two ADL areas or a score of “2” in at least one of the Supervision areas.</a:t>
            </a:r>
            <a:endParaRPr sz="2000"/>
          </a:p>
        </p:txBody>
      </p:sp>
      <p:sp>
        <p:nvSpPr>
          <p:cNvPr id="109" name="Google Shape;109;p4"/>
          <p:cNvSpPr txBox="1"/>
          <p:nvPr/>
        </p:nvSpPr>
        <p:spPr>
          <a:xfrm>
            <a:off x="473700" y="6339175"/>
            <a:ext cx="8196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sng" cap="none" strike="noStrike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www.familyvoicesco.org</a:t>
            </a:r>
            <a:r>
              <a:rPr b="0" i="0" lang="en-US" sz="1500" u="none" cap="none" strike="noStrike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			(303) 877-1747	          	info@familyvoicesco.org</a:t>
            </a:r>
            <a:endParaRPr b="0" i="0" sz="1500" u="none" cap="none" strike="noStrike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HCBS Waiver - Eligibility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5" name="Google Shape;115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>
                <a:solidFill>
                  <a:schemeClr val="accent1"/>
                </a:solidFill>
              </a:rPr>
              <a:t>Financial Criteria</a:t>
            </a:r>
            <a:endParaRPr sz="2200"/>
          </a:p>
          <a:p>
            <a:pPr indent="-22225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/>
              <a:t>The </a:t>
            </a:r>
            <a:r>
              <a:rPr b="1" lang="en-US" sz="2200"/>
              <a:t>child's</a:t>
            </a:r>
            <a:r>
              <a:rPr lang="en-US" sz="2200"/>
              <a:t> income must be less than $2,742 a month in 2023 (300%, or three times, the Supplemental Security Income allowance)</a:t>
            </a:r>
            <a:endParaRPr sz="2200"/>
          </a:p>
          <a:p>
            <a:pPr indent="-222250" lvl="0" marL="34290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/>
              <a:t>The </a:t>
            </a:r>
            <a:r>
              <a:rPr b="1" lang="en-US" sz="2200"/>
              <a:t>child’s</a:t>
            </a:r>
            <a:r>
              <a:rPr lang="en-US" sz="2200"/>
              <a:t> countable resources (assets) less than $2,000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>
                <a:solidFill>
                  <a:schemeClr val="accent1"/>
                </a:solidFill>
              </a:rPr>
              <a:t>Targeting Criteria	</a:t>
            </a:r>
            <a:endParaRPr sz="2300"/>
          </a:p>
          <a:p>
            <a:pPr indent="-22225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lang="en-US" sz="2300"/>
              <a:t>Different for each Waiver program based on purpose for each Waiver</a:t>
            </a:r>
            <a:endParaRPr sz="2200"/>
          </a:p>
          <a:p>
            <a:pPr indent="-139700" lvl="0" marL="3429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16" name="Google Shape;116;p3"/>
          <p:cNvSpPr txBox="1"/>
          <p:nvPr/>
        </p:nvSpPr>
        <p:spPr>
          <a:xfrm>
            <a:off x="473700" y="6339175"/>
            <a:ext cx="8196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sng" cap="none" strike="noStrike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www.familyvoicesco.org</a:t>
            </a:r>
            <a:r>
              <a:rPr b="0" i="0" lang="en-US" sz="1500" u="none" cap="none" strike="noStrike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			(303) 877-1747	          	info@familyvoicesco.org</a:t>
            </a:r>
            <a:endParaRPr b="0" i="0" sz="1500" u="none" cap="none" strike="noStrike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4 Children’s HCBS Waivers</a:t>
            </a:r>
            <a:endParaRPr sz="3600"/>
          </a:p>
        </p:txBody>
      </p:sp>
      <p:sp>
        <p:nvSpPr>
          <p:cNvPr id="122" name="Google Shape;122;p2"/>
          <p:cNvSpPr txBox="1"/>
          <p:nvPr>
            <p:ph idx="1" type="body"/>
          </p:nvPr>
        </p:nvSpPr>
        <p:spPr>
          <a:xfrm>
            <a:off x="311700" y="2007600"/>
            <a:ext cx="3999900" cy="4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b="1" lang="en-US" sz="2500"/>
              <a:t>“Medical” Waivers</a:t>
            </a:r>
            <a:endParaRPr b="1" sz="2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b="1" sz="2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b="1" lang="en-US" sz="2500"/>
              <a:t>CHCBS</a:t>
            </a:r>
            <a:r>
              <a:rPr lang="en-US" sz="2500"/>
              <a:t> (Children’s Home &amp; Community Based Services)</a:t>
            </a:r>
            <a:endParaRPr sz="2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br>
              <a:rPr lang="en-US" sz="2500"/>
            </a:br>
            <a:r>
              <a:rPr b="1" lang="en-US" sz="2500"/>
              <a:t>CLLI</a:t>
            </a:r>
            <a:r>
              <a:rPr lang="en-US" sz="2500"/>
              <a:t> Children with Life Limiting Illness)</a:t>
            </a:r>
            <a:endParaRPr sz="2300"/>
          </a:p>
        </p:txBody>
      </p:sp>
      <p:sp>
        <p:nvSpPr>
          <p:cNvPr id="123" name="Google Shape;123;p2"/>
          <p:cNvSpPr txBox="1"/>
          <p:nvPr>
            <p:ph idx="2" type="body"/>
          </p:nvPr>
        </p:nvSpPr>
        <p:spPr>
          <a:xfrm>
            <a:off x="4832400" y="2007600"/>
            <a:ext cx="3999900" cy="4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b="1" lang="en-US" sz="2500"/>
              <a:t>“Developmental” Waivers</a:t>
            </a:r>
            <a:endParaRPr b="1" sz="2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b="1" sz="2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b="1" lang="en-US" sz="2500"/>
              <a:t>CES</a:t>
            </a:r>
            <a:r>
              <a:rPr lang="en-US" sz="2500"/>
              <a:t> (Children’s Extensive Support)</a:t>
            </a:r>
            <a:endParaRPr sz="2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br>
              <a:rPr lang="en-US" sz="2500"/>
            </a:br>
            <a:r>
              <a:rPr b="1" lang="en-US" sz="2500"/>
              <a:t>CHRP</a:t>
            </a:r>
            <a:r>
              <a:rPr lang="en-US" sz="2500"/>
              <a:t> (Children’s Habilitation Residential Program)</a:t>
            </a:r>
            <a:endParaRPr sz="23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124" name="Google Shape;124;p2"/>
          <p:cNvSpPr txBox="1"/>
          <p:nvPr/>
        </p:nvSpPr>
        <p:spPr>
          <a:xfrm>
            <a:off x="311725" y="5600275"/>
            <a:ext cx="7837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Must renew eligibility for waiver annually</a:t>
            </a:r>
            <a:endParaRPr b="0" i="0" sz="1800" u="none" cap="none" strike="noStrike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FF"/>
                </a:solidFill>
                <a:latin typeface="Roboto"/>
                <a:ea typeface="Roboto"/>
                <a:cs typeface="Roboto"/>
                <a:sym typeface="Roboto"/>
              </a:rPr>
              <a:t>Must use a waiver service at least once every 30 days to stay on waiver</a:t>
            </a:r>
            <a:endParaRPr b="0" i="0" sz="1800" u="none" cap="none" strike="noStrike">
              <a:solidFill>
                <a:srgbClr val="0000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" name="Google Shape;125;p2"/>
          <p:cNvSpPr txBox="1"/>
          <p:nvPr/>
        </p:nvSpPr>
        <p:spPr>
          <a:xfrm>
            <a:off x="473700" y="6339175"/>
            <a:ext cx="8196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sng" cap="none" strike="noStrike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www.familyvoicesco.org</a:t>
            </a:r>
            <a:r>
              <a:rPr b="0" i="0" lang="en-US" sz="1500" u="none" cap="none" strike="noStrike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			(303) 877-1747	          	info@familyvoicesco.org</a:t>
            </a:r>
            <a:endParaRPr b="0" i="0" sz="1500" u="none" cap="none" strike="noStrike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"/>
          <p:cNvSpPr txBox="1"/>
          <p:nvPr>
            <p:ph type="title"/>
          </p:nvPr>
        </p:nvSpPr>
        <p:spPr>
          <a:xfrm>
            <a:off x="311725" y="667900"/>
            <a:ext cx="8520600" cy="83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60"/>
              <a:buFont typeface="Calibri"/>
              <a:buNone/>
            </a:pPr>
            <a:r>
              <a:rPr lang="en-US" sz="2820"/>
              <a:t>CHCBS – Children’s Home &amp; Community Based Services Waiver</a:t>
            </a:r>
            <a:endParaRPr sz="2820"/>
          </a:p>
        </p:txBody>
      </p:sp>
      <p:sp>
        <p:nvSpPr>
          <p:cNvPr id="131" name="Google Shape;131;p11"/>
          <p:cNvSpPr txBox="1"/>
          <p:nvPr>
            <p:ph idx="4294967295" type="body"/>
          </p:nvPr>
        </p:nvSpPr>
        <p:spPr>
          <a:xfrm>
            <a:off x="457200" y="18995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67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/>
              <a:t>Who is served?</a:t>
            </a:r>
            <a:endParaRPr sz="2400"/>
          </a:p>
          <a:p>
            <a:pPr indent="-2603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/>
              <a:t>Children birth to 18 years</a:t>
            </a:r>
            <a:endParaRPr sz="2400"/>
          </a:p>
          <a:p>
            <a:pPr indent="-2603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/>
              <a:t>Children must meet a skilled nursing level of care</a:t>
            </a:r>
            <a:endParaRPr sz="2400"/>
          </a:p>
          <a:p>
            <a:pPr indent="-260350" lvl="1" marL="74295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/>
              <a:t>Children who are </a:t>
            </a:r>
            <a:r>
              <a:rPr b="1" lang="en-US" sz="2400"/>
              <a:t>not</a:t>
            </a:r>
            <a:r>
              <a:rPr lang="en-US" sz="2400"/>
              <a:t> eligible for income based Medicaid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Targeting Criteria</a:t>
            </a:r>
            <a:endParaRPr sz="2400"/>
          </a:p>
          <a:p>
            <a:pPr indent="-381000" lvl="1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</a:pPr>
            <a:r>
              <a:rPr lang="en-US" sz="2400"/>
              <a:t>Children who have intensive and high cost medical needs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56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300"/>
              <a:buNone/>
            </a:pPr>
            <a:r>
              <a:t/>
            </a:r>
            <a:endParaRPr sz="2600"/>
          </a:p>
        </p:txBody>
      </p:sp>
      <p:sp>
        <p:nvSpPr>
          <p:cNvPr id="132" name="Google Shape;132;p11"/>
          <p:cNvSpPr txBox="1"/>
          <p:nvPr/>
        </p:nvSpPr>
        <p:spPr>
          <a:xfrm>
            <a:off x="473700" y="6339175"/>
            <a:ext cx="8196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sng" cap="none" strike="noStrike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www.familyvoicesco.org</a:t>
            </a:r>
            <a:r>
              <a:rPr b="0" i="0" lang="en-US" sz="1500" u="none" cap="none" strike="noStrike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			(303) 877-1747	          	info@familyvoicesco.org</a:t>
            </a:r>
            <a:endParaRPr b="0" i="0" sz="1500" u="none" cap="none" strike="noStrike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2014-10-22T22:56:54Z</dcterms:created>
  <dc:creator>Windows User</dc:creator>
</cp:coreProperties>
</file>