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9144000"/>
  <p:notesSz cx="6954825" cy="9309100"/>
  <p:embeddedFontLst>
    <p:embeddedFont>
      <p:font typeface="Roboto"/>
      <p:regular r:id="rId42"/>
      <p:bold r:id="rId43"/>
      <p:italic r:id="rId44"/>
      <p:boldItalic r:id="rId45"/>
    </p:embeddedFont>
    <p:embeddedFont>
      <p:font typeface="Tahoma"/>
      <p:regular r:id="rId46"/>
      <p:bold r:id="rId47"/>
    </p:embeddedFont>
    <p:embeddedFont>
      <p:font typeface="Merriweather"/>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2" roundtripDataSignature="AMtx7mi+ulsnN6Z9ybHW+3j2tCqhoPtZ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387B56-D4F4-45EF-9A8E-6E800CB272F6}">
  <a:tblStyle styleId="{33387B56-D4F4-45EF-9A8E-6E800CB272F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BB23C61-C216-438A-928E-6559107212CF}"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regular.fntdata"/><Relationship Id="rId41" Type="http://schemas.openxmlformats.org/officeDocument/2006/relationships/slide" Target="slides/slide35.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Tahoma-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erriweather-regular.fntdata"/><Relationship Id="rId47" Type="http://schemas.openxmlformats.org/officeDocument/2006/relationships/font" Target="fonts/Tahoma-bold.fntdata"/><Relationship Id="rId49" Type="http://schemas.openxmlformats.org/officeDocument/2006/relationships/font" Target="fonts/Merriweather-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erriweather-boldItalic.fntdata"/><Relationship Id="rId50" Type="http://schemas.openxmlformats.org/officeDocument/2006/relationships/font" Target="fonts/Merriweather-italic.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cc0601e23_0_0: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31cc0601e23_0_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cc0601e23_0_1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31cc0601e23_0_11: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cc0601e23_0_1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31cc0601e23_0_1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cc0601e23_0_24: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31cc0601e23_0_2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1cc0601e23_0_3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31cc0601e23_0_31: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cc0601e23_0_3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31cc0601e23_0_3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1cc0601e23_0_44: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g31cc0601e23_0_4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cc0601e23_0_49: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31cc0601e23_0_4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1cc0601e23_0_56: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31cc0601e23_0_56: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1cc0601e23_0_687: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31cc0601e23_0_68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cc0601e23_0_6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31cc0601e23_0_6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cc0601e23_0_6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1cc0601e23_0_6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1cc0601e23_0_7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1cc0601e23_0_72: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1cc0601e23_0_7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31cc0601e23_0_79: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1cc0601e23_0_37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31cc0601e23_0_37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1cc0601e23_0_10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31cc0601e23_0_104: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5:notes"/>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35: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cc0601e23_0_9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1cc0601e23_0_93: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cc0601e23_0_9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1cc0601e23_0_99: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1cc0601e23_0_579:notes"/>
          <p:cNvSpPr/>
          <p:nvPr>
            <p:ph idx="2" type="sldImg"/>
          </p:nvPr>
        </p:nvSpPr>
        <p:spPr>
          <a:xfrm>
            <a:off x="1172762" y="698500"/>
            <a:ext cx="46092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31cc0601e23_0_579:notes"/>
          <p:cNvSpPr txBox="1"/>
          <p:nvPr>
            <p:ph idx="1" type="body"/>
          </p:nvPr>
        </p:nvSpPr>
        <p:spPr>
          <a:xfrm>
            <a:off x="695482" y="4421823"/>
            <a:ext cx="55638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3" name="Google Shape;283;g31cc0601e23_0_579:notes"/>
          <p:cNvSpPr txBox="1"/>
          <p:nvPr>
            <p:ph idx="12" type="sldNum"/>
          </p:nvPr>
        </p:nvSpPr>
        <p:spPr>
          <a:xfrm>
            <a:off x="3939459" y="8842029"/>
            <a:ext cx="30135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1cc0601e23_0_195: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31cc0601e23_0_19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1cc0601e23_0_586:notes"/>
          <p:cNvSpPr/>
          <p:nvPr>
            <p:ph idx="2" type="sldImg"/>
          </p:nvPr>
        </p:nvSpPr>
        <p:spPr>
          <a:xfrm>
            <a:off x="1172762" y="698500"/>
            <a:ext cx="46092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1cc0601e23_0_586:notes"/>
          <p:cNvSpPr txBox="1"/>
          <p:nvPr>
            <p:ph idx="1" type="body"/>
          </p:nvPr>
        </p:nvSpPr>
        <p:spPr>
          <a:xfrm>
            <a:off x="695482" y="4421823"/>
            <a:ext cx="55638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1" name="Google Shape;291;g31cc0601e23_0_586:notes"/>
          <p:cNvSpPr txBox="1"/>
          <p:nvPr>
            <p:ph idx="12" type="sldNum"/>
          </p:nvPr>
        </p:nvSpPr>
        <p:spPr>
          <a:xfrm>
            <a:off x="3939459" y="8842029"/>
            <a:ext cx="30135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1cc0601e23_0_593:notes"/>
          <p:cNvSpPr/>
          <p:nvPr>
            <p:ph idx="2" type="sldImg"/>
          </p:nvPr>
        </p:nvSpPr>
        <p:spPr>
          <a:xfrm>
            <a:off x="1172762" y="698500"/>
            <a:ext cx="46092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31cc0601e23_0_593:notes"/>
          <p:cNvSpPr txBox="1"/>
          <p:nvPr>
            <p:ph idx="1" type="body"/>
          </p:nvPr>
        </p:nvSpPr>
        <p:spPr>
          <a:xfrm>
            <a:off x="695482" y="4421823"/>
            <a:ext cx="55638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9" name="Google Shape;299;g31cc0601e23_0_593:notes"/>
          <p:cNvSpPr txBox="1"/>
          <p:nvPr>
            <p:ph idx="12" type="sldNum"/>
          </p:nvPr>
        </p:nvSpPr>
        <p:spPr>
          <a:xfrm>
            <a:off x="3939459" y="8842029"/>
            <a:ext cx="30135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1cc0601e23_0_601:notes"/>
          <p:cNvSpPr/>
          <p:nvPr>
            <p:ph idx="2" type="sldImg"/>
          </p:nvPr>
        </p:nvSpPr>
        <p:spPr>
          <a:xfrm>
            <a:off x="1172762" y="698500"/>
            <a:ext cx="46092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31cc0601e23_0_601:notes"/>
          <p:cNvSpPr txBox="1"/>
          <p:nvPr>
            <p:ph idx="1" type="body"/>
          </p:nvPr>
        </p:nvSpPr>
        <p:spPr>
          <a:xfrm>
            <a:off x="695482" y="4421823"/>
            <a:ext cx="55638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8" name="Google Shape;308;g31cc0601e23_0_601:notes"/>
          <p:cNvSpPr txBox="1"/>
          <p:nvPr>
            <p:ph idx="12" type="sldNum"/>
          </p:nvPr>
        </p:nvSpPr>
        <p:spPr>
          <a:xfrm>
            <a:off x="3939459" y="8842029"/>
            <a:ext cx="30135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1cc0601e23_0_11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31cc0601e23_0_11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1cc0601e23_0_512: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31cc0601e23_0_512: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1cc0601e23_0_445: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31cc0601e23_0_44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cc0601e23_0_201: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1cc0601e23_0_20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cc0601e23_0_221: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31cc0601e23_0_22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cc0601e23_0_22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31cc0601e23_0_22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1cc0601e23_0_235: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1cc0601e23_0_23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cc0601e23_0_24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31cc0601e23_0_244: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cc0601e23_0_311: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cc0601e23_0_311: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0070d482ef_0_254"/>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20070d482ef_0_254"/>
          <p:cNvSpPr txBox="1"/>
          <p:nvPr>
            <p:ph type="ctr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g20070d482ef_0_254"/>
          <p:cNvSpPr txBox="1"/>
          <p:nvPr>
            <p:ph idx="1" type="subTitle"/>
          </p:nvPr>
        </p:nvSpPr>
        <p:spPr>
          <a:xfrm>
            <a:off x="311700" y="2504747"/>
            <a:ext cx="4242600" cy="984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20070d482ef_0_25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g20070d482ef_0_289"/>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0070d482ef_0_289"/>
          <p:cNvSpPr txBox="1"/>
          <p:nvPr>
            <p:ph type="title"/>
          </p:nvPr>
        </p:nvSpPr>
        <p:spPr>
          <a:xfrm>
            <a:off x="311300" y="667900"/>
            <a:ext cx="3704400" cy="273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7" name="Google Shape;57;g20070d482ef_0_289"/>
          <p:cNvSpPr txBox="1"/>
          <p:nvPr>
            <p:ph idx="1" type="subTitle"/>
          </p:nvPr>
        </p:nvSpPr>
        <p:spPr>
          <a:xfrm>
            <a:off x="304800" y="3502300"/>
            <a:ext cx="3704400" cy="123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58" name="Google Shape;58;g20070d482ef_0_289"/>
          <p:cNvSpPr txBox="1"/>
          <p:nvPr>
            <p:ph idx="2" type="body"/>
          </p:nvPr>
        </p:nvSpPr>
        <p:spPr>
          <a:xfrm>
            <a:off x="4879025" y="667900"/>
            <a:ext cx="3954000" cy="5481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9" name="Google Shape;59;g20070d482ef_0_28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g20070d482ef_0_295"/>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20070d482ef_0_295"/>
          <p:cNvSpPr txBox="1"/>
          <p:nvPr>
            <p:ph idx="1" type="body"/>
          </p:nvPr>
        </p:nvSpPr>
        <p:spPr>
          <a:xfrm>
            <a:off x="311700" y="6028533"/>
            <a:ext cx="7979400" cy="614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63" name="Google Shape;63;g20070d482ef_0_29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 name="Shape 14"/>
        <p:cNvGrpSpPr/>
        <p:nvPr/>
      </p:nvGrpSpPr>
      <p:grpSpPr>
        <a:xfrm>
          <a:off x="0" y="0"/>
          <a:ext cx="0" cy="0"/>
          <a:chOff x="0" y="0"/>
          <a:chExt cx="0" cy="0"/>
        </a:xfrm>
      </p:grpSpPr>
      <p:sp>
        <p:nvSpPr>
          <p:cNvPr id="15" name="Google Shape;15;g20070d482ef_0_281"/>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g20070d482ef_0_281"/>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 name="Google Shape;17;g20070d482ef_0_281"/>
          <p:cNvSpPr txBox="1"/>
          <p:nvPr>
            <p:ph idx="1" type="body"/>
          </p:nvPr>
        </p:nvSpPr>
        <p:spPr>
          <a:xfrm>
            <a:off x="311700" y="3187533"/>
            <a:ext cx="3127500" cy="3063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18" name="Google Shape;18;g20070d482ef_0_28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0070d482ef_0_264"/>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0070d482ef_0_264"/>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20070d482ef_0_264"/>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20070d482ef_0_264"/>
          <p:cNvSpPr txBox="1"/>
          <p:nvPr>
            <p:ph type="title"/>
          </p:nvPr>
        </p:nvSpPr>
        <p:spPr>
          <a:xfrm>
            <a:off x="311725" y="667900"/>
            <a:ext cx="3706500" cy="3345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4" name="Google Shape;24;g20070d482ef_0_264"/>
          <p:cNvSpPr txBox="1"/>
          <p:nvPr>
            <p:ph idx="1" type="body"/>
          </p:nvPr>
        </p:nvSpPr>
        <p:spPr>
          <a:xfrm>
            <a:off x="4644675" y="667900"/>
            <a:ext cx="4166400" cy="5464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g20070d482ef_0_2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20070d482ef_0_271"/>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20070d482ef_0_271"/>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g20070d482ef_0_271"/>
          <p:cNvSpPr txBox="1"/>
          <p:nvPr>
            <p:ph idx="1" type="body"/>
          </p:nvPr>
        </p:nvSpPr>
        <p:spPr>
          <a:xfrm>
            <a:off x="3117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0" name="Google Shape;30;g20070d482ef_0_271"/>
          <p:cNvSpPr txBox="1"/>
          <p:nvPr>
            <p:ph idx="2" type="body"/>
          </p:nvPr>
        </p:nvSpPr>
        <p:spPr>
          <a:xfrm>
            <a:off x="48324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1" name="Google Shape;31;g20070d482ef_0_27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0070d482ef_0_27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20070d482ef_0_277"/>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5" name="Google Shape;35;g20070d482ef_0_27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g20070d482ef_0_3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g20070d482ef_0_3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200"/>
              </a:spcBef>
              <a:spcAft>
                <a:spcPts val="0"/>
              </a:spcAft>
              <a:buClr>
                <a:schemeClr val="dk1"/>
              </a:buClr>
              <a:buSzPts val="1800"/>
              <a:buChar char="○"/>
              <a:defRPr/>
            </a:lvl2pPr>
            <a:lvl3pPr indent="-342900" lvl="2" marL="1371600" algn="l">
              <a:lnSpc>
                <a:spcPct val="115000"/>
              </a:lnSpc>
              <a:spcBef>
                <a:spcPts val="1200"/>
              </a:spcBef>
              <a:spcAft>
                <a:spcPts val="0"/>
              </a:spcAft>
              <a:buClr>
                <a:schemeClr val="dk1"/>
              </a:buClr>
              <a:buSzPts val="1800"/>
              <a:buChar char="■"/>
              <a:defRPr/>
            </a:lvl3pPr>
            <a:lvl4pPr indent="-342900" lvl="3" marL="1828800" algn="l">
              <a:lnSpc>
                <a:spcPct val="115000"/>
              </a:lnSpc>
              <a:spcBef>
                <a:spcPts val="1200"/>
              </a:spcBef>
              <a:spcAft>
                <a:spcPts val="0"/>
              </a:spcAft>
              <a:buClr>
                <a:schemeClr val="dk1"/>
              </a:buClr>
              <a:buSzPts val="1800"/>
              <a:buChar char="●"/>
              <a:defRPr/>
            </a:lvl4pPr>
            <a:lvl5pPr indent="-342900" lvl="4" marL="2286000" algn="l">
              <a:lnSpc>
                <a:spcPct val="115000"/>
              </a:lnSpc>
              <a:spcBef>
                <a:spcPts val="1200"/>
              </a:spcBef>
              <a:spcAft>
                <a:spcPts val="0"/>
              </a:spcAft>
              <a:buClr>
                <a:schemeClr val="dk1"/>
              </a:buClr>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39" name="Google Shape;39;g20070d482ef_0_30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g20070d482ef_0_30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g20070d482ef_0_3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42" name="Shape 42"/>
        <p:cNvGrpSpPr/>
        <p:nvPr/>
      </p:nvGrpSpPr>
      <p:grpSpPr>
        <a:xfrm>
          <a:off x="0" y="0"/>
          <a:ext cx="0" cy="0"/>
          <a:chOff x="0" y="0"/>
          <a:chExt cx="0" cy="0"/>
        </a:xfrm>
      </p:grpSpPr>
      <p:sp>
        <p:nvSpPr>
          <p:cNvPr id="43" name="Google Shape;43;g20070d482ef_0_299"/>
          <p:cNvSpPr txBox="1"/>
          <p:nvPr>
            <p:ph hasCustomPrompt="1" type="title"/>
          </p:nvPr>
        </p:nvSpPr>
        <p:spPr>
          <a:xfrm>
            <a:off x="311750" y="1108233"/>
            <a:ext cx="5334900" cy="1659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44" name="Google Shape;44;g20070d482ef_0_299"/>
          <p:cNvSpPr txBox="1"/>
          <p:nvPr>
            <p:ph idx="1" type="body"/>
          </p:nvPr>
        </p:nvSpPr>
        <p:spPr>
          <a:xfrm>
            <a:off x="311700" y="2828567"/>
            <a:ext cx="5334900" cy="1256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5" name="Google Shape;45;g20070d482ef_0_29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6" name="Shape 46"/>
        <p:cNvGrpSpPr/>
        <p:nvPr/>
      </p:nvGrpSpPr>
      <p:grpSpPr>
        <a:xfrm>
          <a:off x="0" y="0"/>
          <a:ext cx="0" cy="0"/>
          <a:chOff x="0" y="0"/>
          <a:chExt cx="0" cy="0"/>
        </a:xfrm>
      </p:grpSpPr>
      <p:sp>
        <p:nvSpPr>
          <p:cNvPr id="47" name="Google Shape;47;g20070d482ef_0_259"/>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8" name="Google Shape;48;g20070d482ef_0_259"/>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9" name="Google Shape;49;g20070d482ef_0_259"/>
          <p:cNvSpPr txBox="1"/>
          <p:nvPr>
            <p:ph type="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0" name="Google Shape;50;g20070d482ef_0_2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1" name="Shape 51"/>
        <p:cNvGrpSpPr/>
        <p:nvPr/>
      </p:nvGrpSpPr>
      <p:grpSpPr>
        <a:xfrm>
          <a:off x="0" y="0"/>
          <a:ext cx="0" cy="0"/>
          <a:chOff x="0" y="0"/>
          <a:chExt cx="0" cy="0"/>
        </a:xfrm>
      </p:grpSpPr>
      <p:sp>
        <p:nvSpPr>
          <p:cNvPr id="52" name="Google Shape;52;g20070d482ef_0_286"/>
          <p:cNvSpPr txBox="1"/>
          <p:nvPr>
            <p:ph type="title"/>
          </p:nvPr>
        </p:nvSpPr>
        <p:spPr>
          <a:xfrm>
            <a:off x="311675" y="1064800"/>
            <a:ext cx="6247800" cy="4728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3" name="Google Shape;53;g20070d482ef_0_28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20070d482ef_0_25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g20070d482ef_0_25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g20070d482ef_0_25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hyperlink" Target="http://www.familyvoicesco.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familyvoicesco.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familyvoicesco.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familyvoicesco.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www.familyvoicesco.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www.familyvoicesco.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familyvoicesco.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familyvoicesco.org/" TargetMode="Externa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www.familyvoicesco.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www.familyvoicesco.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hcpf.colorado.gov/case-management-agency-directory" TargetMode="External"/><Relationship Id="rId4" Type="http://schemas.openxmlformats.org/officeDocument/2006/relationships/hyperlink" Target="http://www.familyvoicesco.org" TargetMode="External"/><Relationship Id="rId5"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hcpf.colorado.gov/sites/hcpf/files/HCBS%20Adult%20Waivers%20and%20PACE%20Comparison%20Chart-14%20pt.pdf" TargetMode="External"/><Relationship Id="rId4" Type="http://schemas.openxmlformats.org/officeDocument/2006/relationships/hyperlink" Target="https://hcpf.colorado.gov/sites/hcpf/files/HCBS%20Children%27s%20Waivers%20Comparison%20Chart-14%20pt%20font-March%202024.pdf" TargetMode="External"/><Relationship Id="rId10" Type="http://schemas.openxmlformats.org/officeDocument/2006/relationships/hyperlink" Target="http://www.familyvoicesco.org" TargetMode="External"/><Relationship Id="rId9" Type="http://schemas.openxmlformats.org/officeDocument/2006/relationships/hyperlink" Target="https://hcpf.colorado.gov/hcbs-waivers" TargetMode="External"/><Relationship Id="rId5" Type="http://schemas.openxmlformats.org/officeDocument/2006/relationships/hyperlink" Target="https://hcpf.colorado.gov/sites/hcpf/files/Choosing%20an%20HCBS%20Waiver%20Flowchart-Adults-January%202017.pdf" TargetMode="External"/><Relationship Id="rId6" Type="http://schemas.openxmlformats.org/officeDocument/2006/relationships/hyperlink" Target="https://hcpf.colorado.gov/sites/hcpf/files/Choosing%20an%20HCBS%20Waiver%20Flowchart-Children-December%202019.pdf" TargetMode="External"/><Relationship Id="rId7" Type="http://schemas.openxmlformats.org/officeDocument/2006/relationships/hyperlink" Target="https://www.dpcolo.org/wp-content/uploads/2023/11/Services-Definitions-and-Waiver-Availability-Guide.pdf" TargetMode="External"/><Relationship Id="rId8" Type="http://schemas.openxmlformats.org/officeDocument/2006/relationships/hyperlink" Target="https://www.dpcolo.org/wp-content/uploads/2023/11/Acronym-Guide.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hcpf.colorado.gov/buy-in-program-working-adults-disabilities" TargetMode="External"/><Relationship Id="rId4" Type="http://schemas.openxmlformats.org/officeDocument/2006/relationships/hyperlink" Target="https://hcpf.colorado.gov/buy-in-program-working-adults-disabilit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www.colorado.gov/pea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www.colorado.gov/pea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www.healthfirstcolorado.com/health-first-colorado-regional-organiz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healthfirstcolorado.com/health-first-colorado-regional-organization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hcpf.colorado.gov/community-first-choice-option" TargetMode="External"/><Relationship Id="rId4" Type="http://schemas.openxmlformats.org/officeDocument/2006/relationships/hyperlink" Target="http://www.familyvoicesco.org" TargetMode="External"/><Relationship Id="rId5" Type="http://schemas.openxmlformats.org/officeDocument/2006/relationships/image" Target="../media/image7.png"/><Relationship Id="rId6"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mailto:megan@familyvoicesco.org" TargetMode="External"/><Relationship Id="rId4" Type="http://schemas.openxmlformats.org/officeDocument/2006/relationships/hyperlink" Target="mailto:brenda@familyvoicesco.org" TargetMode="External"/><Relationship Id="rId5" Type="http://schemas.openxmlformats.org/officeDocument/2006/relationships/hyperlink" Target="mailto:jamie@familyvoicesc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www.familyvoicesco.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familyvoicesco.or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www.familyvoicesco.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ssa.gov/notices/supplemental-security-income/text-child-ussi.htm" TargetMode="External"/><Relationship Id="rId4" Type="http://schemas.openxmlformats.org/officeDocument/2006/relationships/hyperlink" Target="http://www.familyvoicesco.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sss.gov/regist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3488100" y="3752109"/>
            <a:ext cx="5655900" cy="2794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solidFill>
                  <a:schemeClr val="lt1"/>
                </a:solidFill>
              </a:rPr>
              <a:t>Adult Home and Community Based Service (HCBS)Waivers</a:t>
            </a:r>
            <a:endParaRPr>
              <a:solidFill>
                <a:schemeClr val="lt1"/>
              </a:solidFill>
            </a:endParaRPr>
          </a:p>
        </p:txBody>
      </p:sp>
      <p:pic>
        <p:nvPicPr>
          <p:cNvPr id="69" name="Google Shape;69;p1"/>
          <p:cNvPicPr preferRelativeResize="0"/>
          <p:nvPr/>
        </p:nvPicPr>
        <p:blipFill rotWithShape="1">
          <a:blip r:embed="rId3">
            <a:alphaModFix/>
          </a:blip>
          <a:srcRect b="0" l="0" r="0" t="0"/>
          <a:stretch/>
        </p:blipFill>
        <p:spPr>
          <a:xfrm>
            <a:off x="195350" y="326350"/>
            <a:ext cx="8753300" cy="1914776"/>
          </a:xfrm>
          <a:prstGeom prst="rect">
            <a:avLst/>
          </a:prstGeom>
          <a:noFill/>
          <a:ln>
            <a:noFill/>
          </a:ln>
        </p:spPr>
      </p:pic>
      <p:sp>
        <p:nvSpPr>
          <p:cNvPr id="70" name="Google Shape;70;p1"/>
          <p:cNvSpPr txBox="1"/>
          <p:nvPr/>
        </p:nvSpPr>
        <p:spPr>
          <a:xfrm>
            <a:off x="-1" y="6339175"/>
            <a:ext cx="9047747" cy="4154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(303) 877-1747	          	info@familyvoicesco.org</a:t>
            </a:r>
            <a:endParaRPr b="0" i="0" sz="15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ph type="title"/>
          </p:nvPr>
        </p:nvSpPr>
        <p:spPr>
          <a:xfrm>
            <a:off x="168350" y="667900"/>
            <a:ext cx="3739500" cy="33453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At Age 18</a:t>
            </a:r>
            <a:br>
              <a:rPr lang="en-US"/>
            </a:br>
            <a:r>
              <a:rPr lang="en-US"/>
              <a:t>think about future…</a:t>
            </a:r>
            <a:br>
              <a:rPr lang="en-US"/>
            </a:br>
            <a:r>
              <a:rPr lang="en-US"/>
              <a:t>5, 10, 15, 20 years</a:t>
            </a:r>
            <a:endParaRPr/>
          </a:p>
        </p:txBody>
      </p:sp>
      <p:sp>
        <p:nvSpPr>
          <p:cNvPr id="151" name="Google Shape;151;p5"/>
          <p:cNvSpPr txBox="1"/>
          <p:nvPr>
            <p:ph idx="1" type="body"/>
          </p:nvPr>
        </p:nvSpPr>
        <p:spPr>
          <a:xfrm>
            <a:off x="3852625" y="0"/>
            <a:ext cx="5291400" cy="65463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40247"/>
              <a:buNone/>
            </a:pPr>
            <a:r>
              <a:rPr b="1" lang="en-US" sz="6800"/>
              <a:t>        </a:t>
            </a:r>
            <a:r>
              <a:rPr b="1" lang="en-US" sz="6400"/>
              <a:t>What can you see your transitioning youth doing?</a:t>
            </a:r>
            <a:endParaRPr sz="6400"/>
          </a:p>
          <a:p>
            <a:pPr indent="-228600" lvl="1" marL="914400" rtl="0" algn="l">
              <a:lnSpc>
                <a:spcPct val="115000"/>
              </a:lnSpc>
              <a:spcBef>
                <a:spcPts val="0"/>
              </a:spcBef>
              <a:spcAft>
                <a:spcPts val="0"/>
              </a:spcAft>
              <a:buSzPct val="100686"/>
              <a:buNone/>
            </a:pPr>
            <a:r>
              <a:t/>
            </a:r>
            <a:endParaRPr sz="2300"/>
          </a:p>
          <a:p>
            <a:pPr indent="-317500" lvl="1" marL="914400" rtl="0" algn="l">
              <a:lnSpc>
                <a:spcPct val="115000"/>
              </a:lnSpc>
              <a:spcBef>
                <a:spcPts val="0"/>
              </a:spcBef>
              <a:spcAft>
                <a:spcPts val="0"/>
              </a:spcAft>
              <a:buSzPct val="100000"/>
              <a:buChar char="○"/>
            </a:pPr>
            <a:r>
              <a:rPr b="1" lang="en-US" sz="5600"/>
              <a:t>Living</a:t>
            </a:r>
            <a:endParaRPr sz="5600"/>
          </a:p>
          <a:p>
            <a:pPr indent="-317500" lvl="2" marL="1371600" rtl="0" algn="l">
              <a:lnSpc>
                <a:spcPct val="115000"/>
              </a:lnSpc>
              <a:spcBef>
                <a:spcPts val="0"/>
              </a:spcBef>
              <a:spcAft>
                <a:spcPts val="0"/>
              </a:spcAft>
              <a:buSzPct val="100000"/>
              <a:buChar char="■"/>
            </a:pPr>
            <a:r>
              <a:rPr lang="en-US" sz="5600"/>
              <a:t>With parents?</a:t>
            </a:r>
            <a:endParaRPr sz="5600"/>
          </a:p>
          <a:p>
            <a:pPr indent="-317500" lvl="2" marL="1371600" rtl="0" algn="l">
              <a:lnSpc>
                <a:spcPct val="115000"/>
              </a:lnSpc>
              <a:spcBef>
                <a:spcPts val="0"/>
              </a:spcBef>
              <a:spcAft>
                <a:spcPts val="0"/>
              </a:spcAft>
              <a:buSzPct val="100000"/>
              <a:buChar char="■"/>
            </a:pPr>
            <a:r>
              <a:rPr lang="en-US" sz="5600"/>
              <a:t>On their own?</a:t>
            </a:r>
            <a:endParaRPr sz="5600"/>
          </a:p>
          <a:p>
            <a:pPr indent="-317500" lvl="2" marL="1371600" rtl="0" algn="l">
              <a:lnSpc>
                <a:spcPct val="115000"/>
              </a:lnSpc>
              <a:spcBef>
                <a:spcPts val="0"/>
              </a:spcBef>
              <a:spcAft>
                <a:spcPts val="0"/>
              </a:spcAft>
              <a:buSzPct val="100000"/>
              <a:buChar char="■"/>
            </a:pPr>
            <a:r>
              <a:rPr lang="en-US" sz="5600"/>
              <a:t>Group or host home?</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Working</a:t>
            </a:r>
            <a:endParaRPr sz="5600"/>
          </a:p>
          <a:p>
            <a:pPr indent="-317500" lvl="2" marL="1371600" rtl="0" algn="l">
              <a:lnSpc>
                <a:spcPct val="115000"/>
              </a:lnSpc>
              <a:spcBef>
                <a:spcPts val="0"/>
              </a:spcBef>
              <a:spcAft>
                <a:spcPts val="0"/>
              </a:spcAft>
              <a:buSzPct val="100000"/>
              <a:buChar char="■"/>
            </a:pPr>
            <a:r>
              <a:rPr lang="en-US" sz="5600"/>
              <a:t>Part time?</a:t>
            </a:r>
            <a:endParaRPr sz="5600"/>
          </a:p>
          <a:p>
            <a:pPr indent="-317500" lvl="2" marL="1371600" rtl="0" algn="l">
              <a:lnSpc>
                <a:spcPct val="115000"/>
              </a:lnSpc>
              <a:spcBef>
                <a:spcPts val="0"/>
              </a:spcBef>
              <a:spcAft>
                <a:spcPts val="0"/>
              </a:spcAft>
              <a:buSzPct val="100000"/>
              <a:buChar char="■"/>
            </a:pPr>
            <a:r>
              <a:rPr lang="en-US" sz="5600"/>
              <a:t>Full time?</a:t>
            </a:r>
            <a:endParaRPr sz="5600"/>
          </a:p>
          <a:p>
            <a:pPr indent="-317500" lvl="2" marL="1371600" rtl="0" algn="l">
              <a:lnSpc>
                <a:spcPct val="115000"/>
              </a:lnSpc>
              <a:spcBef>
                <a:spcPts val="0"/>
              </a:spcBef>
              <a:spcAft>
                <a:spcPts val="0"/>
              </a:spcAft>
              <a:buSzPct val="100000"/>
              <a:buChar char="■"/>
            </a:pPr>
            <a:r>
              <a:rPr lang="en-US" sz="5600"/>
              <a:t>Supported employment?</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School</a:t>
            </a:r>
            <a:endParaRPr sz="5600"/>
          </a:p>
          <a:p>
            <a:pPr indent="-317500" lvl="2" marL="1371600" rtl="0" algn="l">
              <a:lnSpc>
                <a:spcPct val="115000"/>
              </a:lnSpc>
              <a:spcBef>
                <a:spcPts val="0"/>
              </a:spcBef>
              <a:spcAft>
                <a:spcPts val="0"/>
              </a:spcAft>
              <a:buSzPct val="100000"/>
              <a:buChar char="■"/>
            </a:pPr>
            <a:r>
              <a:rPr lang="en-US" sz="5600"/>
              <a:t>Transition Program (UP TO 21)?</a:t>
            </a:r>
            <a:endParaRPr sz="5600"/>
          </a:p>
          <a:p>
            <a:pPr indent="-317500" lvl="2" marL="1371600" rtl="0" algn="l">
              <a:lnSpc>
                <a:spcPct val="115000"/>
              </a:lnSpc>
              <a:spcBef>
                <a:spcPts val="0"/>
              </a:spcBef>
              <a:spcAft>
                <a:spcPts val="0"/>
              </a:spcAft>
              <a:buSzPct val="100000"/>
              <a:buChar char="■"/>
            </a:pPr>
            <a:r>
              <a:rPr lang="en-US" sz="5600"/>
              <a:t>Community College?</a:t>
            </a:r>
            <a:endParaRPr sz="5600"/>
          </a:p>
          <a:p>
            <a:pPr indent="-317500" lvl="2" marL="1371600" rtl="0" algn="l">
              <a:lnSpc>
                <a:spcPct val="115000"/>
              </a:lnSpc>
              <a:spcBef>
                <a:spcPts val="0"/>
              </a:spcBef>
              <a:spcAft>
                <a:spcPts val="0"/>
              </a:spcAft>
              <a:buSzPct val="100000"/>
              <a:buChar char="■"/>
            </a:pPr>
            <a:r>
              <a:rPr lang="en-US" sz="5600"/>
              <a:t>Trade School</a:t>
            </a:r>
            <a:endParaRPr sz="5600"/>
          </a:p>
          <a:p>
            <a:pPr indent="-317500" lvl="2" marL="1371600" rtl="0" algn="l">
              <a:lnSpc>
                <a:spcPct val="115000"/>
              </a:lnSpc>
              <a:spcBef>
                <a:spcPts val="0"/>
              </a:spcBef>
              <a:spcAft>
                <a:spcPts val="0"/>
              </a:spcAft>
              <a:buSzPct val="100000"/>
              <a:buChar char="■"/>
            </a:pPr>
            <a:r>
              <a:rPr lang="en-US" sz="5600"/>
              <a:t>Division of Vocational Rehab?</a:t>
            </a:r>
            <a:endParaRPr sz="5600"/>
          </a:p>
          <a:p>
            <a:pPr indent="-317500" lvl="2" marL="1371600" rtl="0" algn="l">
              <a:lnSpc>
                <a:spcPct val="115000"/>
              </a:lnSpc>
              <a:spcBef>
                <a:spcPts val="0"/>
              </a:spcBef>
              <a:spcAft>
                <a:spcPts val="0"/>
              </a:spcAft>
              <a:buSzPct val="100000"/>
              <a:buChar char="■"/>
            </a:pPr>
            <a:r>
              <a:rPr lang="en-US" sz="5600"/>
              <a:t>Job training?</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Healthcare</a:t>
            </a:r>
            <a:endParaRPr sz="5600"/>
          </a:p>
          <a:p>
            <a:pPr indent="-317500" lvl="2" marL="1371600" rtl="0" algn="l">
              <a:lnSpc>
                <a:spcPct val="115000"/>
              </a:lnSpc>
              <a:spcBef>
                <a:spcPts val="0"/>
              </a:spcBef>
              <a:spcAft>
                <a:spcPts val="0"/>
              </a:spcAft>
              <a:buSzPct val="100000"/>
              <a:buChar char="■"/>
            </a:pPr>
            <a:r>
              <a:rPr lang="en-US" sz="5600"/>
              <a:t>Health care understanding?</a:t>
            </a:r>
            <a:endParaRPr sz="5600"/>
          </a:p>
          <a:p>
            <a:pPr indent="-317500" lvl="2" marL="1371600" rtl="0" algn="l">
              <a:lnSpc>
                <a:spcPct val="115000"/>
              </a:lnSpc>
              <a:spcBef>
                <a:spcPts val="0"/>
              </a:spcBef>
              <a:spcAft>
                <a:spcPts val="0"/>
              </a:spcAft>
              <a:buSzPct val="100000"/>
              <a:buChar char="■"/>
            </a:pPr>
            <a:r>
              <a:rPr lang="en-US" sz="5600"/>
              <a:t>Can they make their own appts?</a:t>
            </a:r>
            <a:endParaRPr sz="5600"/>
          </a:p>
          <a:p>
            <a:pPr indent="-317500" lvl="2" marL="1371600" rtl="0" algn="l">
              <a:lnSpc>
                <a:spcPct val="115000"/>
              </a:lnSpc>
              <a:spcBef>
                <a:spcPts val="0"/>
              </a:spcBef>
              <a:spcAft>
                <a:spcPts val="0"/>
              </a:spcAft>
              <a:buSzPct val="100000"/>
              <a:buChar char="■"/>
            </a:pPr>
            <a:r>
              <a:rPr lang="en-US" sz="5600"/>
              <a:t>Can they refill medications?</a:t>
            </a:r>
            <a:br>
              <a:rPr lang="en-US" sz="5600"/>
            </a:br>
            <a:endParaRPr sz="5600"/>
          </a:p>
          <a:p>
            <a:pPr indent="-317500" lvl="1" marL="914400" rtl="0" algn="l">
              <a:lnSpc>
                <a:spcPct val="115000"/>
              </a:lnSpc>
              <a:spcBef>
                <a:spcPts val="0"/>
              </a:spcBef>
              <a:spcAft>
                <a:spcPts val="0"/>
              </a:spcAft>
              <a:buSzPct val="100000"/>
              <a:buChar char="○"/>
            </a:pPr>
            <a:r>
              <a:rPr b="1" lang="en-US" sz="5600"/>
              <a:t>Recreation</a:t>
            </a:r>
            <a:endParaRPr sz="5600"/>
          </a:p>
          <a:p>
            <a:pPr indent="-317500" lvl="2" marL="1371600" rtl="0" algn="l">
              <a:lnSpc>
                <a:spcPct val="115000"/>
              </a:lnSpc>
              <a:spcBef>
                <a:spcPts val="0"/>
              </a:spcBef>
              <a:spcAft>
                <a:spcPts val="0"/>
              </a:spcAft>
              <a:buSzPct val="100000"/>
              <a:buChar char="■"/>
            </a:pPr>
            <a:r>
              <a:rPr lang="en-US" sz="5600"/>
              <a:t>Activities </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Care Needs</a:t>
            </a:r>
            <a:endParaRPr sz="5600"/>
          </a:p>
          <a:p>
            <a:pPr indent="-317500" lvl="2" marL="1371600" rtl="0" algn="l">
              <a:lnSpc>
                <a:spcPct val="115000"/>
              </a:lnSpc>
              <a:spcBef>
                <a:spcPts val="0"/>
              </a:spcBef>
              <a:spcAft>
                <a:spcPts val="0"/>
              </a:spcAft>
              <a:buSzPct val="100000"/>
              <a:buChar char="■"/>
            </a:pPr>
            <a:r>
              <a:rPr lang="en-US" sz="5600"/>
              <a:t>Does the youth receive home health care?</a:t>
            </a:r>
            <a:endParaRPr sz="5600"/>
          </a:p>
          <a:p>
            <a:pPr indent="-317500" lvl="2" marL="1371600" rtl="0" algn="l">
              <a:lnSpc>
                <a:spcPct val="115000"/>
              </a:lnSpc>
              <a:spcBef>
                <a:spcPts val="0"/>
              </a:spcBef>
              <a:spcAft>
                <a:spcPts val="0"/>
              </a:spcAft>
              <a:buSzPct val="100000"/>
              <a:buChar char="■"/>
            </a:pPr>
            <a:r>
              <a:rPr lang="en-US" sz="5600"/>
              <a:t>Is parent the CNA?</a:t>
            </a:r>
            <a:endParaRPr sz="5600"/>
          </a:p>
          <a:p>
            <a:pPr indent="-317500" lvl="2" marL="1371600" rtl="0" algn="l">
              <a:lnSpc>
                <a:spcPct val="115000"/>
              </a:lnSpc>
              <a:spcBef>
                <a:spcPts val="0"/>
              </a:spcBef>
              <a:spcAft>
                <a:spcPts val="0"/>
              </a:spcAft>
              <a:buSzPct val="100000"/>
              <a:buChar char="■"/>
            </a:pPr>
            <a:r>
              <a:rPr lang="en-US" sz="5600"/>
              <a:t>Can youth provide self care?</a:t>
            </a:r>
            <a:endParaRPr sz="5600"/>
          </a:p>
        </p:txBody>
      </p:sp>
      <p:sp>
        <p:nvSpPr>
          <p:cNvPr id="152" name="Google Shape;152;p5"/>
          <p:cNvSpPr txBox="1"/>
          <p:nvPr/>
        </p:nvSpPr>
        <p:spPr>
          <a:xfrm>
            <a:off x="168350" y="6359700"/>
            <a:ext cx="8975650" cy="4154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a:t>
            </a:r>
            <a:r>
              <a:rPr b="0" i="0" lang="en-US" sz="1500" u="none" cap="none" strike="noStrike">
                <a:solidFill>
                  <a:srgbClr val="1C4587"/>
                </a:solidFill>
                <a:latin typeface="Roboto"/>
                <a:ea typeface="Roboto"/>
                <a:cs typeface="Roboto"/>
                <a:sym typeface="Roboto"/>
              </a:rPr>
              <a:t>(303)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1cc0601e23_0_0"/>
          <p:cNvSpPr txBox="1"/>
          <p:nvPr>
            <p:ph idx="2" type="body"/>
          </p:nvPr>
        </p:nvSpPr>
        <p:spPr>
          <a:xfrm>
            <a:off x="4756196" y="1660979"/>
            <a:ext cx="3999900" cy="41016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300"/>
              <a:buNone/>
            </a:pPr>
            <a:r>
              <a:rPr b="1" lang="en-US" sz="2500">
                <a:solidFill>
                  <a:schemeClr val="accent1"/>
                </a:solidFill>
              </a:rPr>
              <a:t>“Developmental” Waivers</a:t>
            </a:r>
            <a:endParaRPr b="1" sz="2500">
              <a:solidFill>
                <a:schemeClr val="accent1"/>
              </a:solidFill>
            </a:endParaRPr>
          </a:p>
          <a:p>
            <a:pPr indent="0" lvl="0" marL="0" rtl="0" algn="l">
              <a:lnSpc>
                <a:spcPct val="115000"/>
              </a:lnSpc>
              <a:spcBef>
                <a:spcPts val="0"/>
              </a:spcBef>
              <a:spcAft>
                <a:spcPts val="0"/>
              </a:spcAft>
              <a:buSzPts val="1300"/>
              <a:buNone/>
            </a:pPr>
            <a:r>
              <a:t/>
            </a:r>
            <a:endParaRPr b="1" sz="2500">
              <a:solidFill>
                <a:schemeClr val="accent1"/>
              </a:solidFill>
            </a:endParaRPr>
          </a:p>
          <a:p>
            <a:pPr indent="0" lvl="0" marL="0" rtl="0" algn="l">
              <a:lnSpc>
                <a:spcPct val="115000"/>
              </a:lnSpc>
              <a:spcBef>
                <a:spcPts val="0"/>
              </a:spcBef>
              <a:spcAft>
                <a:spcPts val="0"/>
              </a:spcAft>
              <a:buClr>
                <a:schemeClr val="dk1"/>
              </a:buClr>
              <a:buSzPts val="2600"/>
              <a:buFont typeface="Arial"/>
              <a:buNone/>
            </a:pPr>
            <a:r>
              <a:rPr b="1" lang="en-US" sz="2000">
                <a:solidFill>
                  <a:schemeClr val="accent1"/>
                </a:solidFill>
              </a:rPr>
              <a:t>SLS</a:t>
            </a:r>
            <a:endParaRPr sz="2000">
              <a:solidFill>
                <a:schemeClr val="accent1"/>
              </a:solidFill>
            </a:endParaRPr>
          </a:p>
          <a:p>
            <a:pPr indent="0" lvl="0" marL="0" rtl="0" algn="l">
              <a:lnSpc>
                <a:spcPct val="115000"/>
              </a:lnSpc>
              <a:spcBef>
                <a:spcPts val="0"/>
              </a:spcBef>
              <a:spcAft>
                <a:spcPts val="0"/>
              </a:spcAft>
              <a:buClr>
                <a:schemeClr val="dk1"/>
              </a:buClr>
              <a:buSzPts val="2600"/>
              <a:buFont typeface="Arial"/>
              <a:buNone/>
            </a:pPr>
            <a:r>
              <a:rPr lang="en-US" sz="1500">
                <a:solidFill>
                  <a:schemeClr val="accent1"/>
                </a:solidFill>
              </a:rPr>
              <a:t>(Supported Living Services)</a:t>
            </a:r>
            <a:endParaRPr sz="1500">
              <a:solidFill>
                <a:schemeClr val="accent1"/>
              </a:solidFill>
            </a:endParaRPr>
          </a:p>
          <a:p>
            <a:pPr indent="0" lvl="0" marL="0" rtl="0" algn="l">
              <a:lnSpc>
                <a:spcPct val="115000"/>
              </a:lnSpc>
              <a:spcBef>
                <a:spcPts val="0"/>
              </a:spcBef>
              <a:spcAft>
                <a:spcPts val="0"/>
              </a:spcAft>
              <a:buClr>
                <a:schemeClr val="dk1"/>
              </a:buClr>
              <a:buSzPts val="2600"/>
              <a:buFont typeface="Arial"/>
              <a:buNone/>
            </a:pPr>
            <a:br>
              <a:rPr lang="en-US" sz="1500">
                <a:solidFill>
                  <a:schemeClr val="accent1"/>
                </a:solidFill>
              </a:rPr>
            </a:br>
            <a:br>
              <a:rPr lang="en-US" sz="1500">
                <a:solidFill>
                  <a:schemeClr val="accent1"/>
                </a:solidFill>
              </a:rPr>
            </a:br>
            <a:r>
              <a:rPr b="1" lang="en-US" sz="2000">
                <a:solidFill>
                  <a:schemeClr val="accent1"/>
                </a:solidFill>
              </a:rPr>
              <a:t>DD</a:t>
            </a:r>
            <a:r>
              <a:rPr lang="en-US" sz="2000">
                <a:solidFill>
                  <a:schemeClr val="accent1"/>
                </a:solidFill>
              </a:rPr>
              <a:t> </a:t>
            </a:r>
            <a:endParaRPr sz="2000">
              <a:solidFill>
                <a:schemeClr val="accent1"/>
              </a:solidFill>
            </a:endParaRPr>
          </a:p>
          <a:p>
            <a:pPr indent="0" lvl="0" marL="0" rtl="0" algn="l">
              <a:lnSpc>
                <a:spcPct val="115000"/>
              </a:lnSpc>
              <a:spcBef>
                <a:spcPts val="0"/>
              </a:spcBef>
              <a:spcAft>
                <a:spcPts val="0"/>
              </a:spcAft>
              <a:buClr>
                <a:schemeClr val="dk1"/>
              </a:buClr>
              <a:buSzPts val="2600"/>
              <a:buFont typeface="Arial"/>
              <a:buNone/>
            </a:pPr>
            <a:r>
              <a:rPr lang="en-US" sz="1500">
                <a:solidFill>
                  <a:schemeClr val="accent1"/>
                </a:solidFill>
              </a:rPr>
              <a:t>(Developmental Disabilities)</a:t>
            </a:r>
            <a:endParaRPr sz="1500">
              <a:solidFill>
                <a:schemeClr val="accent1"/>
              </a:solidFill>
            </a:endParaRPr>
          </a:p>
          <a:p>
            <a:pPr indent="0" lvl="0" marL="0" rtl="0" algn="l">
              <a:lnSpc>
                <a:spcPct val="115000"/>
              </a:lnSpc>
              <a:spcBef>
                <a:spcPts val="0"/>
              </a:spcBef>
              <a:spcAft>
                <a:spcPts val="1200"/>
              </a:spcAft>
              <a:buSzPts val="1300"/>
              <a:buNone/>
            </a:pPr>
            <a:r>
              <a:t/>
            </a:r>
            <a:endParaRPr sz="1500">
              <a:solidFill>
                <a:schemeClr val="accent1"/>
              </a:solidFill>
            </a:endParaRPr>
          </a:p>
        </p:txBody>
      </p:sp>
      <p:cxnSp>
        <p:nvCxnSpPr>
          <p:cNvPr id="158" name="Google Shape;158;g31cc0601e23_0_0"/>
          <p:cNvCxnSpPr/>
          <p:nvPr/>
        </p:nvCxnSpPr>
        <p:spPr>
          <a:xfrm>
            <a:off x="4896150" y="2184061"/>
            <a:ext cx="3720000" cy="0"/>
          </a:xfrm>
          <a:prstGeom prst="straightConnector1">
            <a:avLst/>
          </a:prstGeom>
          <a:noFill/>
          <a:ln cap="flat" cmpd="sng" w="38100">
            <a:solidFill>
              <a:schemeClr val="accent1"/>
            </a:solidFill>
            <a:prstDash val="solid"/>
            <a:round/>
            <a:headEnd len="sm" w="sm" type="none"/>
            <a:tailEnd len="sm" w="sm" type="none"/>
          </a:ln>
        </p:spPr>
      </p:cxnSp>
      <p:sp>
        <p:nvSpPr>
          <p:cNvPr id="159" name="Google Shape;159;g31cc0601e23_0_0"/>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6 Adult’s HCBS Waivers</a:t>
            </a:r>
            <a:endParaRPr/>
          </a:p>
        </p:txBody>
      </p:sp>
      <p:sp>
        <p:nvSpPr>
          <p:cNvPr id="160" name="Google Shape;160;g31cc0601e23_0_0"/>
          <p:cNvSpPr txBox="1"/>
          <p:nvPr>
            <p:ph idx="1" type="body"/>
          </p:nvPr>
        </p:nvSpPr>
        <p:spPr>
          <a:xfrm>
            <a:off x="311725" y="1735250"/>
            <a:ext cx="3999900" cy="41016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15000"/>
              </a:lnSpc>
              <a:spcBef>
                <a:spcPts val="0"/>
              </a:spcBef>
              <a:spcAft>
                <a:spcPts val="0"/>
              </a:spcAft>
              <a:buClr>
                <a:schemeClr val="dk1"/>
              </a:buClr>
              <a:buSzPts val="2600"/>
              <a:buNone/>
            </a:pPr>
            <a:r>
              <a:rPr b="1" lang="en-US" sz="2500">
                <a:solidFill>
                  <a:schemeClr val="accent1"/>
                </a:solidFill>
              </a:rPr>
              <a:t>“Medical” Waivers</a:t>
            </a:r>
            <a:endParaRPr b="1" sz="2500">
              <a:solidFill>
                <a:schemeClr val="accent1"/>
              </a:solidFill>
            </a:endParaRPr>
          </a:p>
          <a:p>
            <a:pPr indent="0" lvl="0" marL="0" rtl="0" algn="l">
              <a:lnSpc>
                <a:spcPct val="115000"/>
              </a:lnSpc>
              <a:spcBef>
                <a:spcPts val="0"/>
              </a:spcBef>
              <a:spcAft>
                <a:spcPts val="0"/>
              </a:spcAft>
              <a:buClr>
                <a:schemeClr val="dk1"/>
              </a:buClr>
              <a:buSzPts val="2600"/>
              <a:buNone/>
            </a:pPr>
            <a:r>
              <a:rPr b="1" lang="en-US" sz="2000">
                <a:solidFill>
                  <a:schemeClr val="accent1"/>
                </a:solidFill>
              </a:rPr>
              <a:t>EBD</a:t>
            </a:r>
            <a:r>
              <a:rPr lang="en-US" sz="2000">
                <a:solidFill>
                  <a:schemeClr val="accent1"/>
                </a:solidFill>
              </a:rPr>
              <a:t> </a:t>
            </a:r>
            <a:endParaRPr sz="2000">
              <a:solidFill>
                <a:schemeClr val="accent1"/>
              </a:solidFill>
            </a:endParaRPr>
          </a:p>
          <a:p>
            <a:pPr indent="0" lvl="0" marL="0" rtl="0" algn="l">
              <a:lnSpc>
                <a:spcPct val="115000"/>
              </a:lnSpc>
              <a:spcBef>
                <a:spcPts val="0"/>
              </a:spcBef>
              <a:spcAft>
                <a:spcPts val="0"/>
              </a:spcAft>
              <a:buClr>
                <a:schemeClr val="dk1"/>
              </a:buClr>
              <a:buSzPts val="2600"/>
              <a:buNone/>
            </a:pPr>
            <a:r>
              <a:rPr lang="en-US" sz="1500">
                <a:solidFill>
                  <a:schemeClr val="accent1"/>
                </a:solidFill>
              </a:rPr>
              <a:t>(Elderly Blind and Disabled)</a:t>
            </a:r>
            <a:endParaRPr sz="1500">
              <a:solidFill>
                <a:schemeClr val="accent1"/>
              </a:solidFill>
            </a:endParaRPr>
          </a:p>
          <a:p>
            <a:pPr indent="0" lvl="0" marL="0" rtl="0" algn="l">
              <a:lnSpc>
                <a:spcPct val="115000"/>
              </a:lnSpc>
              <a:spcBef>
                <a:spcPts val="0"/>
              </a:spcBef>
              <a:spcAft>
                <a:spcPts val="0"/>
              </a:spcAft>
              <a:buClr>
                <a:schemeClr val="dk1"/>
              </a:buClr>
              <a:buSzPts val="2600"/>
              <a:buNone/>
            </a:pPr>
            <a:br>
              <a:rPr lang="en-US" sz="1500">
                <a:solidFill>
                  <a:schemeClr val="accent1"/>
                </a:solidFill>
              </a:rPr>
            </a:br>
            <a:r>
              <a:rPr b="1" lang="en-US" sz="2000">
                <a:solidFill>
                  <a:schemeClr val="accent1"/>
                </a:solidFill>
              </a:rPr>
              <a:t>CIH</a:t>
            </a:r>
            <a:endParaRPr b="1" sz="2000">
              <a:solidFill>
                <a:schemeClr val="accent1"/>
              </a:solidFill>
            </a:endParaRPr>
          </a:p>
          <a:p>
            <a:pPr indent="0" lvl="0" marL="0" rtl="0" algn="l">
              <a:spcBef>
                <a:spcPts val="0"/>
              </a:spcBef>
              <a:spcAft>
                <a:spcPts val="0"/>
              </a:spcAft>
              <a:buClr>
                <a:schemeClr val="dk1"/>
              </a:buClr>
              <a:buSzPts val="2600"/>
              <a:buNone/>
            </a:pPr>
            <a:r>
              <a:rPr lang="en-US" sz="1500">
                <a:solidFill>
                  <a:schemeClr val="accent1"/>
                </a:solidFill>
              </a:rPr>
              <a:t>(Complementary and Integrative Health - formally spinal cord injury)</a:t>
            </a:r>
            <a:endParaRPr sz="1500">
              <a:solidFill>
                <a:schemeClr val="accent1"/>
              </a:solidFill>
            </a:endParaRPr>
          </a:p>
          <a:p>
            <a:pPr indent="0" lvl="0" marL="0" rtl="0" algn="l">
              <a:lnSpc>
                <a:spcPct val="115000"/>
              </a:lnSpc>
              <a:spcBef>
                <a:spcPts val="0"/>
              </a:spcBef>
              <a:spcAft>
                <a:spcPts val="0"/>
              </a:spcAft>
              <a:buClr>
                <a:schemeClr val="dk1"/>
              </a:buClr>
              <a:buSzPts val="2600"/>
              <a:buNone/>
            </a:pPr>
            <a:r>
              <a:t/>
            </a:r>
            <a:endParaRPr b="1" sz="2000">
              <a:solidFill>
                <a:schemeClr val="accent1"/>
              </a:solidFill>
            </a:endParaRPr>
          </a:p>
          <a:p>
            <a:pPr indent="0" lvl="0" marL="0" rtl="0" algn="l">
              <a:lnSpc>
                <a:spcPct val="115000"/>
              </a:lnSpc>
              <a:spcBef>
                <a:spcPts val="0"/>
              </a:spcBef>
              <a:spcAft>
                <a:spcPts val="0"/>
              </a:spcAft>
              <a:buClr>
                <a:schemeClr val="dk1"/>
              </a:buClr>
              <a:buSzPts val="2600"/>
              <a:buNone/>
            </a:pPr>
            <a:r>
              <a:rPr b="1" lang="en-US" sz="2000">
                <a:solidFill>
                  <a:schemeClr val="accent1"/>
                </a:solidFill>
              </a:rPr>
              <a:t>CMHS</a:t>
            </a:r>
            <a:endParaRPr b="1" sz="2000">
              <a:solidFill>
                <a:schemeClr val="accent1"/>
              </a:solidFill>
            </a:endParaRPr>
          </a:p>
          <a:p>
            <a:pPr indent="0" lvl="0" marL="0" rtl="0" algn="l">
              <a:lnSpc>
                <a:spcPct val="115000"/>
              </a:lnSpc>
              <a:spcBef>
                <a:spcPts val="0"/>
              </a:spcBef>
              <a:spcAft>
                <a:spcPts val="0"/>
              </a:spcAft>
              <a:buClr>
                <a:schemeClr val="dk1"/>
              </a:buClr>
              <a:buSzPts val="2600"/>
              <a:buNone/>
            </a:pPr>
            <a:r>
              <a:rPr lang="en-US" sz="1500">
                <a:solidFill>
                  <a:schemeClr val="accent1"/>
                </a:solidFill>
              </a:rPr>
              <a:t>(Community Mental Health Supports)</a:t>
            </a:r>
            <a:endParaRPr sz="1500">
              <a:solidFill>
                <a:schemeClr val="accent1"/>
              </a:solidFill>
            </a:endParaRPr>
          </a:p>
          <a:p>
            <a:pPr indent="0" lvl="0" marL="0" rtl="0" algn="l">
              <a:spcBef>
                <a:spcPts val="0"/>
              </a:spcBef>
              <a:spcAft>
                <a:spcPts val="0"/>
              </a:spcAft>
              <a:buClr>
                <a:schemeClr val="dk1"/>
              </a:buClr>
              <a:buSzPts val="2600"/>
              <a:buNone/>
            </a:pPr>
            <a:r>
              <a:t/>
            </a:r>
            <a:endParaRPr sz="1500">
              <a:solidFill>
                <a:schemeClr val="accent1"/>
              </a:solidFill>
            </a:endParaRPr>
          </a:p>
          <a:p>
            <a:pPr indent="0" lvl="0" marL="0" rtl="0" algn="l">
              <a:spcBef>
                <a:spcPts val="0"/>
              </a:spcBef>
              <a:spcAft>
                <a:spcPts val="0"/>
              </a:spcAft>
              <a:buClr>
                <a:schemeClr val="dk1"/>
              </a:buClr>
              <a:buSzPts val="2600"/>
              <a:buNone/>
            </a:pPr>
            <a:r>
              <a:rPr b="1" lang="en-US" sz="2000">
                <a:solidFill>
                  <a:schemeClr val="accent1"/>
                </a:solidFill>
              </a:rPr>
              <a:t>BI</a:t>
            </a:r>
            <a:endParaRPr b="1" sz="2000">
              <a:solidFill>
                <a:schemeClr val="accent1"/>
              </a:solidFill>
            </a:endParaRPr>
          </a:p>
          <a:p>
            <a:pPr indent="0" lvl="0" marL="0" rtl="0" algn="l">
              <a:spcBef>
                <a:spcPts val="0"/>
              </a:spcBef>
              <a:spcAft>
                <a:spcPts val="0"/>
              </a:spcAft>
              <a:buClr>
                <a:schemeClr val="dk1"/>
              </a:buClr>
              <a:buSzPts val="2600"/>
              <a:buNone/>
            </a:pPr>
            <a:r>
              <a:rPr lang="en-US" sz="1500">
                <a:solidFill>
                  <a:schemeClr val="accent1"/>
                </a:solidFill>
              </a:rPr>
              <a:t>(Brain Injury)</a:t>
            </a:r>
            <a:endParaRPr sz="1500">
              <a:solidFill>
                <a:schemeClr val="accent1"/>
              </a:solidFill>
            </a:endParaRPr>
          </a:p>
          <a:p>
            <a:pPr indent="0" lvl="0" marL="0" rtl="0" algn="l">
              <a:lnSpc>
                <a:spcPct val="115000"/>
              </a:lnSpc>
              <a:spcBef>
                <a:spcPts val="0"/>
              </a:spcBef>
              <a:spcAft>
                <a:spcPts val="0"/>
              </a:spcAft>
              <a:buClr>
                <a:schemeClr val="dk1"/>
              </a:buClr>
              <a:buSzPts val="2600"/>
              <a:buNone/>
            </a:pPr>
            <a:r>
              <a:t/>
            </a:r>
            <a:endParaRPr sz="1500">
              <a:solidFill>
                <a:schemeClr val="accent1"/>
              </a:solidFill>
            </a:endParaRPr>
          </a:p>
        </p:txBody>
      </p:sp>
      <p:sp>
        <p:nvSpPr>
          <p:cNvPr id="161" name="Google Shape;161;g31cc0601e23_0_0"/>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cxnSp>
        <p:nvCxnSpPr>
          <p:cNvPr id="162" name="Google Shape;162;g31cc0601e23_0_0"/>
          <p:cNvCxnSpPr/>
          <p:nvPr/>
        </p:nvCxnSpPr>
        <p:spPr>
          <a:xfrm>
            <a:off x="375450" y="2184061"/>
            <a:ext cx="37200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1cc0601e23_0_11"/>
          <p:cNvSpPr txBox="1"/>
          <p:nvPr>
            <p:ph type="title"/>
          </p:nvPr>
        </p:nvSpPr>
        <p:spPr>
          <a:xfrm>
            <a:off x="311725" y="667900"/>
            <a:ext cx="8988900" cy="8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EBD-HCBS – Elderly, Blind, and Disabled</a:t>
            </a:r>
            <a:endParaRPr/>
          </a:p>
          <a:p>
            <a:pPr indent="0" lvl="0" marL="0" rtl="0" algn="l">
              <a:lnSpc>
                <a:spcPct val="100000"/>
              </a:lnSpc>
              <a:spcBef>
                <a:spcPts val="0"/>
              </a:spcBef>
              <a:spcAft>
                <a:spcPts val="0"/>
              </a:spcAft>
              <a:buSzPts val="2800"/>
              <a:buNone/>
            </a:pPr>
            <a:r>
              <a:t/>
            </a:r>
            <a:endParaRPr/>
          </a:p>
        </p:txBody>
      </p:sp>
      <p:sp>
        <p:nvSpPr>
          <p:cNvPr id="168" name="Google Shape;168;g31cc0601e23_0_11"/>
          <p:cNvSpPr txBox="1"/>
          <p:nvPr>
            <p:ph idx="4294967295" type="body"/>
          </p:nvPr>
        </p:nvSpPr>
        <p:spPr>
          <a:xfrm>
            <a:off x="440700" y="2166350"/>
            <a:ext cx="8229600" cy="4257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1300"/>
              <a:buNone/>
            </a:pPr>
            <a:r>
              <a:rPr b="1" lang="en-US" sz="2408">
                <a:solidFill>
                  <a:schemeClr val="accent1"/>
                </a:solidFill>
              </a:rPr>
              <a:t>Who is served?</a:t>
            </a:r>
            <a:endParaRPr b="1" sz="2408">
              <a:solidFill>
                <a:schemeClr val="accent1"/>
              </a:solidFill>
            </a:endParaRPr>
          </a:p>
          <a:p>
            <a:pPr indent="-349821" lvl="0" marL="457200" rtl="0" algn="l">
              <a:lnSpc>
                <a:spcPct val="115000"/>
              </a:lnSpc>
              <a:spcBef>
                <a:spcPts val="1000"/>
              </a:spcBef>
              <a:spcAft>
                <a:spcPts val="0"/>
              </a:spcAft>
              <a:buClr>
                <a:schemeClr val="accent1"/>
              </a:buClr>
              <a:buSzPts val="1908"/>
              <a:buChar char="●"/>
            </a:pPr>
            <a:r>
              <a:rPr lang="en-US" sz="1908">
                <a:solidFill>
                  <a:schemeClr val="accent1"/>
                </a:solidFill>
              </a:rPr>
              <a:t>18 years or older</a:t>
            </a:r>
            <a:endParaRPr sz="1908">
              <a:solidFill>
                <a:schemeClr val="accent1"/>
              </a:solidFill>
            </a:endParaRPr>
          </a:p>
          <a:p>
            <a:pPr indent="-349821" lvl="0" marL="457200" rtl="0" algn="l">
              <a:lnSpc>
                <a:spcPct val="115000"/>
              </a:lnSpc>
              <a:spcBef>
                <a:spcPts val="1000"/>
              </a:spcBef>
              <a:spcAft>
                <a:spcPts val="0"/>
              </a:spcAft>
              <a:buClr>
                <a:schemeClr val="accent1"/>
              </a:buClr>
              <a:buSzPts val="1908"/>
              <a:buChar char="●"/>
            </a:pPr>
            <a:r>
              <a:rPr lang="en-US" sz="1908">
                <a:solidFill>
                  <a:schemeClr val="accent1"/>
                </a:solidFill>
              </a:rPr>
              <a:t>Meet nursing facility level of care</a:t>
            </a:r>
            <a:endParaRPr sz="1908">
              <a:solidFill>
                <a:schemeClr val="accent1"/>
              </a:solidFill>
            </a:endParaRPr>
          </a:p>
          <a:p>
            <a:pPr indent="0" lvl="0" marL="0" rtl="0" algn="l">
              <a:lnSpc>
                <a:spcPct val="115000"/>
              </a:lnSpc>
              <a:spcBef>
                <a:spcPts val="1000"/>
              </a:spcBef>
              <a:spcAft>
                <a:spcPts val="0"/>
              </a:spcAft>
              <a:buSzPts val="1300"/>
              <a:buNone/>
            </a:pPr>
            <a:r>
              <a:t/>
            </a:r>
            <a:endParaRPr sz="1908">
              <a:solidFill>
                <a:schemeClr val="accent1"/>
              </a:solidFill>
            </a:endParaRPr>
          </a:p>
          <a:p>
            <a:pPr indent="0" lvl="0" marL="0" rtl="0" algn="l">
              <a:lnSpc>
                <a:spcPct val="115000"/>
              </a:lnSpc>
              <a:spcBef>
                <a:spcPts val="1000"/>
              </a:spcBef>
              <a:spcAft>
                <a:spcPts val="0"/>
              </a:spcAft>
              <a:buSzPts val="1300"/>
              <a:buNone/>
            </a:pPr>
            <a:r>
              <a:rPr b="1" lang="en-US" sz="2408">
                <a:solidFill>
                  <a:schemeClr val="accent1"/>
                </a:solidFill>
              </a:rPr>
              <a:t>Targeting Criteria</a:t>
            </a:r>
            <a:endParaRPr b="1" sz="2408">
              <a:solidFill>
                <a:schemeClr val="accent1"/>
              </a:solidFill>
            </a:endParaRPr>
          </a:p>
          <a:p>
            <a:pPr indent="-349758" lvl="0" marL="457200" rtl="0" algn="l">
              <a:lnSpc>
                <a:spcPct val="115000"/>
              </a:lnSpc>
              <a:spcBef>
                <a:spcPts val="1000"/>
              </a:spcBef>
              <a:spcAft>
                <a:spcPts val="0"/>
              </a:spcAft>
              <a:buClr>
                <a:schemeClr val="accent1"/>
              </a:buClr>
              <a:buSzPts val="1908"/>
              <a:buChar char="●"/>
            </a:pPr>
            <a:r>
              <a:rPr lang="en-US" sz="1908">
                <a:solidFill>
                  <a:schemeClr val="accent1"/>
                </a:solidFill>
              </a:rPr>
              <a:t>If you are between the ages of 18 and 64, you must be blind or have a physical disability, or have a diagnosis of HIV or AIDS.</a:t>
            </a:r>
            <a:endParaRPr sz="1908">
              <a:solidFill>
                <a:schemeClr val="accent1"/>
              </a:solidFill>
            </a:endParaRPr>
          </a:p>
          <a:p>
            <a:pPr indent="-349758" lvl="0" marL="457200" rtl="0" algn="l">
              <a:lnSpc>
                <a:spcPct val="115000"/>
              </a:lnSpc>
              <a:spcBef>
                <a:spcPts val="0"/>
              </a:spcBef>
              <a:spcAft>
                <a:spcPts val="0"/>
              </a:spcAft>
              <a:buClr>
                <a:schemeClr val="accent1"/>
              </a:buClr>
              <a:buSzPts val="1908"/>
              <a:buChar char="●"/>
            </a:pPr>
            <a:r>
              <a:rPr lang="en-US" sz="1908">
                <a:solidFill>
                  <a:schemeClr val="accent1"/>
                </a:solidFill>
              </a:rPr>
              <a:t>If you are age 65 and older, you must have been determined to have a significant functional impairment.</a:t>
            </a:r>
            <a:endParaRPr sz="1500">
              <a:solidFill>
                <a:schemeClr val="accent1"/>
              </a:solidFill>
            </a:endParaRPr>
          </a:p>
        </p:txBody>
      </p:sp>
      <p:sp>
        <p:nvSpPr>
          <p:cNvPr id="169" name="Google Shape;169;g31cc0601e23_0_11"/>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1cc0601e23_0_18"/>
          <p:cNvSpPr txBox="1"/>
          <p:nvPr>
            <p:ph type="title"/>
          </p:nvPr>
        </p:nvSpPr>
        <p:spPr>
          <a:xfrm>
            <a:off x="311725" y="591700"/>
            <a:ext cx="8520600" cy="831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SzPts val="2800"/>
              <a:buNone/>
            </a:pPr>
            <a:r>
              <a:rPr lang="en-US"/>
              <a:t>EBD Waiver Services</a:t>
            </a:r>
            <a:endParaRPr/>
          </a:p>
        </p:txBody>
      </p:sp>
      <p:sp>
        <p:nvSpPr>
          <p:cNvPr id="175" name="Google Shape;175;g31cc0601e23_0_18"/>
          <p:cNvSpPr txBox="1"/>
          <p:nvPr>
            <p:ph idx="4294967295" type="body"/>
          </p:nvPr>
        </p:nvSpPr>
        <p:spPr>
          <a:xfrm>
            <a:off x="221975" y="1927275"/>
            <a:ext cx="4114800" cy="4101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1300"/>
              <a:buNone/>
            </a:pPr>
            <a:r>
              <a:rPr b="1" lang="en-US" sz="1900">
                <a:solidFill>
                  <a:schemeClr val="accent1"/>
                </a:solidFill>
              </a:rPr>
              <a:t>Adult Day Services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Alternative Care Facilities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Consumer Directed Attendant Support Services (CDASS)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Home Delivered Meals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Home Modifications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Homemaker Services (with Remote Supports options)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In-Home Support Services (IHSS)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Life Skills Training</a:t>
            </a:r>
            <a:endParaRPr sz="2000">
              <a:solidFill>
                <a:srgbClr val="0000FF"/>
              </a:solidFill>
            </a:endParaRPr>
          </a:p>
          <a:p>
            <a:pPr indent="0" lvl="0" marL="0" rtl="0" algn="ctr">
              <a:lnSpc>
                <a:spcPct val="105000"/>
              </a:lnSpc>
              <a:spcBef>
                <a:spcPts val="1200"/>
              </a:spcBef>
              <a:spcAft>
                <a:spcPts val="0"/>
              </a:spcAft>
              <a:buSzPts val="1300"/>
              <a:buNone/>
            </a:pPr>
            <a:r>
              <a:t/>
            </a:r>
            <a:endParaRPr sz="2000">
              <a:solidFill>
                <a:srgbClr val="0000FF"/>
              </a:solidFill>
            </a:endParaRPr>
          </a:p>
        </p:txBody>
      </p:sp>
      <p:sp>
        <p:nvSpPr>
          <p:cNvPr id="176" name="Google Shape;176;g31cc0601e23_0_18"/>
          <p:cNvSpPr txBox="1"/>
          <p:nvPr>
            <p:ph idx="4294967295" type="body"/>
          </p:nvPr>
        </p:nvSpPr>
        <p:spPr>
          <a:xfrm>
            <a:off x="4572000" y="2054925"/>
            <a:ext cx="4114800" cy="4101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1300"/>
              <a:buNone/>
            </a:pPr>
            <a:r>
              <a:rPr b="1" lang="en-US" sz="1900">
                <a:solidFill>
                  <a:schemeClr val="accent1"/>
                </a:solidFill>
              </a:rPr>
              <a:t>Medication Reminder</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Non-Medical Transportation</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Peer Mentorship</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Personal Care (with Remote Supports options)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Personal Emergency Response System (PERS)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Respite Care</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Transition Set Up</a:t>
            </a:r>
            <a:endParaRPr sz="2000">
              <a:solidFill>
                <a:srgbClr val="0000FF"/>
              </a:solidFill>
            </a:endParaRPr>
          </a:p>
          <a:p>
            <a:pPr indent="0" lvl="0" marL="0" rtl="0" algn="ctr">
              <a:lnSpc>
                <a:spcPct val="105000"/>
              </a:lnSpc>
              <a:spcBef>
                <a:spcPts val="1200"/>
              </a:spcBef>
              <a:spcAft>
                <a:spcPts val="0"/>
              </a:spcAft>
              <a:buSzPts val="1300"/>
              <a:buNone/>
            </a:pPr>
            <a:r>
              <a:t/>
            </a:r>
            <a:endParaRPr sz="20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1cc0601e23_0_24"/>
          <p:cNvSpPr txBox="1"/>
          <p:nvPr>
            <p:ph type="title"/>
          </p:nvPr>
        </p:nvSpPr>
        <p:spPr>
          <a:xfrm>
            <a:off x="311725" y="667900"/>
            <a:ext cx="8988900" cy="8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CIH-HCBS – Complementary and Integrative Health</a:t>
            </a:r>
            <a:endParaRPr/>
          </a:p>
          <a:p>
            <a:pPr indent="0" lvl="0" marL="0" rtl="0" algn="l">
              <a:lnSpc>
                <a:spcPct val="100000"/>
              </a:lnSpc>
              <a:spcBef>
                <a:spcPts val="0"/>
              </a:spcBef>
              <a:spcAft>
                <a:spcPts val="0"/>
              </a:spcAft>
              <a:buSzPts val="2800"/>
              <a:buNone/>
            </a:pPr>
            <a:r>
              <a:t/>
            </a:r>
            <a:endParaRPr/>
          </a:p>
        </p:txBody>
      </p:sp>
      <p:sp>
        <p:nvSpPr>
          <p:cNvPr id="182" name="Google Shape;182;g31cc0601e23_0_24"/>
          <p:cNvSpPr txBox="1"/>
          <p:nvPr>
            <p:ph idx="4294967295" type="body"/>
          </p:nvPr>
        </p:nvSpPr>
        <p:spPr>
          <a:xfrm>
            <a:off x="392150" y="1944400"/>
            <a:ext cx="8483400" cy="46143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1000"/>
              </a:spcBef>
              <a:spcAft>
                <a:spcPts val="0"/>
              </a:spcAft>
              <a:buSzPct val="53983"/>
              <a:buNone/>
            </a:pPr>
            <a:r>
              <a:rPr b="1" lang="en-US" sz="2408">
                <a:solidFill>
                  <a:schemeClr val="accent1"/>
                </a:solidFill>
              </a:rPr>
              <a:t>Who is served?</a:t>
            </a:r>
            <a:endParaRPr b="1" sz="2408">
              <a:solidFill>
                <a:schemeClr val="accent1"/>
              </a:solidFill>
            </a:endParaRPr>
          </a:p>
          <a:p>
            <a:pPr indent="-322560" lvl="0" marL="457200" rtl="0" algn="l">
              <a:lnSpc>
                <a:spcPct val="115000"/>
              </a:lnSpc>
              <a:spcBef>
                <a:spcPts val="1000"/>
              </a:spcBef>
              <a:spcAft>
                <a:spcPts val="0"/>
              </a:spcAft>
              <a:buClr>
                <a:schemeClr val="accent1"/>
              </a:buClr>
              <a:buSzPct val="100000"/>
              <a:buChar char="●"/>
            </a:pPr>
            <a:r>
              <a:rPr lang="en-US" sz="1908">
                <a:solidFill>
                  <a:schemeClr val="accent1"/>
                </a:solidFill>
              </a:rPr>
              <a:t>18 years or older</a:t>
            </a:r>
            <a:endParaRPr sz="1908">
              <a:solidFill>
                <a:schemeClr val="accent1"/>
              </a:solidFill>
            </a:endParaRPr>
          </a:p>
          <a:p>
            <a:pPr indent="-322560" lvl="0" marL="457200" rtl="0" algn="l">
              <a:lnSpc>
                <a:spcPct val="115000"/>
              </a:lnSpc>
              <a:spcBef>
                <a:spcPts val="1000"/>
              </a:spcBef>
              <a:spcAft>
                <a:spcPts val="0"/>
              </a:spcAft>
              <a:buClr>
                <a:schemeClr val="accent1"/>
              </a:buClr>
              <a:buSzPct val="100000"/>
              <a:buChar char="●"/>
            </a:pPr>
            <a:r>
              <a:rPr lang="en-US" sz="1908">
                <a:solidFill>
                  <a:schemeClr val="accent1"/>
                </a:solidFill>
              </a:rPr>
              <a:t>Meet nursing facility or hospital level of care</a:t>
            </a:r>
            <a:endParaRPr sz="1908">
              <a:solidFill>
                <a:schemeClr val="accent1"/>
              </a:solidFill>
            </a:endParaRPr>
          </a:p>
          <a:p>
            <a:pPr indent="0" lvl="0" marL="0" rtl="0" algn="l">
              <a:lnSpc>
                <a:spcPct val="115000"/>
              </a:lnSpc>
              <a:spcBef>
                <a:spcPts val="1000"/>
              </a:spcBef>
              <a:spcAft>
                <a:spcPts val="0"/>
              </a:spcAft>
              <a:buSzPct val="68129"/>
              <a:buNone/>
            </a:pPr>
            <a:r>
              <a:t/>
            </a:r>
            <a:endParaRPr sz="1908">
              <a:solidFill>
                <a:schemeClr val="accent1"/>
              </a:solidFill>
            </a:endParaRPr>
          </a:p>
          <a:p>
            <a:pPr indent="0" lvl="0" marL="0" rtl="0" algn="l">
              <a:lnSpc>
                <a:spcPct val="115000"/>
              </a:lnSpc>
              <a:spcBef>
                <a:spcPts val="1000"/>
              </a:spcBef>
              <a:spcAft>
                <a:spcPts val="0"/>
              </a:spcAft>
              <a:buSzPct val="53983"/>
              <a:buNone/>
            </a:pPr>
            <a:r>
              <a:rPr b="1" lang="en-US" sz="2408">
                <a:solidFill>
                  <a:schemeClr val="accent1"/>
                </a:solidFill>
              </a:rPr>
              <a:t>Targeting Criteria</a:t>
            </a:r>
            <a:endParaRPr b="1" sz="2408">
              <a:solidFill>
                <a:schemeClr val="accent1"/>
              </a:solidFill>
            </a:endParaRPr>
          </a:p>
          <a:p>
            <a:pPr indent="-322497" lvl="0" marL="457200" rtl="0" algn="l">
              <a:lnSpc>
                <a:spcPct val="115000"/>
              </a:lnSpc>
              <a:spcBef>
                <a:spcPts val="1000"/>
              </a:spcBef>
              <a:spcAft>
                <a:spcPts val="0"/>
              </a:spcAft>
              <a:buClr>
                <a:schemeClr val="accent1"/>
              </a:buClr>
              <a:buSzPct val="100000"/>
              <a:buChar char="●"/>
            </a:pPr>
            <a:r>
              <a:rPr lang="en-US" sz="1908">
                <a:solidFill>
                  <a:schemeClr val="accent1"/>
                </a:solidFill>
              </a:rPr>
              <a:t>Have a qualifying condition of a spinal cord injury (traumatic or nontraumatic), multiple sclerosis, brain injury, spina bifida, muscular dystrophy, or cerebral palsy </a:t>
            </a:r>
            <a:endParaRPr sz="1908">
              <a:solidFill>
                <a:schemeClr val="accent1"/>
              </a:solidFill>
            </a:endParaRPr>
          </a:p>
          <a:p>
            <a:pPr indent="-322497" lvl="0" marL="457200" rtl="0" algn="l">
              <a:lnSpc>
                <a:spcPct val="115000"/>
              </a:lnSpc>
              <a:spcBef>
                <a:spcPts val="0"/>
              </a:spcBef>
              <a:spcAft>
                <a:spcPts val="0"/>
              </a:spcAft>
              <a:buClr>
                <a:schemeClr val="accent1"/>
              </a:buClr>
              <a:buSzPct val="100000"/>
              <a:buChar char="●"/>
            </a:pPr>
            <a:r>
              <a:rPr lang="en-US" sz="1908">
                <a:solidFill>
                  <a:schemeClr val="accent1"/>
                </a:solidFill>
              </a:rPr>
              <a:t>Have been determined to have an inability for independent ambulation resulting from the qualifying condition as identified by the case manager through the assessment process. The inability for independent ambulation for the HCBS-CIH waiver means: </a:t>
            </a:r>
            <a:endParaRPr sz="1908">
              <a:solidFill>
                <a:schemeClr val="accent1"/>
              </a:solidFill>
            </a:endParaRPr>
          </a:p>
          <a:p>
            <a:pPr indent="-322497" lvl="1" marL="914400" rtl="0" algn="l">
              <a:lnSpc>
                <a:spcPct val="115000"/>
              </a:lnSpc>
              <a:spcBef>
                <a:spcPts val="0"/>
              </a:spcBef>
              <a:spcAft>
                <a:spcPts val="0"/>
              </a:spcAft>
              <a:buClr>
                <a:schemeClr val="accent1"/>
              </a:buClr>
              <a:buSzPct val="100000"/>
              <a:buChar char="○"/>
            </a:pPr>
            <a:r>
              <a:rPr lang="en-US" sz="1908">
                <a:solidFill>
                  <a:schemeClr val="accent1"/>
                </a:solidFill>
              </a:rPr>
              <a:t>The individual does not walk, and requires use of a wheelchair or scooter in all settings, whether or not they can operate the wheelchair or scooter safely, on their own, OR; </a:t>
            </a:r>
            <a:endParaRPr sz="1908">
              <a:solidFill>
                <a:schemeClr val="accent1"/>
              </a:solidFill>
            </a:endParaRPr>
          </a:p>
          <a:p>
            <a:pPr indent="-322497" lvl="1" marL="914400" rtl="0" algn="l">
              <a:lnSpc>
                <a:spcPct val="115000"/>
              </a:lnSpc>
              <a:spcBef>
                <a:spcPts val="0"/>
              </a:spcBef>
              <a:spcAft>
                <a:spcPts val="0"/>
              </a:spcAft>
              <a:buClr>
                <a:schemeClr val="accent1"/>
              </a:buClr>
              <a:buSzPct val="100000"/>
              <a:buChar char="○"/>
            </a:pPr>
            <a:r>
              <a:rPr lang="en-US" sz="1908">
                <a:solidFill>
                  <a:schemeClr val="accent1"/>
                </a:solidFill>
              </a:rPr>
              <a:t>The individual does walk, but requires use of a walker or cane in all settings, whether or not they can use the walker or cane safely, on their own, OR; </a:t>
            </a:r>
            <a:endParaRPr sz="1908">
              <a:solidFill>
                <a:schemeClr val="accent1"/>
              </a:solidFill>
            </a:endParaRPr>
          </a:p>
          <a:p>
            <a:pPr indent="-322497" lvl="1" marL="914400" rtl="0" algn="l">
              <a:lnSpc>
                <a:spcPct val="115000"/>
              </a:lnSpc>
              <a:spcBef>
                <a:spcPts val="0"/>
              </a:spcBef>
              <a:spcAft>
                <a:spcPts val="0"/>
              </a:spcAft>
              <a:buClr>
                <a:schemeClr val="accent1"/>
              </a:buClr>
              <a:buSzPct val="100000"/>
              <a:buChar char="○"/>
            </a:pPr>
            <a:r>
              <a:rPr lang="en-US" sz="1908">
                <a:solidFill>
                  <a:schemeClr val="accent1"/>
                </a:solidFill>
              </a:rPr>
              <a:t>The individual does walk, but requires “touch” or “stand-by” assistance to ambulate safely in all settings.</a:t>
            </a:r>
            <a:endParaRPr sz="1908">
              <a:solidFill>
                <a:schemeClr val="accent1"/>
              </a:solidFill>
            </a:endParaRPr>
          </a:p>
        </p:txBody>
      </p:sp>
      <p:sp>
        <p:nvSpPr>
          <p:cNvPr id="183" name="Google Shape;183;g31cc0601e23_0_24"/>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1cc0601e23_0_31"/>
          <p:cNvSpPr txBox="1"/>
          <p:nvPr>
            <p:ph type="title"/>
          </p:nvPr>
        </p:nvSpPr>
        <p:spPr>
          <a:xfrm>
            <a:off x="311725" y="591700"/>
            <a:ext cx="8520600" cy="831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SzPts val="2800"/>
              <a:buNone/>
            </a:pPr>
            <a:r>
              <a:rPr lang="en-US"/>
              <a:t>CIH Waiver Services</a:t>
            </a:r>
            <a:endParaRPr/>
          </a:p>
        </p:txBody>
      </p:sp>
      <p:sp>
        <p:nvSpPr>
          <p:cNvPr id="189" name="Google Shape;189;g31cc0601e23_0_31"/>
          <p:cNvSpPr txBox="1"/>
          <p:nvPr>
            <p:ph idx="4294967295" type="body"/>
          </p:nvPr>
        </p:nvSpPr>
        <p:spPr>
          <a:xfrm>
            <a:off x="221975" y="1927275"/>
            <a:ext cx="4114800" cy="4101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1300"/>
              <a:buNone/>
            </a:pPr>
            <a:r>
              <a:rPr b="1" lang="en-US" sz="1900">
                <a:solidFill>
                  <a:schemeClr val="accent1"/>
                </a:solidFill>
              </a:rPr>
              <a:t>Adult Day Services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rgbClr val="980000"/>
                </a:solidFill>
              </a:rPr>
              <a:t>Complementary and Integrative Health Services (Acupuncture, Chiropractic, Massage Therapy)</a:t>
            </a:r>
            <a:endParaRPr b="1" sz="1900">
              <a:solidFill>
                <a:srgbClr val="980000"/>
              </a:solidFill>
            </a:endParaRPr>
          </a:p>
          <a:p>
            <a:pPr indent="0" lvl="0" marL="0" rtl="0" algn="l">
              <a:lnSpc>
                <a:spcPct val="105000"/>
              </a:lnSpc>
              <a:spcBef>
                <a:spcPts val="1000"/>
              </a:spcBef>
              <a:spcAft>
                <a:spcPts val="0"/>
              </a:spcAft>
              <a:buSzPts val="1300"/>
              <a:buNone/>
            </a:pPr>
            <a:r>
              <a:rPr b="1" lang="en-US" sz="1900">
                <a:solidFill>
                  <a:schemeClr val="accent1"/>
                </a:solidFill>
              </a:rPr>
              <a:t>Consumer Directed Attendant Support Services (CDASS)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Home Delivered Meals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Home Modification</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Homemaker Services (with Remote Supports options)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In-Home Support Services (IHSS)</a:t>
            </a:r>
            <a:endParaRPr sz="2000">
              <a:solidFill>
                <a:srgbClr val="0000FF"/>
              </a:solidFill>
            </a:endParaRPr>
          </a:p>
        </p:txBody>
      </p:sp>
      <p:sp>
        <p:nvSpPr>
          <p:cNvPr id="190" name="Google Shape;190;g31cc0601e23_0_31"/>
          <p:cNvSpPr txBox="1"/>
          <p:nvPr>
            <p:ph idx="4294967295" type="body"/>
          </p:nvPr>
        </p:nvSpPr>
        <p:spPr>
          <a:xfrm>
            <a:off x="4572000" y="2054925"/>
            <a:ext cx="4114800" cy="4101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1300"/>
              <a:buNone/>
            </a:pPr>
            <a:r>
              <a:rPr b="1" lang="en-US" sz="1900">
                <a:solidFill>
                  <a:schemeClr val="accent1"/>
                </a:solidFill>
              </a:rPr>
              <a:t>Life Skills Training</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Medication Reminder</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Non-Medical Transportation</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Peer Mentorship</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Personal Care (with Remote Supports options)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Personal Emergency Response Systems (PERS)</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Respite Care</a:t>
            </a:r>
            <a:endParaRPr b="1" sz="1900">
              <a:solidFill>
                <a:schemeClr val="accent1"/>
              </a:solidFill>
            </a:endParaRPr>
          </a:p>
          <a:p>
            <a:pPr indent="0" lvl="0" marL="0" rtl="0" algn="l">
              <a:lnSpc>
                <a:spcPct val="105000"/>
              </a:lnSpc>
              <a:spcBef>
                <a:spcPts val="1000"/>
              </a:spcBef>
              <a:spcAft>
                <a:spcPts val="0"/>
              </a:spcAft>
              <a:buSzPts val="1300"/>
              <a:buNone/>
            </a:pPr>
            <a:r>
              <a:rPr b="1" lang="en-US" sz="1900">
                <a:solidFill>
                  <a:schemeClr val="accent1"/>
                </a:solidFill>
              </a:rPr>
              <a:t>Transition Set Up</a:t>
            </a:r>
            <a:endParaRPr b="1" sz="1900">
              <a:solidFill>
                <a:schemeClr val="accent1"/>
              </a:solidFill>
            </a:endParaRPr>
          </a:p>
          <a:p>
            <a:pPr indent="0" lvl="0" marL="0" rtl="0" algn="l">
              <a:lnSpc>
                <a:spcPct val="105000"/>
              </a:lnSpc>
              <a:spcBef>
                <a:spcPts val="1000"/>
              </a:spcBef>
              <a:spcAft>
                <a:spcPts val="0"/>
              </a:spcAft>
              <a:buSzPts val="1300"/>
              <a:buNone/>
            </a:pPr>
            <a:r>
              <a:t/>
            </a:r>
            <a:endParaRPr b="1" sz="1900">
              <a:solidFill>
                <a:schemeClr val="accent1"/>
              </a:solidFill>
            </a:endParaRPr>
          </a:p>
          <a:p>
            <a:pPr indent="0" lvl="0" marL="0" rtl="0" algn="ctr">
              <a:lnSpc>
                <a:spcPct val="105000"/>
              </a:lnSpc>
              <a:spcBef>
                <a:spcPts val="1200"/>
              </a:spcBef>
              <a:spcAft>
                <a:spcPts val="0"/>
              </a:spcAft>
              <a:buClr>
                <a:srgbClr val="000000"/>
              </a:buClr>
              <a:buSzPts val="1300"/>
              <a:buFont typeface="Arial"/>
              <a:buNone/>
            </a:pPr>
            <a:r>
              <a:t/>
            </a:r>
            <a:endParaRPr sz="2000">
              <a:solidFill>
                <a:srgbClr val="0000FF"/>
              </a:solidFill>
            </a:endParaRPr>
          </a:p>
          <a:p>
            <a:pPr indent="0" lvl="0" marL="0" rtl="0" algn="l">
              <a:lnSpc>
                <a:spcPct val="105000"/>
              </a:lnSpc>
              <a:spcBef>
                <a:spcPts val="1000"/>
              </a:spcBef>
              <a:spcAft>
                <a:spcPts val="0"/>
              </a:spcAft>
              <a:buSzPts val="1300"/>
              <a:buNone/>
            </a:pPr>
            <a:r>
              <a:t/>
            </a:r>
            <a:endParaRPr b="1" sz="1900">
              <a:solidFill>
                <a:schemeClr val="accent1"/>
              </a:solidFill>
            </a:endParaRPr>
          </a:p>
          <a:p>
            <a:pPr indent="0" lvl="0" marL="0" rtl="0" algn="ctr">
              <a:lnSpc>
                <a:spcPct val="105000"/>
              </a:lnSpc>
              <a:spcBef>
                <a:spcPts val="1200"/>
              </a:spcBef>
              <a:spcAft>
                <a:spcPts val="0"/>
              </a:spcAft>
              <a:buSzPts val="1300"/>
              <a:buNone/>
            </a:pPr>
            <a:r>
              <a:t/>
            </a:r>
            <a:endParaRPr sz="200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1cc0601e23_0_37"/>
          <p:cNvSpPr txBox="1"/>
          <p:nvPr>
            <p:ph type="title"/>
          </p:nvPr>
        </p:nvSpPr>
        <p:spPr>
          <a:xfrm>
            <a:off x="311725" y="667900"/>
            <a:ext cx="8988900" cy="8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600"/>
              <a:buFont typeface="Calibri"/>
              <a:buNone/>
            </a:pPr>
            <a:r>
              <a:rPr lang="en-US"/>
              <a:t>DD-HCBS  – Developmental Disabilities Waiver</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p:txBody>
      </p:sp>
      <p:sp>
        <p:nvSpPr>
          <p:cNvPr id="196" name="Google Shape;196;g31cc0601e23_0_37"/>
          <p:cNvSpPr txBox="1"/>
          <p:nvPr>
            <p:ph idx="4294967295" type="body"/>
          </p:nvPr>
        </p:nvSpPr>
        <p:spPr>
          <a:xfrm>
            <a:off x="163800" y="2012575"/>
            <a:ext cx="8506500" cy="474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300"/>
              <a:buNone/>
            </a:pPr>
            <a:r>
              <a:rPr b="1" lang="en-US" sz="2000">
                <a:solidFill>
                  <a:schemeClr val="dk1"/>
                </a:solidFill>
              </a:rPr>
              <a:t>Who is served?</a:t>
            </a:r>
            <a:endParaRPr b="1" sz="2000">
              <a:solidFill>
                <a:schemeClr val="dk1"/>
              </a:solidFill>
            </a:endParaRPr>
          </a:p>
          <a:p>
            <a:pPr indent="-323850" lvl="0" marL="457200" rtl="0" algn="l">
              <a:lnSpc>
                <a:spcPct val="115000"/>
              </a:lnSpc>
              <a:spcBef>
                <a:spcPts val="1000"/>
              </a:spcBef>
              <a:spcAft>
                <a:spcPts val="0"/>
              </a:spcAft>
              <a:buClr>
                <a:schemeClr val="dk1"/>
              </a:buClr>
              <a:buSzPts val="1500"/>
              <a:buChar char="●"/>
            </a:pPr>
            <a:r>
              <a:rPr lang="en-US" sz="1500">
                <a:solidFill>
                  <a:schemeClr val="dk1"/>
                </a:solidFill>
              </a:rPr>
              <a:t>Have a developmental disability.</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rPr>
              <a:t>18 years or older</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rPr>
              <a:t>Meet intermediate care facility level of care</a:t>
            </a:r>
            <a:endParaRPr sz="1500">
              <a:solidFill>
                <a:schemeClr val="dk1"/>
              </a:solidFill>
            </a:endParaRPr>
          </a:p>
          <a:p>
            <a:pPr indent="0" lvl="0" marL="914400" rtl="0" algn="l">
              <a:lnSpc>
                <a:spcPct val="115000"/>
              </a:lnSpc>
              <a:spcBef>
                <a:spcPts val="1000"/>
              </a:spcBef>
              <a:spcAft>
                <a:spcPts val="0"/>
              </a:spcAft>
              <a:buNone/>
            </a:pPr>
            <a:r>
              <a:t/>
            </a:r>
            <a:endParaRPr sz="1500">
              <a:solidFill>
                <a:schemeClr val="dk1"/>
              </a:solidFill>
            </a:endParaRPr>
          </a:p>
          <a:p>
            <a:pPr indent="0" lvl="0" marL="0" rtl="0" algn="l">
              <a:lnSpc>
                <a:spcPct val="115000"/>
              </a:lnSpc>
              <a:spcBef>
                <a:spcPts val="1000"/>
              </a:spcBef>
              <a:spcAft>
                <a:spcPts val="0"/>
              </a:spcAft>
              <a:buSzPts val="1300"/>
              <a:buNone/>
            </a:pPr>
            <a:r>
              <a:rPr b="1" lang="en-US" sz="2000">
                <a:solidFill>
                  <a:schemeClr val="dk1"/>
                </a:solidFill>
              </a:rPr>
              <a:t>Targeting Criteria</a:t>
            </a:r>
            <a:endParaRPr b="1" sz="2000">
              <a:solidFill>
                <a:schemeClr val="dk1"/>
              </a:solidFill>
            </a:endParaRPr>
          </a:p>
          <a:p>
            <a:pPr indent="-323850" lvl="0" marL="457200" rtl="0" algn="l">
              <a:spcBef>
                <a:spcPts val="1000"/>
              </a:spcBef>
              <a:spcAft>
                <a:spcPts val="0"/>
              </a:spcAft>
              <a:buClr>
                <a:schemeClr val="dk1"/>
              </a:buClr>
              <a:buSzPts val="1500"/>
              <a:buChar char="●"/>
            </a:pPr>
            <a:r>
              <a:rPr lang="en-US" sz="1500">
                <a:solidFill>
                  <a:schemeClr val="dk1"/>
                </a:solidFill>
              </a:rPr>
              <a:t>Require access to services and supports 24 hours a day</a:t>
            </a:r>
            <a:endParaRPr sz="1500">
              <a:solidFill>
                <a:schemeClr val="dk1"/>
              </a:solidFill>
            </a:endParaRPr>
          </a:p>
          <a:p>
            <a:pPr indent="0" lvl="0" marL="0" rtl="0" algn="l">
              <a:spcBef>
                <a:spcPts val="1000"/>
              </a:spcBef>
              <a:spcAft>
                <a:spcPts val="0"/>
              </a:spcAft>
              <a:buNone/>
            </a:pPr>
            <a:r>
              <a:t/>
            </a:r>
            <a:endParaRPr sz="1500">
              <a:solidFill>
                <a:schemeClr val="dk1"/>
              </a:solidFill>
            </a:endParaRPr>
          </a:p>
          <a:p>
            <a:pPr indent="0" lvl="0" marL="0" rtl="0" algn="l">
              <a:spcBef>
                <a:spcPts val="1000"/>
              </a:spcBef>
              <a:spcAft>
                <a:spcPts val="0"/>
              </a:spcAft>
              <a:buNone/>
            </a:pPr>
            <a:r>
              <a:t/>
            </a:r>
            <a:endParaRPr sz="1500">
              <a:solidFill>
                <a:schemeClr val="dk1"/>
              </a:solidFill>
            </a:endParaRPr>
          </a:p>
          <a:p>
            <a:pPr indent="0" lvl="0" marL="0" rtl="0" algn="l">
              <a:spcBef>
                <a:spcPts val="1000"/>
              </a:spcBef>
              <a:spcAft>
                <a:spcPts val="0"/>
              </a:spcAft>
              <a:buNone/>
            </a:pPr>
            <a:r>
              <a:rPr b="1" lang="en-US" sz="1800">
                <a:solidFill>
                  <a:schemeClr val="dk1"/>
                </a:solidFill>
              </a:rPr>
              <a:t>** If not transitioning from CES or CHRP waiver, has LONG waitlist (10+ years)</a:t>
            </a:r>
            <a:endParaRPr b="1" sz="1800">
              <a:solidFill>
                <a:schemeClr val="dk1"/>
              </a:solidFill>
            </a:endParaRPr>
          </a:p>
        </p:txBody>
      </p:sp>
      <p:sp>
        <p:nvSpPr>
          <p:cNvPr id="197" name="Google Shape;197;g31cc0601e23_0_37"/>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1cc0601e23_0_44"/>
          <p:cNvSpPr txBox="1"/>
          <p:nvPr>
            <p:ph type="title"/>
          </p:nvPr>
        </p:nvSpPr>
        <p:spPr>
          <a:xfrm>
            <a:off x="311725" y="591700"/>
            <a:ext cx="8520600" cy="831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SzPts val="2800"/>
              <a:buNone/>
            </a:pPr>
            <a:r>
              <a:rPr lang="en-US"/>
              <a:t>DD Waiver Services</a:t>
            </a:r>
            <a:endParaRPr/>
          </a:p>
        </p:txBody>
      </p:sp>
      <p:sp>
        <p:nvSpPr>
          <p:cNvPr id="203" name="Google Shape;203;g31cc0601e23_0_44"/>
          <p:cNvSpPr txBox="1"/>
          <p:nvPr>
            <p:ph idx="4294967295" type="body"/>
          </p:nvPr>
        </p:nvSpPr>
        <p:spPr>
          <a:xfrm>
            <a:off x="457200" y="1865376"/>
            <a:ext cx="8520600" cy="4101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1300"/>
              <a:buNone/>
            </a:pPr>
            <a:r>
              <a:rPr b="1" lang="en-US" sz="1500">
                <a:solidFill>
                  <a:schemeClr val="accent1"/>
                </a:solidFill>
              </a:rPr>
              <a:t>Behavioral Services</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Benefits Planning</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Day Habilitation Services (Specialized Habilitation, Supported Community Connections)</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HCBS Dental Services</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Home Delivered Meals</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Non-Medical Transportation</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Peer Mentorship</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Prevocational Services</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rgbClr val="980000"/>
                </a:solidFill>
              </a:rPr>
              <a:t>Residential Habilitation Services (24-hour individual or group)</a:t>
            </a:r>
            <a:endParaRPr b="1" sz="1500">
              <a:solidFill>
                <a:srgbClr val="980000"/>
              </a:solidFill>
            </a:endParaRPr>
          </a:p>
          <a:p>
            <a:pPr indent="0" lvl="0" marL="0" rtl="0" algn="l">
              <a:lnSpc>
                <a:spcPct val="105000"/>
              </a:lnSpc>
              <a:spcBef>
                <a:spcPts val="1000"/>
              </a:spcBef>
              <a:spcAft>
                <a:spcPts val="0"/>
              </a:spcAft>
              <a:buSzPts val="1300"/>
              <a:buNone/>
            </a:pPr>
            <a:r>
              <a:rPr b="1" lang="en-US" sz="1500">
                <a:solidFill>
                  <a:schemeClr val="accent1"/>
                </a:solidFill>
              </a:rPr>
              <a:t>Specialized Medical Equipment and Supplies</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Supported Employment</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Transition Set Up</a:t>
            </a:r>
            <a:endParaRPr b="1" sz="1500">
              <a:solidFill>
                <a:schemeClr val="accent1"/>
              </a:solidFill>
            </a:endParaRPr>
          </a:p>
          <a:p>
            <a:pPr indent="0" lvl="0" marL="0" rtl="0" algn="l">
              <a:lnSpc>
                <a:spcPct val="105000"/>
              </a:lnSpc>
              <a:spcBef>
                <a:spcPts val="1000"/>
              </a:spcBef>
              <a:spcAft>
                <a:spcPts val="0"/>
              </a:spcAft>
              <a:buSzPts val="1300"/>
              <a:buNone/>
            </a:pPr>
            <a:r>
              <a:rPr b="1" lang="en-US" sz="1500">
                <a:solidFill>
                  <a:schemeClr val="accent1"/>
                </a:solidFill>
              </a:rPr>
              <a:t>Vision Services</a:t>
            </a:r>
            <a:endParaRPr sz="160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1cc0601e23_0_49"/>
          <p:cNvSpPr txBox="1"/>
          <p:nvPr>
            <p:ph type="title"/>
          </p:nvPr>
        </p:nvSpPr>
        <p:spPr>
          <a:xfrm>
            <a:off x="311725" y="667900"/>
            <a:ext cx="8988900" cy="8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600"/>
              <a:buFont typeface="Calibri"/>
              <a:buNone/>
            </a:pPr>
            <a:r>
              <a:rPr lang="en-US"/>
              <a:t>SLS-HCBS  – Supported Living Services</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p:txBody>
      </p:sp>
      <p:sp>
        <p:nvSpPr>
          <p:cNvPr id="209" name="Google Shape;209;g31cc0601e23_0_49"/>
          <p:cNvSpPr txBox="1"/>
          <p:nvPr>
            <p:ph idx="4294967295" type="body"/>
          </p:nvPr>
        </p:nvSpPr>
        <p:spPr>
          <a:xfrm>
            <a:off x="163800" y="2012575"/>
            <a:ext cx="8506500" cy="474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300"/>
              <a:buNone/>
            </a:pPr>
            <a:r>
              <a:rPr b="1" lang="en-US" sz="2400">
                <a:solidFill>
                  <a:schemeClr val="dk1"/>
                </a:solidFill>
              </a:rPr>
              <a:t>Who is served?</a:t>
            </a:r>
            <a:endParaRPr b="1" sz="2400">
              <a:solidFill>
                <a:schemeClr val="dk1"/>
              </a:solidFill>
            </a:endParaRPr>
          </a:p>
          <a:p>
            <a:pPr indent="-349250" lvl="0" marL="457200" rtl="0" algn="l">
              <a:lnSpc>
                <a:spcPct val="115000"/>
              </a:lnSpc>
              <a:spcBef>
                <a:spcPts val="1000"/>
              </a:spcBef>
              <a:spcAft>
                <a:spcPts val="0"/>
              </a:spcAft>
              <a:buClr>
                <a:schemeClr val="dk1"/>
              </a:buClr>
              <a:buSzPts val="1900"/>
              <a:buChar char="●"/>
            </a:pPr>
            <a:r>
              <a:rPr lang="en-US" sz="1900">
                <a:solidFill>
                  <a:schemeClr val="dk1"/>
                </a:solidFill>
              </a:rPr>
              <a:t>Have a developmental disability.</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US" sz="1900">
                <a:solidFill>
                  <a:schemeClr val="dk1"/>
                </a:solidFill>
              </a:rPr>
              <a:t>18 years or older</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US" sz="1900">
                <a:solidFill>
                  <a:schemeClr val="dk1"/>
                </a:solidFill>
              </a:rPr>
              <a:t>Meet intermediate care facility level of care</a:t>
            </a:r>
            <a:endParaRPr sz="1900">
              <a:solidFill>
                <a:schemeClr val="dk1"/>
              </a:solidFill>
            </a:endParaRPr>
          </a:p>
          <a:p>
            <a:pPr indent="0" lvl="0" marL="0" rtl="0" algn="l">
              <a:spcBef>
                <a:spcPts val="1000"/>
              </a:spcBef>
              <a:spcAft>
                <a:spcPts val="0"/>
              </a:spcAft>
              <a:buNone/>
            </a:pPr>
            <a:r>
              <a:t/>
            </a:r>
            <a:endParaRPr b="1" sz="2000">
              <a:solidFill>
                <a:schemeClr val="dk1"/>
              </a:solidFill>
            </a:endParaRPr>
          </a:p>
        </p:txBody>
      </p:sp>
      <p:sp>
        <p:nvSpPr>
          <p:cNvPr id="210" name="Google Shape;210;g31cc0601e23_0_49"/>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1cc0601e23_0_56"/>
          <p:cNvSpPr txBox="1"/>
          <p:nvPr>
            <p:ph type="title"/>
          </p:nvPr>
        </p:nvSpPr>
        <p:spPr>
          <a:xfrm>
            <a:off x="311725" y="591700"/>
            <a:ext cx="8520600" cy="831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SzPts val="2800"/>
              <a:buNone/>
            </a:pPr>
            <a:r>
              <a:rPr lang="en-US"/>
              <a:t>SLS Waiver Services</a:t>
            </a:r>
            <a:endParaRPr/>
          </a:p>
        </p:txBody>
      </p:sp>
      <p:sp>
        <p:nvSpPr>
          <p:cNvPr id="216" name="Google Shape;216;g31cc0601e23_0_56"/>
          <p:cNvSpPr txBox="1"/>
          <p:nvPr>
            <p:ph idx="4294967295" type="body"/>
          </p:nvPr>
        </p:nvSpPr>
        <p:spPr>
          <a:xfrm>
            <a:off x="221975" y="1791100"/>
            <a:ext cx="4114800" cy="4101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1300"/>
              <a:buNone/>
            </a:pPr>
            <a:r>
              <a:rPr b="1" lang="en-US" sz="1400">
                <a:solidFill>
                  <a:schemeClr val="accent1"/>
                </a:solidFill>
              </a:rPr>
              <a:t>Assistive Technology</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Behavioral Services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Benefits Planning</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Consumer Directed Attendant Support Services (CDASS)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Day Habilitation Services (Specialized Habilitation, Supported Community Connections)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HCBS Dental Services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Health Maintenance Activities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Home Delivered Meals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Home Modifications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Homemaker Services (with Remote Supports options)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Life Skills Training</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Mentorship</a:t>
            </a:r>
            <a:endParaRPr b="1" sz="1400">
              <a:solidFill>
                <a:schemeClr val="accent1"/>
              </a:solidFill>
            </a:endParaRPr>
          </a:p>
        </p:txBody>
      </p:sp>
      <p:sp>
        <p:nvSpPr>
          <p:cNvPr id="217" name="Google Shape;217;g31cc0601e23_0_56"/>
          <p:cNvSpPr txBox="1"/>
          <p:nvPr>
            <p:ph idx="4294967295" type="body"/>
          </p:nvPr>
        </p:nvSpPr>
        <p:spPr>
          <a:xfrm>
            <a:off x="4572000" y="1791100"/>
            <a:ext cx="4114800" cy="4101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1300"/>
              <a:buNone/>
            </a:pPr>
            <a:r>
              <a:rPr b="1" lang="en-US" sz="1400">
                <a:solidFill>
                  <a:schemeClr val="accent1"/>
                </a:solidFill>
              </a:rPr>
              <a:t>Non-Medical Transportation</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Peer Mentorship</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Personal Care Services (with Remote Supports options)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Personal Emergency Response System (PERS)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Prevocational Services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Professional Services (Includes Hippotherapy, Massage &amp; Movement Therapy)</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Respite</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Specialized Medical Equipment and Supplies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Supported Employment</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Transition Set Up</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Vehicle Modifications</a:t>
            </a:r>
            <a:endParaRPr b="1" sz="1400">
              <a:solidFill>
                <a:schemeClr val="accent1"/>
              </a:solidFill>
            </a:endParaRPr>
          </a:p>
          <a:p>
            <a:pPr indent="0" lvl="0" marL="0" rtl="0" algn="l">
              <a:lnSpc>
                <a:spcPct val="105000"/>
              </a:lnSpc>
              <a:spcBef>
                <a:spcPts val="1000"/>
              </a:spcBef>
              <a:spcAft>
                <a:spcPts val="0"/>
              </a:spcAft>
              <a:buSzPts val="1300"/>
              <a:buNone/>
            </a:pPr>
            <a:r>
              <a:rPr b="1" lang="en-US" sz="1400">
                <a:solidFill>
                  <a:schemeClr val="accent1"/>
                </a:solidFill>
              </a:rPr>
              <a:t>Vision Services</a:t>
            </a:r>
            <a:endParaRPr sz="14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31cc0601e23_0_687"/>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sz="3300"/>
              <a:t>Family Voices Overview</a:t>
            </a:r>
            <a:endParaRPr sz="3300"/>
          </a:p>
        </p:txBody>
      </p:sp>
      <p:sp>
        <p:nvSpPr>
          <p:cNvPr id="76" name="Google Shape;76;g31cc0601e23_0_687"/>
          <p:cNvSpPr txBox="1"/>
          <p:nvPr>
            <p:ph idx="1" type="body"/>
          </p:nvPr>
        </p:nvSpPr>
        <p:spPr>
          <a:xfrm>
            <a:off x="85550" y="3233050"/>
            <a:ext cx="3577500" cy="231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1800" u="sng">
                <a:solidFill>
                  <a:schemeClr val="lt1"/>
                </a:solidFill>
                <a:hlinkClick r:id="rId3">
                  <a:extLst>
                    <a:ext uri="{A12FA001-AC4F-418D-AE19-62706E023703}">
                      <ahyp:hlinkClr val="tx"/>
                    </a:ext>
                  </a:extLst>
                </a:hlinkClick>
              </a:rPr>
              <a:t>www.familyvoicesco.org/</a:t>
            </a:r>
            <a:endParaRPr sz="1800">
              <a:solidFill>
                <a:schemeClr val="lt1"/>
              </a:solidFill>
            </a:endParaRPr>
          </a:p>
          <a:p>
            <a:pPr indent="0" lvl="0" marL="0" rtl="0" algn="l">
              <a:lnSpc>
                <a:spcPct val="115000"/>
              </a:lnSpc>
              <a:spcBef>
                <a:spcPts val="1200"/>
              </a:spcBef>
              <a:spcAft>
                <a:spcPts val="0"/>
              </a:spcAft>
              <a:buSzPts val="1300"/>
              <a:buNone/>
            </a:pPr>
            <a:r>
              <a:rPr lang="en-US" sz="1800">
                <a:solidFill>
                  <a:schemeClr val="lt1"/>
                </a:solidFill>
                <a:latin typeface="Arial"/>
                <a:ea typeface="Arial"/>
                <a:cs typeface="Arial"/>
                <a:sym typeface="Arial"/>
              </a:rPr>
              <a:t>(303) 877-1747</a:t>
            </a:r>
            <a:endParaRPr sz="1800">
              <a:solidFill>
                <a:schemeClr val="lt1"/>
              </a:solidFill>
              <a:latin typeface="Arial"/>
              <a:ea typeface="Arial"/>
              <a:cs typeface="Arial"/>
              <a:sym typeface="Arial"/>
            </a:endParaRPr>
          </a:p>
          <a:p>
            <a:pPr indent="0" lvl="0" marL="0" rtl="0" algn="l">
              <a:lnSpc>
                <a:spcPct val="115000"/>
              </a:lnSpc>
              <a:spcBef>
                <a:spcPts val="1200"/>
              </a:spcBef>
              <a:spcAft>
                <a:spcPts val="1200"/>
              </a:spcAft>
              <a:buSzPts val="1300"/>
              <a:buNone/>
            </a:pPr>
            <a:r>
              <a:rPr lang="en-US" sz="1800">
                <a:solidFill>
                  <a:schemeClr val="lt1"/>
                </a:solidFill>
                <a:latin typeface="Arial"/>
                <a:ea typeface="Arial"/>
                <a:cs typeface="Arial"/>
                <a:sym typeface="Arial"/>
              </a:rPr>
              <a:t>info@familyvoicesco.org</a:t>
            </a:r>
            <a:endParaRPr sz="1800">
              <a:solidFill>
                <a:schemeClr val="lt1"/>
              </a:solidFill>
              <a:latin typeface="Arial"/>
              <a:ea typeface="Arial"/>
              <a:cs typeface="Arial"/>
              <a:sym typeface="Arial"/>
            </a:endParaRPr>
          </a:p>
        </p:txBody>
      </p:sp>
      <p:sp>
        <p:nvSpPr>
          <p:cNvPr id="77" name="Google Shape;77;g31cc0601e23_0_687"/>
          <p:cNvSpPr txBox="1"/>
          <p:nvPr/>
        </p:nvSpPr>
        <p:spPr>
          <a:xfrm>
            <a:off x="4057500" y="1716125"/>
            <a:ext cx="5086500" cy="498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Family Led Nonprofit</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Provide: </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Systems Navigation</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Education and Training</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Advocacy and Policy</a:t>
            </a:r>
            <a:endParaRPr b="0" i="0" sz="2600" u="none" cap="none" strike="noStrike">
              <a:solidFill>
                <a:srgbClr val="000000"/>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F2F Health Information Center</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Affiliate of Family Voices national organization</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p:txBody>
      </p:sp>
      <p:pic>
        <p:nvPicPr>
          <p:cNvPr id="78" name="Google Shape;78;g31cc0601e23_0_687"/>
          <p:cNvPicPr preferRelativeResize="0"/>
          <p:nvPr/>
        </p:nvPicPr>
        <p:blipFill rotWithShape="1">
          <a:blip r:embed="rId4">
            <a:alphaModFix/>
          </a:blip>
          <a:srcRect b="0" l="0" r="0" t="0"/>
          <a:stretch/>
        </p:blipFill>
        <p:spPr>
          <a:xfrm>
            <a:off x="5353512" y="185725"/>
            <a:ext cx="2494474" cy="1530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1cc0601e23_0_62"/>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Supports Intensity Scale -SIS</a:t>
            </a:r>
            <a:endParaRPr/>
          </a:p>
        </p:txBody>
      </p:sp>
      <p:sp>
        <p:nvSpPr>
          <p:cNvPr id="223" name="Google Shape;223;g31cc0601e23_0_62"/>
          <p:cNvSpPr txBox="1"/>
          <p:nvPr/>
        </p:nvSpPr>
        <p:spPr>
          <a:xfrm>
            <a:off x="0" y="1748550"/>
            <a:ext cx="9144000" cy="4787100"/>
          </a:xfrm>
          <a:prstGeom prst="rect">
            <a:avLst/>
          </a:prstGeom>
          <a:noFill/>
          <a:ln>
            <a:noFill/>
          </a:ln>
        </p:spPr>
        <p:txBody>
          <a:bodyPr anchorCtr="0" anchor="t" bIns="45700" lIns="91425" spcFirstLastPara="1" rIns="91425" wrap="square" tIns="45700">
            <a:spAutoFit/>
          </a:bodyPr>
          <a:lstStyle/>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Section 1 Medical and Behavioral Supports (rated 0, 1, 2)</a:t>
            </a:r>
            <a:endParaRPr sz="1100"/>
          </a:p>
          <a:p>
            <a:pPr indent="-355600" lvl="1" marL="914400" rtl="0" algn="l">
              <a:spcBef>
                <a:spcPts val="0"/>
              </a:spcBef>
              <a:spcAft>
                <a:spcPts val="0"/>
              </a:spcAft>
              <a:buSzPts val="2000"/>
              <a:buFont typeface="Calibri"/>
              <a:buChar char="○"/>
            </a:pPr>
            <a:r>
              <a:rPr lang="en-US" sz="2000">
                <a:latin typeface="Calibri"/>
                <a:ea typeface="Calibri"/>
                <a:cs typeface="Calibri"/>
                <a:sym typeface="Calibri"/>
              </a:rPr>
              <a:t>Section 1A: Exceptional Medical Support Needs (19 Items)</a:t>
            </a:r>
            <a:endParaRPr/>
          </a:p>
          <a:p>
            <a:pPr indent="-355600" lvl="1" marL="914400" rtl="0" algn="l">
              <a:spcBef>
                <a:spcPts val="0"/>
              </a:spcBef>
              <a:spcAft>
                <a:spcPts val="0"/>
              </a:spcAft>
              <a:buSzPts val="2000"/>
              <a:buFont typeface="Calibri"/>
              <a:buChar char="○"/>
            </a:pPr>
            <a:r>
              <a:rPr lang="en-US" sz="2000">
                <a:latin typeface="Calibri"/>
                <a:ea typeface="Calibri"/>
                <a:cs typeface="Calibri"/>
                <a:sym typeface="Calibri"/>
              </a:rPr>
              <a:t>Section 2B: Exceptional Behavioral Support Needs (13 Items)</a:t>
            </a:r>
            <a:endParaRPr sz="2800">
              <a:latin typeface="Calibri"/>
              <a:ea typeface="Calibri"/>
              <a:cs typeface="Calibri"/>
              <a:sym typeface="Calibri"/>
            </a:endParaRPr>
          </a:p>
          <a:p>
            <a:pPr indent="-387350" lvl="0" marL="457200" marR="0" rtl="0" algn="l">
              <a:lnSpc>
                <a:spcPct val="100000"/>
              </a:lnSpc>
              <a:spcBef>
                <a:spcPts val="0"/>
              </a:spcBef>
              <a:spcAft>
                <a:spcPts val="0"/>
              </a:spcAft>
              <a:buClr>
                <a:srgbClr val="000000"/>
              </a:buClr>
              <a:buSzPts val="2500"/>
              <a:buFont typeface="Calibri"/>
              <a:buChar char="●"/>
            </a:pPr>
            <a:r>
              <a:rPr i="0" lang="en-US" sz="2500" u="none" cap="none" strike="noStrike">
                <a:solidFill>
                  <a:srgbClr val="000000"/>
                </a:solidFill>
                <a:latin typeface="Calibri"/>
                <a:ea typeface="Calibri"/>
                <a:cs typeface="Calibri"/>
                <a:sym typeface="Calibri"/>
              </a:rPr>
              <a:t>Section 2 Supports Needs Index (rated by t</a:t>
            </a:r>
            <a:r>
              <a:rPr lang="en-US" sz="2500">
                <a:latin typeface="Calibri"/>
                <a:ea typeface="Calibri"/>
                <a:cs typeface="Calibri"/>
                <a:sym typeface="Calibri"/>
              </a:rPr>
              <a:t>ype, frequency, and time needed for supports)</a:t>
            </a:r>
            <a:endParaRPr sz="2500"/>
          </a:p>
          <a:p>
            <a:pPr indent="-355600" lvl="1" marL="914400" marR="0" rtl="0" algn="l">
              <a:lnSpc>
                <a:spcPct val="100000"/>
              </a:lnSpc>
              <a:spcBef>
                <a:spcPts val="0"/>
              </a:spcBef>
              <a:spcAft>
                <a:spcPts val="0"/>
              </a:spcAft>
              <a:buClr>
                <a:srgbClr val="000000"/>
              </a:buClr>
              <a:buSzPts val="2000"/>
              <a:buFont typeface="Calibri"/>
              <a:buChar char="○"/>
            </a:pPr>
            <a:r>
              <a:rPr i="0" lang="en-US" sz="2000" u="none" cap="none" strike="noStrike">
                <a:solidFill>
                  <a:srgbClr val="000000"/>
                </a:solidFill>
                <a:latin typeface="Calibri"/>
                <a:ea typeface="Calibri"/>
                <a:cs typeface="Calibri"/>
                <a:sym typeface="Calibri"/>
              </a:rPr>
              <a:t>Section 2A: Home Living Activities (8 Items) </a:t>
            </a:r>
            <a:endParaRPr/>
          </a:p>
          <a:p>
            <a:pPr indent="-355600" lvl="1" marL="914400" marR="0" rtl="0" algn="l">
              <a:lnSpc>
                <a:spcPct val="100000"/>
              </a:lnSpc>
              <a:spcBef>
                <a:spcPts val="0"/>
              </a:spcBef>
              <a:spcAft>
                <a:spcPts val="0"/>
              </a:spcAft>
              <a:buClr>
                <a:srgbClr val="000000"/>
              </a:buClr>
              <a:buSzPts val="2000"/>
              <a:buFont typeface="Calibri"/>
              <a:buChar char="○"/>
            </a:pPr>
            <a:r>
              <a:rPr i="0" lang="en-US" sz="2000" u="none" cap="none" strike="noStrike">
                <a:solidFill>
                  <a:srgbClr val="000000"/>
                </a:solidFill>
                <a:latin typeface="Calibri"/>
                <a:ea typeface="Calibri"/>
                <a:cs typeface="Calibri"/>
                <a:sym typeface="Calibri"/>
              </a:rPr>
              <a:t>Section 2B: Community Living Activities (8 Items) </a:t>
            </a:r>
            <a:endParaRPr/>
          </a:p>
          <a:p>
            <a:pPr indent="-355600" lvl="1" marL="914400" marR="0" rtl="0" algn="l">
              <a:lnSpc>
                <a:spcPct val="100000"/>
              </a:lnSpc>
              <a:spcBef>
                <a:spcPts val="0"/>
              </a:spcBef>
              <a:spcAft>
                <a:spcPts val="0"/>
              </a:spcAft>
              <a:buClr>
                <a:srgbClr val="000000"/>
              </a:buClr>
              <a:buSzPts val="2000"/>
              <a:buFont typeface="Calibri"/>
              <a:buChar char="○"/>
            </a:pPr>
            <a:r>
              <a:rPr i="0" lang="en-US" sz="2000" u="none" cap="none" strike="noStrike">
                <a:solidFill>
                  <a:srgbClr val="000000"/>
                </a:solidFill>
                <a:latin typeface="Calibri"/>
                <a:ea typeface="Calibri"/>
                <a:cs typeface="Calibri"/>
                <a:sym typeface="Calibri"/>
              </a:rPr>
              <a:t>Section 2C: Lifelong Learning Activities (9 Items) </a:t>
            </a:r>
            <a:endParaRPr/>
          </a:p>
          <a:p>
            <a:pPr indent="-355600" lvl="1" marL="914400" marR="0" rtl="0" algn="l">
              <a:lnSpc>
                <a:spcPct val="100000"/>
              </a:lnSpc>
              <a:spcBef>
                <a:spcPts val="0"/>
              </a:spcBef>
              <a:spcAft>
                <a:spcPts val="0"/>
              </a:spcAft>
              <a:buClr>
                <a:srgbClr val="000000"/>
              </a:buClr>
              <a:buSzPts val="2000"/>
              <a:buFont typeface="Calibri"/>
              <a:buChar char="○"/>
            </a:pPr>
            <a:r>
              <a:rPr i="0" lang="en-US" sz="2000" u="none" cap="none" strike="noStrike">
                <a:solidFill>
                  <a:srgbClr val="000000"/>
                </a:solidFill>
                <a:latin typeface="Calibri"/>
                <a:ea typeface="Calibri"/>
                <a:cs typeface="Calibri"/>
                <a:sym typeface="Calibri"/>
              </a:rPr>
              <a:t>Section 2D: Employment Activities (8 Items) </a:t>
            </a:r>
            <a:endParaRPr/>
          </a:p>
          <a:p>
            <a:pPr indent="-355600" lvl="1" marL="914400" marR="0" rtl="0" algn="l">
              <a:lnSpc>
                <a:spcPct val="100000"/>
              </a:lnSpc>
              <a:spcBef>
                <a:spcPts val="0"/>
              </a:spcBef>
              <a:spcAft>
                <a:spcPts val="0"/>
              </a:spcAft>
              <a:buClr>
                <a:srgbClr val="000000"/>
              </a:buClr>
              <a:buSzPts val="2000"/>
              <a:buFont typeface="Calibri"/>
              <a:buChar char="○"/>
            </a:pPr>
            <a:r>
              <a:rPr i="0" lang="en-US" sz="2000" u="none" cap="none" strike="noStrike">
                <a:solidFill>
                  <a:srgbClr val="000000"/>
                </a:solidFill>
                <a:latin typeface="Calibri"/>
                <a:ea typeface="Calibri"/>
                <a:cs typeface="Calibri"/>
                <a:sym typeface="Calibri"/>
              </a:rPr>
              <a:t>Section 2E: Health and Safety Activities (8 Items) </a:t>
            </a:r>
            <a:endParaRPr/>
          </a:p>
          <a:p>
            <a:pPr indent="-355600" lvl="1" marL="914400" marR="0" rtl="0" algn="l">
              <a:lnSpc>
                <a:spcPct val="100000"/>
              </a:lnSpc>
              <a:spcBef>
                <a:spcPts val="0"/>
              </a:spcBef>
              <a:spcAft>
                <a:spcPts val="0"/>
              </a:spcAft>
              <a:buClr>
                <a:srgbClr val="000000"/>
              </a:buClr>
              <a:buSzPts val="2000"/>
              <a:buFont typeface="Calibri"/>
              <a:buChar char="○"/>
            </a:pPr>
            <a:r>
              <a:rPr i="0" lang="en-US" sz="2000" u="none" cap="none" strike="noStrike">
                <a:solidFill>
                  <a:srgbClr val="000000"/>
                </a:solidFill>
                <a:latin typeface="Calibri"/>
                <a:ea typeface="Calibri"/>
                <a:cs typeface="Calibri"/>
                <a:sym typeface="Calibri"/>
              </a:rPr>
              <a:t>Section 2F: Social Activities (8 Items) </a:t>
            </a:r>
            <a:endParaRPr i="0" sz="1600" u="none" cap="none" strike="noStrike">
              <a:solidFill>
                <a:srgbClr val="000000"/>
              </a:solidFill>
            </a:endParaRPr>
          </a:p>
          <a:p>
            <a:pPr indent="-387350" lvl="0" marL="457200" marR="0" rtl="0" algn="l">
              <a:lnSpc>
                <a:spcPct val="100000"/>
              </a:lnSpc>
              <a:spcBef>
                <a:spcPts val="0"/>
              </a:spcBef>
              <a:spcAft>
                <a:spcPts val="0"/>
              </a:spcAft>
              <a:buClr>
                <a:srgbClr val="000000"/>
              </a:buClr>
              <a:buSzPts val="2500"/>
              <a:buFont typeface="Calibri"/>
              <a:buChar char="●"/>
            </a:pPr>
            <a:r>
              <a:rPr i="0" lang="en-US" sz="2500" u="none" cap="none" strike="noStrike">
                <a:solidFill>
                  <a:srgbClr val="000000"/>
                </a:solidFill>
                <a:latin typeface="Calibri"/>
                <a:ea typeface="Calibri"/>
                <a:cs typeface="Calibri"/>
                <a:sym typeface="Calibri"/>
              </a:rPr>
              <a:t>Section 3 Supplemental Protection and Advocacy Scale</a:t>
            </a:r>
            <a:r>
              <a:rPr lang="en-US" sz="2500">
                <a:latin typeface="Calibri"/>
                <a:ea typeface="Calibri"/>
                <a:cs typeface="Calibri"/>
                <a:sym typeface="Calibri"/>
              </a:rPr>
              <a:t> (rated by type, frequency, and time needed for supports)</a:t>
            </a:r>
            <a:endParaRPr sz="2500">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i="0" lang="en-US" sz="2000" u="none" cap="none" strike="noStrike">
                <a:solidFill>
                  <a:srgbClr val="000000"/>
                </a:solidFill>
                <a:latin typeface="Calibri"/>
                <a:ea typeface="Calibri"/>
                <a:cs typeface="Calibri"/>
                <a:sym typeface="Calibri"/>
              </a:rPr>
              <a:t>Protection and Advocacy Activities (8 Items) </a:t>
            </a:r>
            <a:endParaRPr i="0" sz="2800" u="none" cap="none" strike="noStrike">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1cc0601e23_0_67"/>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Supports Intensity Scale -SIS</a:t>
            </a:r>
            <a:endParaRPr/>
          </a:p>
        </p:txBody>
      </p:sp>
      <p:graphicFrame>
        <p:nvGraphicFramePr>
          <p:cNvPr id="229" name="Google Shape;229;g31cc0601e23_0_67"/>
          <p:cNvGraphicFramePr/>
          <p:nvPr/>
        </p:nvGraphicFramePr>
        <p:xfrm>
          <a:off x="373763" y="2002264"/>
          <a:ext cx="3000000" cy="3000000"/>
        </p:xfrm>
        <a:graphic>
          <a:graphicData uri="http://schemas.openxmlformats.org/drawingml/2006/table">
            <a:tbl>
              <a:tblPr>
                <a:noFill/>
                <a:tableStyleId>{33387B56-D4F4-45EF-9A8E-6E800CB272F6}</a:tableStyleId>
              </a:tblPr>
              <a:tblGrid>
                <a:gridCol w="2798825"/>
                <a:gridCol w="2798825"/>
                <a:gridCol w="2798825"/>
              </a:tblGrid>
              <a:tr h="766325">
                <a:tc gridSpan="3">
                  <a:txBody>
                    <a:bodyPr/>
                    <a:lstStyle/>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This scale should be completed without regard to the services or supports currently provided or available. </a:t>
                      </a:r>
                      <a:endParaRPr/>
                    </a:p>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Scores should reflect the supports that would be necessary for this person to be successful. </a:t>
                      </a:r>
                      <a:endParaRPr/>
                    </a:p>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If an individual uses assistive technology, the person should be rated with said technology in place. </a:t>
                      </a:r>
                      <a:endParaRPr/>
                    </a:p>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Complete ALL items, even if the person is not currently performing a listed activity. </a:t>
                      </a:r>
                      <a:endParaRPr/>
                    </a:p>
                  </a:txBody>
                  <a:tcPr marT="45725" marB="45725" marR="91450" marL="91450" anchor="ctr">
                    <a:lnL cap="flat" cmpd="sng" w="41700">
                      <a:solidFill>
                        <a:srgbClr val="000000"/>
                      </a:solidFill>
                      <a:prstDash val="solid"/>
                      <a:round/>
                      <a:headEnd len="sm" w="sm" type="none"/>
                      <a:tailEnd len="sm" w="sm" type="none"/>
                    </a:lnL>
                    <a:lnR cap="flat" cmpd="sng" w="367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39600">
                      <a:solidFill>
                        <a:srgbClr val="000000"/>
                      </a:solidFill>
                      <a:prstDash val="solid"/>
                      <a:round/>
                      <a:headEnd len="sm" w="sm" type="none"/>
                      <a:tailEnd len="sm" w="sm" type="none"/>
                    </a:lnB>
                    <a:solidFill>
                      <a:srgbClr val="FFFFFF"/>
                    </a:solidFill>
                  </a:tcPr>
                </a:tc>
                <a:tc hMerge="1"/>
                <a:tc hMerge="1"/>
              </a:tr>
              <a:tr h="312200">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TYPE OF SUPPORT </a:t>
                      </a:r>
                      <a:endParaRPr sz="1400" u="none" cap="none" strike="noStrike"/>
                    </a:p>
                  </a:txBody>
                  <a:tcPr marT="45725" marB="45725" marR="91450" marL="91450" anchor="ctr">
                    <a:lnL cap="flat" cmpd="sng" w="41700">
                      <a:solidFill>
                        <a:srgbClr val="000000"/>
                      </a:solidFill>
                      <a:prstDash val="solid"/>
                      <a:round/>
                      <a:headEnd len="sm" w="sm" type="none"/>
                      <a:tailEnd len="sm" w="sm" type="none"/>
                    </a:lnL>
                    <a:lnR cap="flat" cmpd="sng" w="27425">
                      <a:solidFill>
                        <a:srgbClr val="000000"/>
                      </a:solidFill>
                      <a:prstDash val="solid"/>
                      <a:round/>
                      <a:headEnd len="sm" w="sm" type="none"/>
                      <a:tailEnd len="sm" w="sm" type="none"/>
                    </a:lnR>
                    <a:lnT cap="flat" cmpd="sng" w="39600">
                      <a:solidFill>
                        <a:srgbClr val="000000"/>
                      </a:solidFill>
                      <a:prstDash val="solid"/>
                      <a:round/>
                      <a:headEnd len="sm" w="sm" type="none"/>
                      <a:tailEnd len="sm" w="sm" type="none"/>
                    </a:lnT>
                    <a:lnB cap="flat" cmpd="sng" w="27425">
                      <a:solidFill>
                        <a:srgbClr val="000000"/>
                      </a:solidFill>
                      <a:prstDash val="solid"/>
                      <a:round/>
                      <a:headEnd len="sm" w="sm" type="none"/>
                      <a:tailEnd len="sm" w="sm" type="none"/>
                    </a:lnB>
                    <a:solidFill>
                      <a:srgbClr val="00FF99"/>
                    </a:solidFill>
                  </a:tcPr>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FREQUENCY </a:t>
                      </a:r>
                      <a:endParaRPr sz="1400" u="none" cap="none" strike="noStrike"/>
                    </a:p>
                  </a:txBody>
                  <a:tcPr marT="45725" marB="45725" marR="91450" marL="91450" anchor="ctr">
                    <a:lnL cap="flat" cmpd="sng" w="27425">
                      <a:solidFill>
                        <a:srgbClr val="000000"/>
                      </a:solidFill>
                      <a:prstDash val="solid"/>
                      <a:round/>
                      <a:headEnd len="sm" w="sm" type="none"/>
                      <a:tailEnd len="sm" w="sm" type="none"/>
                    </a:lnL>
                    <a:lnR cap="flat" cmpd="sng" w="27800">
                      <a:solidFill>
                        <a:srgbClr val="000000"/>
                      </a:solidFill>
                      <a:prstDash val="solid"/>
                      <a:round/>
                      <a:headEnd len="sm" w="sm" type="none"/>
                      <a:tailEnd len="sm" w="sm" type="none"/>
                    </a:lnR>
                    <a:lnT cap="flat" cmpd="sng" w="39600">
                      <a:solidFill>
                        <a:srgbClr val="000000"/>
                      </a:solidFill>
                      <a:prstDash val="solid"/>
                      <a:round/>
                      <a:headEnd len="sm" w="sm" type="none"/>
                      <a:tailEnd len="sm" w="sm" type="none"/>
                    </a:lnT>
                    <a:lnB cap="flat" cmpd="sng" w="27425">
                      <a:solidFill>
                        <a:srgbClr val="000000"/>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DAILY SUPPORT TIME </a:t>
                      </a:r>
                      <a:endParaRPr sz="1400" u="none" cap="none" strike="noStrike"/>
                    </a:p>
                  </a:txBody>
                  <a:tcPr marT="45725" marB="45725" marR="91450" marL="91450" anchor="ctr">
                    <a:lnL cap="flat" cmpd="sng" w="27800">
                      <a:solidFill>
                        <a:srgbClr val="000000"/>
                      </a:solidFill>
                      <a:prstDash val="solid"/>
                      <a:round/>
                      <a:headEnd len="sm" w="sm" type="none"/>
                      <a:tailEnd len="sm" w="sm" type="none"/>
                    </a:lnL>
                    <a:lnR cap="flat" cmpd="sng" w="36750">
                      <a:solidFill>
                        <a:srgbClr val="000000"/>
                      </a:solidFill>
                      <a:prstDash val="solid"/>
                      <a:round/>
                      <a:headEnd len="sm" w="sm" type="none"/>
                      <a:tailEnd len="sm" w="sm" type="none"/>
                    </a:lnR>
                    <a:lnT cap="flat" cmpd="sng" w="39600">
                      <a:solidFill>
                        <a:srgbClr val="000000"/>
                      </a:solidFill>
                      <a:prstDash val="solid"/>
                      <a:round/>
                      <a:headEnd len="sm" w="sm" type="none"/>
                      <a:tailEnd len="sm" w="sm" type="none"/>
                    </a:lnT>
                    <a:lnB cap="flat" cmpd="sng" w="27425">
                      <a:solidFill>
                        <a:srgbClr val="000000"/>
                      </a:solidFill>
                      <a:prstDash val="solid"/>
                      <a:round/>
                      <a:headEnd len="sm" w="sm" type="none"/>
                      <a:tailEnd len="sm" w="sm" type="none"/>
                    </a:lnB>
                    <a:solidFill>
                      <a:srgbClr val="66CCFF"/>
                    </a:solidFill>
                  </a:tcPr>
                </a:tc>
              </a:tr>
              <a:tr h="2526025">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What kind of support should be provided?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0 = none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 monitoring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2 = verbal/gestural prompting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3 = partial physical assistance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4 = full physical assistance </a:t>
                      </a:r>
                      <a:endParaRPr sz="1400" u="none" cap="none" strike="noStrike"/>
                    </a:p>
                  </a:txBody>
                  <a:tcPr marT="45725" marB="45725" marR="91450" marL="91450" anchor="ctr">
                    <a:lnL cap="flat" cmpd="sng" w="41700">
                      <a:solidFill>
                        <a:srgbClr val="000000"/>
                      </a:solidFill>
                      <a:prstDash val="solid"/>
                      <a:round/>
                      <a:headEnd len="sm" w="sm" type="none"/>
                      <a:tailEnd len="sm" w="sm" type="none"/>
                    </a:lnL>
                    <a:lnR cap="flat" cmpd="sng" w="27425">
                      <a:solidFill>
                        <a:srgbClr val="000000"/>
                      </a:solidFill>
                      <a:prstDash val="solid"/>
                      <a:round/>
                      <a:headEnd len="sm" w="sm" type="none"/>
                      <a:tailEnd len="sm" w="sm" type="none"/>
                    </a:lnR>
                    <a:lnT cap="flat" cmpd="sng" w="27425">
                      <a:solidFill>
                        <a:srgbClr val="000000"/>
                      </a:solidFill>
                      <a:prstDash val="solid"/>
                      <a:round/>
                      <a:headEnd len="sm" w="sm" type="none"/>
                      <a:tailEnd len="sm" w="sm" type="none"/>
                    </a:lnT>
                    <a:lnB cap="flat" cmpd="sng" w="36575">
                      <a:solidFill>
                        <a:srgbClr val="000000"/>
                      </a:solidFill>
                      <a:prstDash val="solid"/>
                      <a:round/>
                      <a:headEnd len="sm" w="sm" type="none"/>
                      <a:tailEnd len="sm" w="sm" type="none"/>
                    </a:lnB>
                    <a:solidFill>
                      <a:srgbClr val="99FFCC"/>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How frequently is support needed for this activity?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0 = none or less than monthly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 at least once a month, but not once a week 2 = at least once a week,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but not once a day</a:t>
                      </a:r>
                      <a:br>
                        <a:rPr b="1" lang="en-US" sz="1600" u="none" cap="none" strike="noStrike">
                          <a:latin typeface="Calibri"/>
                          <a:ea typeface="Calibri"/>
                          <a:cs typeface="Calibri"/>
                          <a:sym typeface="Calibri"/>
                        </a:rPr>
                      </a:br>
                      <a:r>
                        <a:rPr b="1" lang="en-US" sz="1600" u="none" cap="none" strike="noStrike">
                          <a:latin typeface="Calibri"/>
                          <a:ea typeface="Calibri"/>
                          <a:cs typeface="Calibri"/>
                          <a:sym typeface="Calibri"/>
                        </a:rPr>
                        <a:t>3 = at least once a day, but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not once an hour 4 = hourly or more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frequently </a:t>
                      </a:r>
                      <a:endParaRPr sz="1400" u="none" cap="none" strike="noStrike"/>
                    </a:p>
                  </a:txBody>
                  <a:tcPr marT="45725" marB="45725" marR="91450" marL="91450" anchor="ctr">
                    <a:lnL cap="flat" cmpd="sng" w="27425">
                      <a:solidFill>
                        <a:srgbClr val="000000"/>
                      </a:solidFill>
                      <a:prstDash val="solid"/>
                      <a:round/>
                      <a:headEnd len="sm" w="sm" type="none"/>
                      <a:tailEnd len="sm" w="sm" type="none"/>
                    </a:lnL>
                    <a:lnR cap="flat" cmpd="sng" w="27800">
                      <a:solidFill>
                        <a:srgbClr val="000000"/>
                      </a:solidFill>
                      <a:prstDash val="solid"/>
                      <a:round/>
                      <a:headEnd len="sm" w="sm" type="none"/>
                      <a:tailEnd len="sm" w="sm" type="none"/>
                    </a:lnR>
                    <a:lnT cap="flat" cmpd="sng" w="27425">
                      <a:solidFill>
                        <a:srgbClr val="000000"/>
                      </a:solidFill>
                      <a:prstDash val="solid"/>
                      <a:round/>
                      <a:headEnd len="sm" w="sm" type="none"/>
                      <a:tailEnd len="sm" w="sm" type="none"/>
                    </a:lnT>
                    <a:lnB cap="flat" cmpd="sng" w="36575">
                      <a:solidFill>
                        <a:srgbClr val="000000"/>
                      </a:solidFill>
                      <a:prstDash val="solid"/>
                      <a:round/>
                      <a:headEnd len="sm" w="sm" type="none"/>
                      <a:tailEnd len="sm" w="sm" type="none"/>
                    </a:lnB>
                    <a:solidFill>
                      <a:srgbClr val="FFFFCC"/>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On a typical day when support in this area is needed, how much time should be devoted?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0 = none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 less than 30 minutes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2 = 30 minutes to less than 2 hours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3 = 2 hours to less than 4 hours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4 = 4 hours or more </a:t>
                      </a:r>
                      <a:endParaRPr sz="1400" u="none" cap="none" strike="noStrike"/>
                    </a:p>
                  </a:txBody>
                  <a:tcPr marT="45725" marB="45725" marR="91450" marL="91450" anchor="ctr">
                    <a:lnL cap="flat" cmpd="sng" w="27800">
                      <a:solidFill>
                        <a:srgbClr val="000000"/>
                      </a:solidFill>
                      <a:prstDash val="solid"/>
                      <a:round/>
                      <a:headEnd len="sm" w="sm" type="none"/>
                      <a:tailEnd len="sm" w="sm" type="none"/>
                    </a:lnL>
                    <a:lnR cap="flat" cmpd="sng" w="36750">
                      <a:solidFill>
                        <a:srgbClr val="000000"/>
                      </a:solidFill>
                      <a:prstDash val="solid"/>
                      <a:round/>
                      <a:headEnd len="sm" w="sm" type="none"/>
                      <a:tailEnd len="sm" w="sm" type="none"/>
                    </a:lnR>
                    <a:lnT cap="flat" cmpd="sng" w="27425">
                      <a:solidFill>
                        <a:srgbClr val="000000"/>
                      </a:solidFill>
                      <a:prstDash val="solid"/>
                      <a:round/>
                      <a:headEnd len="sm" w="sm" type="none"/>
                      <a:tailEnd len="sm" w="sm" type="none"/>
                    </a:lnT>
                    <a:lnB cap="flat" cmpd="sng" w="36575">
                      <a:solidFill>
                        <a:srgbClr val="000000"/>
                      </a:solidFill>
                      <a:prstDash val="solid"/>
                      <a:round/>
                      <a:headEnd len="sm" w="sm" type="none"/>
                      <a:tailEnd len="sm" w="sm" type="none"/>
                    </a:lnB>
                    <a:solidFill>
                      <a:srgbClr val="CCEAFF"/>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1cc0601e23_0_72"/>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Paid Family Caregiver Options</a:t>
            </a:r>
            <a:endParaRPr/>
          </a:p>
        </p:txBody>
      </p:sp>
      <p:sp>
        <p:nvSpPr>
          <p:cNvPr id="235" name="Google Shape;235;g31cc0601e23_0_72"/>
          <p:cNvSpPr txBox="1"/>
          <p:nvPr>
            <p:ph idx="1" type="body"/>
          </p:nvPr>
        </p:nvSpPr>
        <p:spPr>
          <a:xfrm>
            <a:off x="179625" y="1831525"/>
            <a:ext cx="4514700" cy="4871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2200"/>
              <a:t>CNA or PDN</a:t>
            </a:r>
            <a:endParaRPr sz="2200"/>
          </a:p>
          <a:p>
            <a:pPr indent="-361950" lvl="0" marL="457200" rtl="0" algn="l">
              <a:lnSpc>
                <a:spcPct val="115000"/>
              </a:lnSpc>
              <a:spcBef>
                <a:spcPts val="0"/>
              </a:spcBef>
              <a:spcAft>
                <a:spcPts val="0"/>
              </a:spcAft>
              <a:buSzPts val="2100"/>
              <a:buChar char="●"/>
            </a:pPr>
            <a:r>
              <a:rPr lang="en-US" sz="2100"/>
              <a:t>Must qualify for skilled care, hours are determined by home health agency assessment</a:t>
            </a:r>
            <a:endParaRPr sz="2100"/>
          </a:p>
          <a:p>
            <a:pPr indent="-361950" lvl="0" marL="457200" rtl="0" algn="l">
              <a:lnSpc>
                <a:spcPct val="115000"/>
              </a:lnSpc>
              <a:spcBef>
                <a:spcPts val="0"/>
              </a:spcBef>
              <a:spcAft>
                <a:spcPts val="0"/>
              </a:spcAft>
              <a:buSzPts val="2100"/>
              <a:buChar char="●"/>
            </a:pPr>
            <a:r>
              <a:rPr lang="en-US" sz="2100"/>
              <a:t>For adults must qualify for Long Term Care</a:t>
            </a:r>
            <a:endParaRPr sz="2100"/>
          </a:p>
          <a:p>
            <a:pPr indent="-361950" lvl="0" marL="457200" rtl="0" algn="l">
              <a:lnSpc>
                <a:spcPct val="115000"/>
              </a:lnSpc>
              <a:spcBef>
                <a:spcPts val="0"/>
              </a:spcBef>
              <a:spcAft>
                <a:spcPts val="0"/>
              </a:spcAft>
              <a:buSzPts val="2100"/>
              <a:buChar char="●"/>
            </a:pPr>
            <a:r>
              <a:rPr lang="en-US" sz="2100"/>
              <a:t>Family member must obtain their CNA or nursing license</a:t>
            </a:r>
            <a:endParaRPr sz="2100"/>
          </a:p>
          <a:p>
            <a:pPr indent="-361950" lvl="0" marL="457200" rtl="0" algn="l">
              <a:lnSpc>
                <a:spcPct val="115000"/>
              </a:lnSpc>
              <a:spcBef>
                <a:spcPts val="0"/>
              </a:spcBef>
              <a:spcAft>
                <a:spcPts val="0"/>
              </a:spcAft>
              <a:buSzPts val="2100"/>
              <a:buChar char="●"/>
            </a:pPr>
            <a:r>
              <a:rPr lang="en-US" sz="2100"/>
              <a:t>Employed by a home health agency with same requirements as if a non family member provided services</a:t>
            </a:r>
            <a:endParaRPr sz="2100"/>
          </a:p>
        </p:txBody>
      </p:sp>
      <p:sp>
        <p:nvSpPr>
          <p:cNvPr id="236" name="Google Shape;236;g31cc0601e23_0_72"/>
          <p:cNvSpPr txBox="1"/>
          <p:nvPr>
            <p:ph idx="2" type="body"/>
          </p:nvPr>
        </p:nvSpPr>
        <p:spPr>
          <a:xfrm>
            <a:off x="4572000" y="1831500"/>
            <a:ext cx="4260300" cy="4871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2200"/>
              <a:t>Residential Habilitation Services and Supports</a:t>
            </a:r>
            <a:endParaRPr sz="2200"/>
          </a:p>
          <a:p>
            <a:pPr indent="-361950" lvl="0" marL="457200" rtl="0" algn="l">
              <a:lnSpc>
                <a:spcPct val="115000"/>
              </a:lnSpc>
              <a:spcBef>
                <a:spcPts val="1200"/>
              </a:spcBef>
              <a:spcAft>
                <a:spcPts val="0"/>
              </a:spcAft>
              <a:buSzPts val="2100"/>
              <a:buChar char="●"/>
            </a:pPr>
            <a:r>
              <a:rPr lang="en-US" sz="2100"/>
              <a:t>Must be on the DD Waiver</a:t>
            </a:r>
            <a:endParaRPr sz="2100"/>
          </a:p>
          <a:p>
            <a:pPr indent="-361950" lvl="0" marL="457200" rtl="0" algn="l">
              <a:lnSpc>
                <a:spcPct val="115000"/>
              </a:lnSpc>
              <a:spcBef>
                <a:spcPts val="0"/>
              </a:spcBef>
              <a:spcAft>
                <a:spcPts val="0"/>
              </a:spcAft>
              <a:buSzPts val="2100"/>
              <a:buChar char="●"/>
            </a:pPr>
            <a:r>
              <a:rPr lang="en-US" sz="2100"/>
              <a:t>Rate determined by SIS score</a:t>
            </a:r>
            <a:endParaRPr sz="2100"/>
          </a:p>
          <a:p>
            <a:pPr indent="-361950" lvl="0" marL="457200" rtl="0" algn="l">
              <a:lnSpc>
                <a:spcPct val="115000"/>
              </a:lnSpc>
              <a:spcBef>
                <a:spcPts val="0"/>
              </a:spcBef>
              <a:spcAft>
                <a:spcPts val="0"/>
              </a:spcAft>
              <a:buSzPts val="2100"/>
              <a:buChar char="●"/>
            </a:pPr>
            <a:r>
              <a:rPr lang="en-US" sz="2100"/>
              <a:t>24 hour care through one daily pay rate</a:t>
            </a:r>
            <a:endParaRPr sz="2100"/>
          </a:p>
          <a:p>
            <a:pPr indent="-361950" lvl="0" marL="457200" rtl="0" algn="l">
              <a:lnSpc>
                <a:spcPct val="115000"/>
              </a:lnSpc>
              <a:spcBef>
                <a:spcPts val="0"/>
              </a:spcBef>
              <a:spcAft>
                <a:spcPts val="0"/>
              </a:spcAft>
              <a:buSzPts val="2100"/>
              <a:buChar char="●"/>
            </a:pPr>
            <a:r>
              <a:rPr lang="en-US" sz="2100"/>
              <a:t>Cannot be combined with home health in most cases</a:t>
            </a:r>
            <a:endParaRPr sz="2100"/>
          </a:p>
          <a:p>
            <a:pPr indent="-361950" lvl="0" marL="457200" rtl="0" algn="l">
              <a:lnSpc>
                <a:spcPct val="115000"/>
              </a:lnSpc>
              <a:spcBef>
                <a:spcPts val="0"/>
              </a:spcBef>
              <a:spcAft>
                <a:spcPts val="0"/>
              </a:spcAft>
              <a:buSzPts val="2100"/>
              <a:buChar char="●"/>
            </a:pPr>
            <a:r>
              <a:rPr lang="en-US" sz="2100"/>
              <a:t>Paid through a PASA</a:t>
            </a:r>
            <a:endParaRPr sz="2100"/>
          </a:p>
        </p:txBody>
      </p:sp>
      <p:sp>
        <p:nvSpPr>
          <p:cNvPr id="237" name="Google Shape;237;g31cc0601e23_0_72"/>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1cc0601e23_0_79"/>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n-US"/>
              <a:t>Paid Family Caregiver Options - Participant Directed</a:t>
            </a:r>
            <a:endParaRPr/>
          </a:p>
        </p:txBody>
      </p:sp>
      <p:sp>
        <p:nvSpPr>
          <p:cNvPr id="243" name="Google Shape;243;g31cc0601e23_0_79"/>
          <p:cNvSpPr txBox="1"/>
          <p:nvPr>
            <p:ph idx="1" type="body"/>
          </p:nvPr>
        </p:nvSpPr>
        <p:spPr>
          <a:xfrm>
            <a:off x="179625" y="1732500"/>
            <a:ext cx="4189500" cy="4871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200"/>
              <a:t>IHSS</a:t>
            </a:r>
            <a:endParaRPr sz="2200"/>
          </a:p>
          <a:p>
            <a:pPr indent="-355600" lvl="0" marL="457200" rtl="0" algn="l">
              <a:spcBef>
                <a:spcPts val="1200"/>
              </a:spcBef>
              <a:spcAft>
                <a:spcPts val="0"/>
              </a:spcAft>
              <a:buSzPts val="2000"/>
              <a:buChar char="●"/>
            </a:pPr>
            <a:r>
              <a:rPr lang="en-US" sz="2000"/>
              <a:t>Must be on the CIH, or EBD Waiver</a:t>
            </a:r>
            <a:endParaRPr sz="2000"/>
          </a:p>
          <a:p>
            <a:pPr indent="-355600" lvl="0" marL="457200" rtl="0" algn="l">
              <a:spcBef>
                <a:spcPts val="0"/>
              </a:spcBef>
              <a:spcAft>
                <a:spcPts val="0"/>
              </a:spcAft>
              <a:buSzPts val="2000"/>
              <a:buChar char="●"/>
            </a:pPr>
            <a:r>
              <a:rPr lang="en-US" sz="2000"/>
              <a:t>Personal Care, Homemaker Services, and Health Maintenance Services</a:t>
            </a:r>
            <a:endParaRPr sz="2000"/>
          </a:p>
          <a:p>
            <a:pPr indent="-355600" lvl="0" marL="457200" rtl="0" algn="l">
              <a:spcBef>
                <a:spcPts val="0"/>
              </a:spcBef>
              <a:spcAft>
                <a:spcPts val="0"/>
              </a:spcAft>
              <a:buSzPts val="2000"/>
              <a:buChar char="●"/>
            </a:pPr>
            <a:r>
              <a:rPr lang="en-US" sz="2000"/>
              <a:t>Nurse Practice Act is waived so no licensure is required</a:t>
            </a:r>
            <a:endParaRPr sz="2000"/>
          </a:p>
          <a:p>
            <a:pPr indent="-355600" lvl="0" marL="457200" rtl="0" algn="l">
              <a:spcBef>
                <a:spcPts val="0"/>
              </a:spcBef>
              <a:spcAft>
                <a:spcPts val="0"/>
              </a:spcAft>
              <a:buSzPts val="2000"/>
              <a:buChar char="●"/>
            </a:pPr>
            <a:r>
              <a:rPr lang="en-US" sz="2000"/>
              <a:t>Employed by a home health agency</a:t>
            </a:r>
            <a:endParaRPr sz="2000"/>
          </a:p>
          <a:p>
            <a:pPr indent="-355600" lvl="0" marL="457200" rtl="0" algn="l">
              <a:spcBef>
                <a:spcPts val="0"/>
              </a:spcBef>
              <a:spcAft>
                <a:spcPts val="0"/>
              </a:spcAft>
              <a:buSzPts val="2000"/>
              <a:buChar char="●"/>
            </a:pPr>
            <a:r>
              <a:rPr lang="en-US" sz="2000"/>
              <a:t>May be provided by family members or outside providers</a:t>
            </a:r>
            <a:endParaRPr sz="2100"/>
          </a:p>
        </p:txBody>
      </p:sp>
      <p:sp>
        <p:nvSpPr>
          <p:cNvPr id="244" name="Google Shape;244;g31cc0601e23_0_79"/>
          <p:cNvSpPr txBox="1"/>
          <p:nvPr>
            <p:ph idx="2" type="body"/>
          </p:nvPr>
        </p:nvSpPr>
        <p:spPr>
          <a:xfrm>
            <a:off x="4176450" y="1732500"/>
            <a:ext cx="4812000" cy="4871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59090"/>
              <a:buNone/>
            </a:pPr>
            <a:r>
              <a:rPr lang="en-US" sz="2200"/>
              <a:t>CDASS</a:t>
            </a:r>
            <a:endParaRPr sz="2200"/>
          </a:p>
          <a:p>
            <a:pPr indent="-351948" lvl="0" marL="457200" rtl="0" algn="l">
              <a:lnSpc>
                <a:spcPct val="115000"/>
              </a:lnSpc>
              <a:spcBef>
                <a:spcPts val="1200"/>
              </a:spcBef>
              <a:spcAft>
                <a:spcPts val="0"/>
              </a:spcAft>
              <a:buSzPct val="100000"/>
              <a:buChar char="●"/>
            </a:pPr>
            <a:r>
              <a:rPr lang="en-US" sz="2100"/>
              <a:t>Must be on the BI, CIH, CMHS, EBD, or SLS Waiver</a:t>
            </a:r>
            <a:endParaRPr sz="2100"/>
          </a:p>
          <a:p>
            <a:pPr indent="-351948" lvl="0" marL="457200" rtl="0" algn="l">
              <a:spcBef>
                <a:spcPts val="0"/>
              </a:spcBef>
              <a:spcAft>
                <a:spcPts val="0"/>
              </a:spcAft>
              <a:buSzPct val="100000"/>
              <a:buChar char="●"/>
            </a:pPr>
            <a:r>
              <a:rPr lang="en-US" sz="2100"/>
              <a:t>Personal Care, Homemaker Services, and Health Maintenance Services </a:t>
            </a:r>
            <a:endParaRPr sz="2100"/>
          </a:p>
          <a:p>
            <a:pPr indent="-351948" lvl="0" marL="457200" rtl="0" algn="l">
              <a:spcBef>
                <a:spcPts val="0"/>
              </a:spcBef>
              <a:spcAft>
                <a:spcPts val="0"/>
              </a:spcAft>
              <a:buSzPct val="100000"/>
              <a:buChar char="●"/>
            </a:pPr>
            <a:r>
              <a:rPr lang="en-US" sz="2100"/>
              <a:t>Budget determined by task worksheet completed with case manager</a:t>
            </a:r>
            <a:endParaRPr sz="2100"/>
          </a:p>
          <a:p>
            <a:pPr indent="-351948" lvl="0" marL="457200" rtl="0" algn="l">
              <a:lnSpc>
                <a:spcPct val="115000"/>
              </a:lnSpc>
              <a:spcBef>
                <a:spcPts val="0"/>
              </a:spcBef>
              <a:spcAft>
                <a:spcPts val="0"/>
              </a:spcAft>
              <a:buSzPct val="100000"/>
              <a:buChar char="●"/>
            </a:pPr>
            <a:r>
              <a:rPr lang="en-US" sz="2100"/>
              <a:t>Participant or Authorized Rep acts as employer (hires, schedules, and sets rate within allotted budget)</a:t>
            </a:r>
            <a:endParaRPr sz="2100"/>
          </a:p>
          <a:p>
            <a:pPr indent="-351948" lvl="0" marL="457200" rtl="0" algn="l">
              <a:lnSpc>
                <a:spcPct val="115000"/>
              </a:lnSpc>
              <a:spcBef>
                <a:spcPts val="0"/>
              </a:spcBef>
              <a:spcAft>
                <a:spcPts val="0"/>
              </a:spcAft>
              <a:buSzPct val="100000"/>
              <a:buChar char="●"/>
            </a:pPr>
            <a:r>
              <a:rPr lang="en-US" sz="2100"/>
              <a:t>Nurse Practice Act is waived so no licensure is required</a:t>
            </a:r>
            <a:endParaRPr sz="2100"/>
          </a:p>
          <a:p>
            <a:pPr indent="-351948" lvl="0" marL="457200" rtl="0" algn="l">
              <a:lnSpc>
                <a:spcPct val="115000"/>
              </a:lnSpc>
              <a:spcBef>
                <a:spcPts val="0"/>
              </a:spcBef>
              <a:spcAft>
                <a:spcPts val="0"/>
              </a:spcAft>
              <a:buSzPct val="100000"/>
              <a:buChar char="●"/>
            </a:pPr>
            <a:r>
              <a:rPr lang="en-US" sz="2100"/>
              <a:t>May be provided by family members or outside providers (not authorized rep)</a:t>
            </a:r>
            <a:endParaRPr sz="2100"/>
          </a:p>
        </p:txBody>
      </p:sp>
      <p:sp>
        <p:nvSpPr>
          <p:cNvPr id="245" name="Google Shape;245;g31cc0601e23_0_79"/>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1cc0601e23_0_3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Where to apply?</a:t>
            </a:r>
            <a:endParaRPr/>
          </a:p>
        </p:txBody>
      </p:sp>
      <p:sp>
        <p:nvSpPr>
          <p:cNvPr id="251" name="Google Shape;251;g31cc0601e23_0_377"/>
          <p:cNvSpPr txBox="1"/>
          <p:nvPr>
            <p:ph idx="1" type="body"/>
          </p:nvPr>
        </p:nvSpPr>
        <p:spPr>
          <a:xfrm>
            <a:off x="457200" y="1328675"/>
            <a:ext cx="8229600" cy="973800"/>
          </a:xfrm>
          <a:prstGeom prst="rect">
            <a:avLst/>
          </a:prstGeom>
          <a:noFill/>
          <a:ln>
            <a:noFill/>
          </a:ln>
        </p:spPr>
        <p:txBody>
          <a:bodyPr anchorCtr="0" anchor="t" bIns="45700" lIns="91425" spcFirstLastPara="1" rIns="91425" wrap="square" tIns="45700">
            <a:normAutofit/>
          </a:bodyPr>
          <a:lstStyle/>
          <a:p>
            <a:pPr indent="-190500" lvl="0" marL="342900" rtl="0" algn="l">
              <a:lnSpc>
                <a:spcPct val="115000"/>
              </a:lnSpc>
              <a:spcBef>
                <a:spcPts val="0"/>
              </a:spcBef>
              <a:spcAft>
                <a:spcPts val="0"/>
              </a:spcAft>
              <a:buClr>
                <a:schemeClr val="dk1"/>
              </a:buClr>
              <a:buSzPts val="2200"/>
              <a:buChar char="●"/>
            </a:pPr>
            <a:r>
              <a:rPr lang="en-US" sz="2200" u="sng">
                <a:solidFill>
                  <a:schemeClr val="hlink"/>
                </a:solidFill>
                <a:hlinkClick r:id="rId3"/>
              </a:rPr>
              <a:t>Case Management Agency</a:t>
            </a:r>
            <a:r>
              <a:rPr lang="en-US" sz="2200"/>
              <a:t> assigned to your county</a:t>
            </a:r>
            <a:endParaRPr sz="2200"/>
          </a:p>
          <a:p>
            <a:pPr indent="0" lvl="0" marL="0" rtl="0" algn="l">
              <a:lnSpc>
                <a:spcPct val="115000"/>
              </a:lnSpc>
              <a:spcBef>
                <a:spcPts val="0"/>
              </a:spcBef>
              <a:spcAft>
                <a:spcPts val="0"/>
              </a:spcAft>
              <a:buSzPts val="1800"/>
              <a:buNone/>
            </a:pPr>
            <a:r>
              <a:t/>
            </a:r>
            <a:endParaRPr sz="2200"/>
          </a:p>
        </p:txBody>
      </p:sp>
      <p:sp>
        <p:nvSpPr>
          <p:cNvPr id="252" name="Google Shape;252;g31cc0601e23_0_377"/>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pic>
        <p:nvPicPr>
          <p:cNvPr id="253" name="Google Shape;253;g31cc0601e23_0_377"/>
          <p:cNvPicPr preferRelativeResize="0"/>
          <p:nvPr/>
        </p:nvPicPr>
        <p:blipFill>
          <a:blip r:embed="rId5">
            <a:alphaModFix/>
          </a:blip>
          <a:stretch>
            <a:fillRect/>
          </a:stretch>
        </p:blipFill>
        <p:spPr>
          <a:xfrm>
            <a:off x="1693100" y="1864100"/>
            <a:ext cx="5757800" cy="4352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1cc0601e23_0_1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sz="3700"/>
              <a:t>HCBS Waiver Resources</a:t>
            </a:r>
            <a:endParaRPr sz="3700"/>
          </a:p>
        </p:txBody>
      </p:sp>
      <p:sp>
        <p:nvSpPr>
          <p:cNvPr id="259" name="Google Shape;259;g31cc0601e23_0_104"/>
          <p:cNvSpPr txBox="1"/>
          <p:nvPr>
            <p:ph idx="1" type="body"/>
          </p:nvPr>
        </p:nvSpPr>
        <p:spPr>
          <a:xfrm>
            <a:off x="382925" y="1550675"/>
            <a:ext cx="8229600" cy="4788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200" u="sng">
                <a:solidFill>
                  <a:schemeClr val="accent5"/>
                </a:solidFill>
                <a:highlight>
                  <a:srgbClr val="FFFFFF"/>
                </a:highlight>
                <a:hlinkClick r:id="rId3">
                  <a:extLst>
                    <a:ext uri="{A12FA001-AC4F-418D-AE19-62706E023703}">
                      <ahyp:hlinkClr val="tx"/>
                    </a:ext>
                  </a:extLst>
                </a:hlinkClick>
              </a:rPr>
              <a:t>Adult Waivers Chart </a:t>
            </a:r>
            <a:endParaRPr sz="2200">
              <a:solidFill>
                <a:schemeClr val="accent5"/>
              </a:solidFill>
            </a:endParaRPr>
          </a:p>
          <a:p>
            <a:pPr indent="0" lvl="0" marL="0" rtl="0" algn="l">
              <a:lnSpc>
                <a:spcPct val="115000"/>
              </a:lnSpc>
              <a:spcBef>
                <a:spcPts val="1200"/>
              </a:spcBef>
              <a:spcAft>
                <a:spcPts val="0"/>
              </a:spcAft>
              <a:buSzPts val="1800"/>
              <a:buNone/>
            </a:pPr>
            <a:r>
              <a:rPr lang="en-US" sz="2200" u="sng">
                <a:solidFill>
                  <a:schemeClr val="accent5"/>
                </a:solidFill>
                <a:highlight>
                  <a:srgbClr val="FFFFFF"/>
                </a:highlight>
                <a:hlinkClick r:id="rId4">
                  <a:extLst>
                    <a:ext uri="{A12FA001-AC4F-418D-AE19-62706E023703}">
                      <ahyp:hlinkClr val="tx"/>
                    </a:ext>
                  </a:extLst>
                </a:hlinkClick>
              </a:rPr>
              <a:t>Children's Waivers Chart</a:t>
            </a:r>
            <a:endParaRPr sz="2200">
              <a:solidFill>
                <a:schemeClr val="accent5"/>
              </a:solidFill>
            </a:endParaRPr>
          </a:p>
          <a:p>
            <a:pPr indent="0" lvl="0" marL="0" rtl="0" algn="l">
              <a:lnSpc>
                <a:spcPct val="115000"/>
              </a:lnSpc>
              <a:spcBef>
                <a:spcPts val="1200"/>
              </a:spcBef>
              <a:spcAft>
                <a:spcPts val="0"/>
              </a:spcAft>
              <a:buSzPts val="1800"/>
              <a:buNone/>
            </a:pPr>
            <a:r>
              <a:t/>
            </a:r>
            <a:endParaRPr sz="2200">
              <a:solidFill>
                <a:schemeClr val="accent5"/>
              </a:solidFill>
            </a:endParaRPr>
          </a:p>
          <a:p>
            <a:pPr indent="0" lvl="0" marL="0" rtl="0" algn="l">
              <a:lnSpc>
                <a:spcPct val="115000"/>
              </a:lnSpc>
              <a:spcBef>
                <a:spcPts val="1200"/>
              </a:spcBef>
              <a:spcAft>
                <a:spcPts val="0"/>
              </a:spcAft>
              <a:buSzPts val="1800"/>
              <a:buNone/>
            </a:pPr>
            <a:r>
              <a:rPr lang="en-US" sz="2200" u="sng">
                <a:solidFill>
                  <a:schemeClr val="accent5"/>
                </a:solidFill>
                <a:highlight>
                  <a:srgbClr val="FFFFFF"/>
                </a:highlight>
                <a:hlinkClick r:id="rId5">
                  <a:extLst>
                    <a:ext uri="{A12FA001-AC4F-418D-AE19-62706E023703}">
                      <ahyp:hlinkClr val="tx"/>
                    </a:ext>
                  </a:extLst>
                </a:hlinkClick>
              </a:rPr>
              <a:t>Adult Waiver Flowchart</a:t>
            </a:r>
            <a:endParaRPr sz="2200">
              <a:solidFill>
                <a:schemeClr val="accent5"/>
              </a:solidFill>
            </a:endParaRPr>
          </a:p>
          <a:p>
            <a:pPr indent="0" lvl="0" marL="0" rtl="0" algn="l">
              <a:lnSpc>
                <a:spcPct val="115000"/>
              </a:lnSpc>
              <a:spcBef>
                <a:spcPts val="1200"/>
              </a:spcBef>
              <a:spcAft>
                <a:spcPts val="0"/>
              </a:spcAft>
              <a:buSzPts val="1800"/>
              <a:buNone/>
            </a:pPr>
            <a:r>
              <a:rPr lang="en-US" sz="2200" u="sng">
                <a:solidFill>
                  <a:schemeClr val="accent5"/>
                </a:solidFill>
                <a:highlight>
                  <a:srgbClr val="FFFFFF"/>
                </a:highlight>
                <a:hlinkClick r:id="rId6">
                  <a:extLst>
                    <a:ext uri="{A12FA001-AC4F-418D-AE19-62706E023703}">
                      <ahyp:hlinkClr val="tx"/>
                    </a:ext>
                  </a:extLst>
                </a:hlinkClick>
              </a:rPr>
              <a:t>Children's Waiver Flowchart</a:t>
            </a:r>
            <a:endParaRPr sz="2200">
              <a:solidFill>
                <a:schemeClr val="accent5"/>
              </a:solidFill>
            </a:endParaRPr>
          </a:p>
          <a:p>
            <a:pPr indent="0" lvl="0" marL="0" rtl="0" algn="l">
              <a:lnSpc>
                <a:spcPct val="115000"/>
              </a:lnSpc>
              <a:spcBef>
                <a:spcPts val="1200"/>
              </a:spcBef>
              <a:spcAft>
                <a:spcPts val="0"/>
              </a:spcAft>
              <a:buSzPts val="1800"/>
              <a:buNone/>
            </a:pPr>
            <a:r>
              <a:rPr lang="en-US" sz="2200" u="sng">
                <a:solidFill>
                  <a:schemeClr val="accent5"/>
                </a:solidFill>
                <a:hlinkClick r:id="rId7">
                  <a:extLst>
                    <a:ext uri="{A12FA001-AC4F-418D-AE19-62706E023703}">
                      <ahyp:hlinkClr val="tx"/>
                    </a:ext>
                  </a:extLst>
                </a:hlinkClick>
              </a:rPr>
              <a:t>Services Comparison Chart</a:t>
            </a:r>
            <a:endParaRPr sz="2200">
              <a:solidFill>
                <a:schemeClr val="accent5"/>
              </a:solidFill>
            </a:endParaRPr>
          </a:p>
          <a:p>
            <a:pPr indent="0" lvl="0" marL="0" rtl="0" algn="l">
              <a:lnSpc>
                <a:spcPct val="115000"/>
              </a:lnSpc>
              <a:spcBef>
                <a:spcPts val="1200"/>
              </a:spcBef>
              <a:spcAft>
                <a:spcPts val="0"/>
              </a:spcAft>
              <a:buSzPts val="1800"/>
              <a:buNone/>
            </a:pPr>
            <a:r>
              <a:rPr lang="en-US" sz="2200" u="sng">
                <a:solidFill>
                  <a:schemeClr val="accent5"/>
                </a:solidFill>
                <a:highlight>
                  <a:srgbClr val="FFFFFF"/>
                </a:highlight>
                <a:hlinkClick r:id="rId8">
                  <a:extLst>
                    <a:ext uri="{A12FA001-AC4F-418D-AE19-62706E023703}">
                      <ahyp:hlinkClr val="tx"/>
                    </a:ext>
                  </a:extLst>
                </a:hlinkClick>
              </a:rPr>
              <a:t>Acronym Guide – English</a:t>
            </a:r>
            <a:endParaRPr sz="2200">
              <a:solidFill>
                <a:schemeClr val="accent5"/>
              </a:solidFill>
            </a:endParaRPr>
          </a:p>
          <a:p>
            <a:pPr indent="0" lvl="0" marL="0" rtl="0" algn="l">
              <a:lnSpc>
                <a:spcPct val="115000"/>
              </a:lnSpc>
              <a:spcBef>
                <a:spcPts val="1200"/>
              </a:spcBef>
              <a:spcAft>
                <a:spcPts val="0"/>
              </a:spcAft>
              <a:buSzPts val="1800"/>
              <a:buNone/>
            </a:pPr>
            <a:r>
              <a:t/>
            </a:r>
            <a:endParaRPr sz="2200">
              <a:solidFill>
                <a:schemeClr val="accent5"/>
              </a:solidFill>
            </a:endParaRPr>
          </a:p>
          <a:p>
            <a:pPr indent="0" lvl="0" marL="0" rtl="0" algn="l">
              <a:lnSpc>
                <a:spcPct val="115000"/>
              </a:lnSpc>
              <a:spcBef>
                <a:spcPts val="1200"/>
              </a:spcBef>
              <a:spcAft>
                <a:spcPts val="1200"/>
              </a:spcAft>
              <a:buSzPts val="1800"/>
              <a:buNone/>
            </a:pPr>
            <a:r>
              <a:rPr lang="en-US" sz="2200" u="sng">
                <a:solidFill>
                  <a:schemeClr val="accent5"/>
                </a:solidFill>
                <a:hlinkClick r:id="rId9">
                  <a:extLst>
                    <a:ext uri="{A12FA001-AC4F-418D-AE19-62706E023703}">
                      <ahyp:hlinkClr val="tx"/>
                    </a:ext>
                  </a:extLst>
                </a:hlinkClick>
              </a:rPr>
              <a:t>More… </a:t>
            </a:r>
            <a:endParaRPr sz="2200">
              <a:solidFill>
                <a:schemeClr val="accent5"/>
              </a:solidFill>
            </a:endParaRPr>
          </a:p>
        </p:txBody>
      </p:sp>
      <p:sp>
        <p:nvSpPr>
          <p:cNvPr id="260" name="Google Shape;260;g31cc0601e23_0_104"/>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10">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Buy in Program for Working Adults</a:t>
            </a:r>
            <a:endParaRPr/>
          </a:p>
        </p:txBody>
      </p:sp>
      <p:sp>
        <p:nvSpPr>
          <p:cNvPr id="266" name="Google Shape;266;p35"/>
          <p:cNvSpPr txBox="1"/>
          <p:nvPr>
            <p:ph idx="1" type="body"/>
          </p:nvPr>
        </p:nvSpPr>
        <p:spPr>
          <a:xfrm>
            <a:off x="311699" y="1739348"/>
            <a:ext cx="8633517" cy="4591878"/>
          </a:xfrm>
          <a:prstGeom prst="rect">
            <a:avLst/>
          </a:prstGeom>
          <a:noFill/>
          <a:ln>
            <a:noFill/>
          </a:ln>
        </p:spPr>
        <p:txBody>
          <a:bodyPr anchorCtr="0" anchor="t" bIns="91425" lIns="91425" spcFirstLastPara="1" rIns="91425" wrap="square" tIns="91425">
            <a:normAutofit/>
          </a:bodyPr>
          <a:lstStyle/>
          <a:p>
            <a:pPr indent="0" lvl="0" marL="146050" rtl="0" algn="ctr">
              <a:lnSpc>
                <a:spcPct val="115000"/>
              </a:lnSpc>
              <a:spcBef>
                <a:spcPts val="0"/>
              </a:spcBef>
              <a:spcAft>
                <a:spcPts val="0"/>
              </a:spcAft>
              <a:buSzPts val="1300"/>
              <a:buNone/>
            </a:pPr>
            <a:r>
              <a:rPr b="1" i="0" lang="en-US" sz="2100" u="none" strike="noStrike">
                <a:solidFill>
                  <a:srgbClr val="000000"/>
                </a:solidFill>
              </a:rPr>
              <a:t>Who qualifies?</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i="0" lang="en-US" sz="1700" u="none" strike="noStrike">
                <a:solidFill>
                  <a:srgbClr val="000000"/>
                </a:solidFill>
              </a:rPr>
              <a:t>You must </a:t>
            </a:r>
            <a:r>
              <a:rPr lang="en-US" sz="1700">
                <a:solidFill>
                  <a:srgbClr val="000000"/>
                </a:solidFill>
              </a:rPr>
              <a:t>be </a:t>
            </a:r>
            <a:r>
              <a:rPr i="0" lang="en-US" sz="1700" u="none" strike="noStrike">
                <a:solidFill>
                  <a:srgbClr val="000000"/>
                </a:solidFill>
              </a:rPr>
              <a:t>16 year o</a:t>
            </a:r>
            <a:r>
              <a:rPr lang="en-US" sz="1700">
                <a:solidFill>
                  <a:srgbClr val="000000"/>
                </a:solidFill>
              </a:rPr>
              <a:t>ld </a:t>
            </a:r>
            <a:r>
              <a:rPr i="0" lang="en-US" sz="1700" u="none" strike="noStrike">
                <a:solidFill>
                  <a:srgbClr val="000000"/>
                </a:solidFill>
              </a:rPr>
              <a:t>or older</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i="0" lang="en-US" sz="1700" u="none" strike="noStrike">
                <a:solidFill>
                  <a:srgbClr val="000000"/>
                </a:solidFill>
              </a:rPr>
              <a:t>You must be employed (no </a:t>
            </a:r>
            <a:r>
              <a:rPr lang="en-US" sz="1700">
                <a:solidFill>
                  <a:srgbClr val="000000"/>
                </a:solidFill>
              </a:rPr>
              <a:t>minimum</a:t>
            </a:r>
            <a:r>
              <a:rPr i="0" lang="en-US" sz="1700" u="none" strike="noStrike">
                <a:solidFill>
                  <a:srgbClr val="000000"/>
                </a:solidFill>
              </a:rPr>
              <a:t> amount)</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i="0" lang="en-US" sz="1700" u="none" strike="noStrike">
                <a:solidFill>
                  <a:srgbClr val="000000"/>
                </a:solidFill>
              </a:rPr>
              <a:t>You must have a qualifying disability</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i="0" lang="en-US" sz="1700" u="none" strike="noStrike">
                <a:solidFill>
                  <a:srgbClr val="000000"/>
                </a:solidFill>
              </a:rPr>
              <a:t>Your income after disregards must be below 450% of the Federal Poverty Level (FPL). For example, you can earn about $11,020 a month and qualify. You may have additional income that is disregarded.</a:t>
            </a:r>
            <a:endParaRPr i="0" sz="1700" u="none" strike="noStrike">
              <a:solidFill>
                <a:srgbClr val="000000"/>
              </a:solidFill>
            </a:endParaRPr>
          </a:p>
          <a:p>
            <a:pPr indent="0" lvl="0" marL="457200" rtl="0" algn="l">
              <a:lnSpc>
                <a:spcPct val="115000"/>
              </a:lnSpc>
              <a:spcBef>
                <a:spcPts val="0"/>
              </a:spcBef>
              <a:spcAft>
                <a:spcPts val="0"/>
              </a:spcAft>
              <a:buNone/>
            </a:pPr>
            <a:r>
              <a:t/>
            </a:r>
            <a:endParaRPr sz="17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Gives access to “state plan” Medicaid or can be used to meet the financial requirements for any Medicaid HCBS waiver</a:t>
            </a:r>
            <a:endParaRPr sz="1600">
              <a:solidFill>
                <a:srgbClr val="000000"/>
              </a:solidFill>
            </a:endParaRPr>
          </a:p>
          <a:p>
            <a:pPr indent="0" lvl="0" marL="146050" rtl="0" algn="l">
              <a:lnSpc>
                <a:spcPct val="115000"/>
              </a:lnSpc>
              <a:spcBef>
                <a:spcPts val="0"/>
              </a:spcBef>
              <a:spcAft>
                <a:spcPts val="0"/>
              </a:spcAft>
              <a:buSzPts val="1300"/>
              <a:buNone/>
            </a:pPr>
            <a:r>
              <a:t/>
            </a:r>
            <a:endParaRPr b="0" i="0" sz="1400" u="none" strike="noStrike">
              <a:solidFill>
                <a:srgbClr val="000000"/>
              </a:solidFill>
              <a:latin typeface="Trebuchet MS"/>
              <a:ea typeface="Trebuchet MS"/>
              <a:cs typeface="Trebuchet MS"/>
              <a:sym typeface="Trebuchet MS"/>
            </a:endParaRPr>
          </a:p>
          <a:p>
            <a:pPr indent="0" lvl="0" marL="146050" rtl="0" algn="l">
              <a:lnSpc>
                <a:spcPct val="115000"/>
              </a:lnSpc>
              <a:spcBef>
                <a:spcPts val="0"/>
              </a:spcBef>
              <a:spcAft>
                <a:spcPts val="0"/>
              </a:spcAft>
              <a:buSzPts val="1300"/>
              <a:buNone/>
            </a:pPr>
            <a:r>
              <a:t/>
            </a:r>
            <a:endParaRPr sz="1400" u="sng">
              <a:solidFill>
                <a:schemeClr val="hlink"/>
              </a:solidFill>
              <a:hlinkClick r:id="rId3"/>
            </a:endParaRPr>
          </a:p>
          <a:p>
            <a:pPr indent="0" lvl="0" marL="146050" rtl="0" algn="ctr">
              <a:lnSpc>
                <a:spcPct val="115000"/>
              </a:lnSpc>
              <a:spcBef>
                <a:spcPts val="0"/>
              </a:spcBef>
              <a:spcAft>
                <a:spcPts val="0"/>
              </a:spcAft>
              <a:buSzPts val="1300"/>
              <a:buNone/>
            </a:pPr>
            <a:r>
              <a:rPr lang="en-US" u="sng">
                <a:solidFill>
                  <a:schemeClr val="hlink"/>
                </a:solidFill>
                <a:hlinkClick r:id="rId4"/>
              </a:rPr>
              <a:t>https://hcpf.colorado.gov/buy-in-program-working-adults-disabilities</a:t>
            </a:r>
            <a:endParaRPr/>
          </a:p>
          <a:p>
            <a:pPr indent="-228600" lvl="0" marL="457200" rtl="0" algn="l">
              <a:lnSpc>
                <a:spcPct val="115000"/>
              </a:lnSpc>
              <a:spcBef>
                <a:spcPts val="0"/>
              </a:spcBef>
              <a:spcAft>
                <a:spcPts val="0"/>
              </a:spcAft>
              <a:buSzPts val="13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1cc0601e23_0_93"/>
          <p:cNvSpPr txBox="1"/>
          <p:nvPr>
            <p:ph type="title"/>
          </p:nvPr>
        </p:nvSpPr>
        <p:spPr>
          <a:xfrm>
            <a:off x="311700" y="68005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How to apply?</a:t>
            </a:r>
            <a:endParaRPr/>
          </a:p>
        </p:txBody>
      </p:sp>
      <p:graphicFrame>
        <p:nvGraphicFramePr>
          <p:cNvPr id="272" name="Google Shape;272;g31cc0601e23_0_93"/>
          <p:cNvGraphicFramePr/>
          <p:nvPr/>
        </p:nvGraphicFramePr>
        <p:xfrm>
          <a:off x="414875" y="1911525"/>
          <a:ext cx="3000000" cy="3000000"/>
        </p:xfrm>
        <a:graphic>
          <a:graphicData uri="http://schemas.openxmlformats.org/drawingml/2006/table">
            <a:tbl>
              <a:tblPr>
                <a:noFill/>
                <a:tableStyleId>{EBB23C61-C216-438A-928E-6559107212CF}</a:tableStyleId>
              </a:tblPr>
              <a:tblGrid>
                <a:gridCol w="3098100"/>
                <a:gridCol w="1108550"/>
                <a:gridCol w="1148100"/>
                <a:gridCol w="1239725"/>
              </a:tblGrid>
              <a:tr h="574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MAGI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Buy-in</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HCBS Waivers</a:t>
                      </a:r>
                      <a:endParaRPr b="1" sz="1400" u="none" cap="none" strike="noStrike"/>
                    </a:p>
                  </a:txBody>
                  <a:tcPr marT="91425" marB="91425" marR="91425" marL="91425"/>
                </a:tc>
              </a:tr>
              <a:tr h="110502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t>Medicaid Application</a:t>
                      </a:r>
                      <a:endParaRPr b="1" sz="1300" u="none" cap="none" strike="noStrike"/>
                    </a:p>
                    <a:p>
                      <a:pPr indent="-311150" lvl="0" marL="457200" marR="0" rtl="0" algn="l">
                        <a:lnSpc>
                          <a:spcPct val="100000"/>
                        </a:lnSpc>
                        <a:spcBef>
                          <a:spcPts val="0"/>
                        </a:spcBef>
                        <a:spcAft>
                          <a:spcPts val="0"/>
                        </a:spcAft>
                        <a:buClr>
                          <a:srgbClr val="000000"/>
                        </a:buClr>
                        <a:buSzPts val="1300"/>
                        <a:buFont typeface="Arial"/>
                        <a:buChar char="-"/>
                      </a:pPr>
                      <a:r>
                        <a:rPr lang="en-US" sz="1300" u="sng" cap="none" strike="noStrike">
                          <a:solidFill>
                            <a:schemeClr val="hlink"/>
                          </a:solidFill>
                          <a:hlinkClick r:id="rId3"/>
                        </a:rPr>
                        <a:t>www.colorado.gov/peak</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t>or</a:t>
                      </a:r>
                      <a:endParaRPr sz="1300" u="none" cap="none" strike="noStrike"/>
                    </a:p>
                    <a:p>
                      <a:pPr indent="-311150" lvl="0" marL="457200" marR="0" rtl="0" algn="l">
                        <a:lnSpc>
                          <a:spcPct val="100000"/>
                        </a:lnSpc>
                        <a:spcBef>
                          <a:spcPts val="0"/>
                        </a:spcBef>
                        <a:spcAft>
                          <a:spcPts val="0"/>
                        </a:spcAft>
                        <a:buClr>
                          <a:srgbClr val="000000"/>
                        </a:buClr>
                        <a:buSzPts val="1300"/>
                        <a:buFont typeface="Arial"/>
                        <a:buChar char="-"/>
                      </a:pPr>
                      <a:r>
                        <a:rPr lang="en-US" sz="1300" u="none" cap="none" strike="noStrike"/>
                        <a:t>County Department of Human Services</a:t>
                      </a:r>
                      <a:endParaRPr sz="13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6000"/>
                        <a:buFont typeface="Arial"/>
                        <a:buNone/>
                      </a:pPr>
                      <a:r>
                        <a:rPr lang="en-US" sz="6000" u="none" cap="none" strike="noStrike">
                          <a:solidFill>
                            <a:srgbClr val="70AD47"/>
                          </a:solidFill>
                        </a:rPr>
                        <a:t>✅</a:t>
                      </a:r>
                      <a:endParaRPr sz="6000" u="none" cap="none" strike="noStrike">
                        <a:solidFill>
                          <a:srgbClr val="70AD47"/>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6000"/>
                        <a:buFont typeface="Arial"/>
                        <a:buNone/>
                      </a:pPr>
                      <a:r>
                        <a:rPr lang="en-US" sz="6000" u="none" cap="none" strike="noStrike">
                          <a:solidFill>
                            <a:srgbClr val="70AD47"/>
                          </a:solidFill>
                        </a:rPr>
                        <a:t>✅</a:t>
                      </a:r>
                      <a:endParaRPr sz="6000" u="none" cap="none" strike="noStrike">
                        <a:solidFill>
                          <a:srgbClr val="70AD47"/>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6000"/>
                        <a:buFont typeface="Arial"/>
                        <a:buNone/>
                      </a:pPr>
                      <a:r>
                        <a:rPr lang="en-US" sz="6000" u="none" cap="none" strike="noStrike">
                          <a:solidFill>
                            <a:srgbClr val="70AD47"/>
                          </a:solidFill>
                        </a:rPr>
                        <a:t>✅</a:t>
                      </a:r>
                      <a:endParaRPr sz="6000" u="none" cap="none" strike="noStrike">
                        <a:solidFill>
                          <a:srgbClr val="70AD47"/>
                        </a:solidFill>
                      </a:endParaRPr>
                    </a:p>
                  </a:txBody>
                  <a:tcPr marT="91425" marB="91425" marR="91425" marL="91425" anchor="ctr"/>
                </a:tc>
              </a:tr>
              <a:tr h="129162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t>Disability Determination</a:t>
                      </a:r>
                      <a:endParaRPr b="1" sz="1300" u="none" cap="none" strike="noStrike"/>
                    </a:p>
                    <a:p>
                      <a:pPr indent="-311150" lvl="0" marL="457200" marR="0" rtl="0" algn="l">
                        <a:lnSpc>
                          <a:spcPct val="100000"/>
                        </a:lnSpc>
                        <a:spcBef>
                          <a:spcPts val="0"/>
                        </a:spcBef>
                        <a:spcAft>
                          <a:spcPts val="0"/>
                        </a:spcAft>
                        <a:buClr>
                          <a:srgbClr val="000000"/>
                        </a:buClr>
                        <a:buSzPts val="1300"/>
                        <a:buFont typeface="Arial"/>
                        <a:buChar char="-"/>
                      </a:pPr>
                      <a:r>
                        <a:rPr lang="en-US" sz="1300" u="none" cap="none" strike="noStrike"/>
                        <a:t>County Department of Human Services - Application goes to ARG/Arbor for review</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t>or</a:t>
                      </a:r>
                      <a:endParaRPr sz="1300" u="none" cap="none" strike="noStrike"/>
                    </a:p>
                    <a:p>
                      <a:pPr indent="-311150" lvl="0" marL="457200" marR="0" rtl="0" algn="l">
                        <a:lnSpc>
                          <a:spcPct val="100000"/>
                        </a:lnSpc>
                        <a:spcBef>
                          <a:spcPts val="0"/>
                        </a:spcBef>
                        <a:spcAft>
                          <a:spcPts val="0"/>
                        </a:spcAft>
                        <a:buClr>
                          <a:srgbClr val="000000"/>
                        </a:buClr>
                        <a:buSzPts val="1300"/>
                        <a:buFont typeface="Arial"/>
                        <a:buChar char="-"/>
                      </a:pPr>
                      <a:r>
                        <a:rPr lang="en-US" sz="1300" u="none" cap="none" strike="noStrike"/>
                        <a:t>Social Security Administration</a:t>
                      </a:r>
                      <a:endParaRPr sz="13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6000"/>
                        <a:buFont typeface="Arial"/>
                        <a:buNone/>
                      </a:pPr>
                      <a:r>
                        <a:t/>
                      </a:r>
                      <a:endParaRPr sz="6000" u="none" cap="none" strike="noStrike">
                        <a:solidFill>
                          <a:srgbClr val="70AD47"/>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6000"/>
                        <a:buFont typeface="Arial"/>
                        <a:buNone/>
                      </a:pPr>
                      <a:r>
                        <a:rPr lang="en-US" sz="6000" u="none" cap="none" strike="noStrike">
                          <a:solidFill>
                            <a:srgbClr val="70AD47"/>
                          </a:solidFill>
                        </a:rPr>
                        <a:t>✅</a:t>
                      </a:r>
                      <a:endParaRPr sz="6000" u="none" cap="none" strike="noStrike">
                        <a:solidFill>
                          <a:srgbClr val="70AD47"/>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6000"/>
                        <a:buFont typeface="Arial"/>
                        <a:buNone/>
                      </a:pPr>
                      <a:r>
                        <a:rPr lang="en-US" sz="6000" u="none" cap="none" strike="noStrike">
                          <a:solidFill>
                            <a:srgbClr val="70AD47"/>
                          </a:solidFill>
                        </a:rPr>
                        <a:t>✅</a:t>
                      </a:r>
                      <a:endParaRPr sz="6000" u="none" cap="none" strike="noStrike">
                        <a:solidFill>
                          <a:srgbClr val="70AD47"/>
                        </a:solidFill>
                      </a:endParaRPr>
                    </a:p>
                  </a:txBody>
                  <a:tcPr marT="91425" marB="91425" marR="91425" marL="91425" anchor="ctr"/>
                </a:tc>
              </a:tr>
              <a:tr h="135195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t>Level of Care and Waiver Application</a:t>
                      </a:r>
                      <a:endParaRPr sz="1300" u="none" cap="none" strike="noStrike"/>
                    </a:p>
                    <a:p>
                      <a:pPr indent="-311150" lvl="0" marL="457200" marR="0" rtl="0" algn="l">
                        <a:lnSpc>
                          <a:spcPct val="100000"/>
                        </a:lnSpc>
                        <a:spcBef>
                          <a:spcPts val="0"/>
                        </a:spcBef>
                        <a:spcAft>
                          <a:spcPts val="0"/>
                        </a:spcAft>
                        <a:buClr>
                          <a:srgbClr val="000000"/>
                        </a:buClr>
                        <a:buSzPts val="1300"/>
                        <a:buFont typeface="Arial"/>
                        <a:buChar char="-"/>
                      </a:pPr>
                      <a:r>
                        <a:rPr lang="en-US" sz="1300" u="none" cap="none" strike="noStrike"/>
                        <a:t>Case Management Agency</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6000"/>
                        <a:buFont typeface="Arial"/>
                        <a:buNone/>
                      </a:pPr>
                      <a:r>
                        <a:t/>
                      </a:r>
                      <a:endParaRPr sz="6000" u="none" cap="none" strike="noStrike">
                        <a:solidFill>
                          <a:srgbClr val="70AD47"/>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6000"/>
                        <a:buFont typeface="Arial"/>
                        <a:buNone/>
                      </a:pPr>
                      <a:r>
                        <a:t/>
                      </a:r>
                      <a:endParaRPr sz="6000" u="none" cap="none" strike="noStrike">
                        <a:solidFill>
                          <a:srgbClr val="70AD47"/>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6000"/>
                        <a:buFont typeface="Arial"/>
                        <a:buNone/>
                      </a:pPr>
                      <a:r>
                        <a:rPr lang="en-US" sz="6000" u="none" cap="none" strike="noStrike">
                          <a:solidFill>
                            <a:srgbClr val="70AD47"/>
                          </a:solidFill>
                        </a:rPr>
                        <a:t>✅</a:t>
                      </a:r>
                      <a:endParaRPr sz="6000" u="none" cap="none" strike="noStrike">
                        <a:solidFill>
                          <a:srgbClr val="70AD47"/>
                        </a:solidFill>
                      </a:endParaRPr>
                    </a:p>
                  </a:txBody>
                  <a:tcPr marT="91425" marB="91425" marR="91425" marL="91425" anchor="ctr"/>
                </a:tc>
              </a:tr>
            </a:tbl>
          </a:graphicData>
        </a:graphic>
      </p:graphicFrame>
      <p:graphicFrame>
        <p:nvGraphicFramePr>
          <p:cNvPr id="273" name="Google Shape;273;g31cc0601e23_0_93"/>
          <p:cNvGraphicFramePr/>
          <p:nvPr/>
        </p:nvGraphicFramePr>
        <p:xfrm>
          <a:off x="7556600" y="1911525"/>
          <a:ext cx="3000000" cy="3000000"/>
        </p:xfrm>
        <a:graphic>
          <a:graphicData uri="http://schemas.openxmlformats.org/drawingml/2006/table">
            <a:tbl>
              <a:tblPr>
                <a:noFill/>
                <a:tableStyleId>{EBB23C61-C216-438A-928E-6559107212CF}</a:tableStyleId>
              </a:tblPr>
              <a:tblGrid>
                <a:gridCol w="1326225"/>
              </a:tblGrid>
              <a:tr h="549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SSI</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tc>
              </a:tr>
              <a:tr h="1671400">
                <a:tc>
                  <a:txBody>
                    <a:bodyPr/>
                    <a:lstStyle/>
                    <a:p>
                      <a:pPr indent="0" lvl="0" marL="0" marR="0" rtl="0" algn="l">
                        <a:lnSpc>
                          <a:spcPct val="100000"/>
                        </a:lnSpc>
                        <a:spcBef>
                          <a:spcPts val="0"/>
                        </a:spcBef>
                        <a:spcAft>
                          <a:spcPts val="0"/>
                        </a:spcAft>
                        <a:buClr>
                          <a:srgbClr val="000000"/>
                        </a:buClr>
                        <a:buSzPts val="6000"/>
                        <a:buFont typeface="Arial"/>
                        <a:buNone/>
                      </a:pPr>
                      <a:r>
                        <a:rPr lang="en-US" sz="1300" u="none" cap="none" strike="noStrike">
                          <a:solidFill>
                            <a:schemeClr val="dk1"/>
                          </a:solidFill>
                        </a:rPr>
                        <a:t>Financial and disability eligibility are done through the Social Security Administration</a:t>
                      </a:r>
                      <a:endParaRPr sz="1300" u="none" cap="none" strike="noStrike">
                        <a:solidFill>
                          <a:schemeClr val="dk1"/>
                        </a:solidFill>
                      </a:endParaRPr>
                    </a:p>
                    <a:p>
                      <a:pPr indent="0" lvl="0" marL="0" marR="0" rtl="0" algn="l">
                        <a:lnSpc>
                          <a:spcPct val="100000"/>
                        </a:lnSpc>
                        <a:spcBef>
                          <a:spcPts val="0"/>
                        </a:spcBef>
                        <a:spcAft>
                          <a:spcPts val="0"/>
                        </a:spcAft>
                        <a:buClr>
                          <a:srgbClr val="000000"/>
                        </a:buClr>
                        <a:buSzPts val="6000"/>
                        <a:buFont typeface="Arial"/>
                        <a:buNone/>
                      </a:pPr>
                      <a:r>
                        <a:t/>
                      </a:r>
                      <a:endParaRPr sz="1300" u="none" cap="none" strike="noStrike">
                        <a:solidFill>
                          <a:schemeClr val="dk1"/>
                        </a:solidFill>
                      </a:endParaRPr>
                    </a:p>
                    <a:p>
                      <a:pPr indent="0" lvl="0" marL="0" marR="0" rtl="0" algn="l">
                        <a:lnSpc>
                          <a:spcPct val="100000"/>
                        </a:lnSpc>
                        <a:spcBef>
                          <a:spcPts val="0"/>
                        </a:spcBef>
                        <a:spcAft>
                          <a:spcPts val="0"/>
                        </a:spcAft>
                        <a:buClr>
                          <a:srgbClr val="000000"/>
                        </a:buClr>
                        <a:buSzPts val="6000"/>
                        <a:buFont typeface="Arial"/>
                        <a:buNone/>
                      </a:pPr>
                      <a:r>
                        <a:rPr lang="en-US" sz="1300" u="none" cap="none" strike="noStrike">
                          <a:solidFill>
                            <a:schemeClr val="dk1"/>
                          </a:solidFill>
                        </a:rPr>
                        <a:t>County Department of Human Services “activates” Medicaid based on info from SSA</a:t>
                      </a:r>
                      <a:endParaRPr sz="1300" u="none" cap="none" strike="noStrike">
                        <a:solidFill>
                          <a:schemeClr val="dk1"/>
                        </a:solidFill>
                      </a:endParaRPr>
                    </a:p>
                  </a:txBody>
                  <a:tcPr marT="91425" marB="91425" marR="91425" marL="91425"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1cc0601e23_0_99"/>
          <p:cNvSpPr txBox="1"/>
          <p:nvPr>
            <p:ph type="title"/>
          </p:nvPr>
        </p:nvSpPr>
        <p:spPr>
          <a:xfrm>
            <a:off x="311700" y="68005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How to renew?</a:t>
            </a:r>
            <a:endParaRPr/>
          </a:p>
        </p:txBody>
      </p:sp>
      <p:graphicFrame>
        <p:nvGraphicFramePr>
          <p:cNvPr id="279" name="Google Shape;279;g31cc0601e23_0_99"/>
          <p:cNvGraphicFramePr/>
          <p:nvPr/>
        </p:nvGraphicFramePr>
        <p:xfrm>
          <a:off x="501525" y="2034650"/>
          <a:ext cx="3000000" cy="3000000"/>
        </p:xfrm>
        <a:graphic>
          <a:graphicData uri="http://schemas.openxmlformats.org/drawingml/2006/table">
            <a:tbl>
              <a:tblPr>
                <a:noFill/>
                <a:tableStyleId>{EBB23C61-C216-438A-928E-6559107212CF}</a:tableStyleId>
              </a:tblPr>
              <a:tblGrid>
                <a:gridCol w="4986250"/>
                <a:gridCol w="1476125"/>
                <a:gridCol w="1711325"/>
              </a:tblGrid>
              <a:tr h="5543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Programs</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Frequency</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tc>
              </a:tr>
              <a:tr h="914750">
                <a:tc>
                  <a:txBody>
                    <a:bodyPr/>
                    <a:lstStyle/>
                    <a:p>
                      <a:pPr indent="0" lvl="0" marL="0" marR="0" rtl="0" algn="l">
                        <a:lnSpc>
                          <a:spcPct val="100000"/>
                        </a:lnSpc>
                        <a:spcBef>
                          <a:spcPts val="0"/>
                        </a:spcBef>
                        <a:spcAft>
                          <a:spcPts val="0"/>
                        </a:spcAft>
                        <a:buClr>
                          <a:srgbClr val="000000"/>
                        </a:buClr>
                        <a:buSzPts val="1300"/>
                        <a:buFont typeface="Arial"/>
                        <a:buNone/>
                      </a:pPr>
                      <a:r>
                        <a:rPr b="1" lang="en-US" sz="1400" u="none" cap="none" strike="noStrike"/>
                        <a:t>Medicaid Application</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sng" cap="none" strike="noStrike">
                          <a:solidFill>
                            <a:schemeClr val="hlink"/>
                          </a:solidFill>
                          <a:hlinkClick r:id="rId3"/>
                        </a:rPr>
                        <a:t>www.colorado.gov/peak</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400" u="none" cap="none" strike="noStrike"/>
                        <a:t>or</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County Department of Human Services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00FF"/>
                          </a:solidFill>
                        </a:rPr>
                        <a:t>MAGI, Buy-in, Waivers</a:t>
                      </a:r>
                      <a:endParaRPr b="1" sz="1800" u="none" cap="none" strike="noStrike">
                        <a:solidFill>
                          <a:srgbClr val="0000FF"/>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9900FF"/>
                          </a:solidFill>
                        </a:rPr>
                        <a:t>Annually</a:t>
                      </a:r>
                      <a:endParaRPr b="1" sz="1800" u="none" cap="none" strike="noStrike">
                        <a:solidFill>
                          <a:srgbClr val="9900FF"/>
                        </a:solidFill>
                      </a:endParaRPr>
                    </a:p>
                  </a:txBody>
                  <a:tcPr marT="91425" marB="91425" marR="91425" marL="91425" anchor="ctr"/>
                </a:tc>
              </a:tr>
              <a:tr h="1067200">
                <a:tc>
                  <a:txBody>
                    <a:bodyPr/>
                    <a:lstStyle/>
                    <a:p>
                      <a:pPr indent="0" lvl="0" marL="0" marR="0" rtl="0" algn="l">
                        <a:lnSpc>
                          <a:spcPct val="100000"/>
                        </a:lnSpc>
                        <a:spcBef>
                          <a:spcPts val="0"/>
                        </a:spcBef>
                        <a:spcAft>
                          <a:spcPts val="0"/>
                        </a:spcAft>
                        <a:buClr>
                          <a:srgbClr val="000000"/>
                        </a:buClr>
                        <a:buSzPts val="1300"/>
                        <a:buFont typeface="Arial"/>
                        <a:buNone/>
                      </a:pPr>
                      <a:r>
                        <a:rPr b="1" lang="en-US" sz="1400" u="none" cap="none" strike="noStrike"/>
                        <a:t>Disability Determination</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County Department of Human Services - Application goes to ARG/Arbor for review</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400" u="none" cap="none" strike="noStrike"/>
                        <a:t>or</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Social Security Administration</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00FF"/>
                          </a:solidFill>
                        </a:rPr>
                        <a:t>Buy-in, Waivers</a:t>
                      </a:r>
                      <a:endParaRPr b="1" sz="1800" u="none" cap="none" strike="noStrike">
                        <a:solidFill>
                          <a:srgbClr val="0000FF"/>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9900FF"/>
                          </a:solidFill>
                        </a:rPr>
                        <a:t>Every 5-7 years - on “diary date”</a:t>
                      </a:r>
                      <a:endParaRPr b="1" sz="1800" u="none" cap="none" strike="noStrike">
                        <a:solidFill>
                          <a:srgbClr val="9900FF"/>
                        </a:solidFill>
                      </a:endParaRPr>
                    </a:p>
                  </a:txBody>
                  <a:tcPr marT="91425" marB="91425" marR="91425" marL="91425" anchor="ctr"/>
                </a:tc>
              </a:tr>
              <a:tr h="1353000">
                <a:tc>
                  <a:txBody>
                    <a:bodyPr/>
                    <a:lstStyle/>
                    <a:p>
                      <a:pPr indent="0" lvl="0" marL="0" marR="0" rtl="0" algn="l">
                        <a:lnSpc>
                          <a:spcPct val="100000"/>
                        </a:lnSpc>
                        <a:spcBef>
                          <a:spcPts val="0"/>
                        </a:spcBef>
                        <a:spcAft>
                          <a:spcPts val="0"/>
                        </a:spcAft>
                        <a:buClr>
                          <a:srgbClr val="000000"/>
                        </a:buClr>
                        <a:buSzPts val="1300"/>
                        <a:buFont typeface="Arial"/>
                        <a:buNone/>
                      </a:pPr>
                      <a:r>
                        <a:rPr b="1" lang="en-US" sz="1400" u="none" cap="none" strike="noStrike"/>
                        <a:t>Level of Care and Waiver Application</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Case Management Agency</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00FF"/>
                          </a:solidFill>
                        </a:rPr>
                        <a:t>Waivers</a:t>
                      </a:r>
                      <a:endParaRPr b="1" sz="1800" u="none" cap="none" strike="noStrike">
                        <a:solidFill>
                          <a:srgbClr val="0000FF"/>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9900FF"/>
                          </a:solidFill>
                        </a:rPr>
                        <a:t>Annually</a:t>
                      </a:r>
                      <a:endParaRPr b="1" sz="1800" u="none" cap="none" strike="noStrike">
                        <a:solidFill>
                          <a:srgbClr val="9900FF"/>
                        </a:solidFill>
                      </a:endParaRPr>
                    </a:p>
                  </a:txBody>
                  <a:tcPr marT="91425" marB="91425" marR="91425" marL="91425"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1cc0601e23_0_579"/>
          <p:cNvSpPr txBox="1"/>
          <p:nvPr>
            <p:ph type="title"/>
          </p:nvPr>
        </p:nvSpPr>
        <p:spPr>
          <a:xfrm>
            <a:off x="311725" y="667900"/>
            <a:ext cx="8520600" cy="8316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t>Creative/Complex Solutions</a:t>
            </a:r>
            <a:endParaRPr sz="3600">
              <a:solidFill>
                <a:schemeClr val="lt1"/>
              </a:solidFill>
            </a:endParaRPr>
          </a:p>
        </p:txBody>
      </p:sp>
      <p:sp>
        <p:nvSpPr>
          <p:cNvPr id="286" name="Google Shape;286;g31cc0601e23_0_579"/>
          <p:cNvSpPr txBox="1"/>
          <p:nvPr>
            <p:ph idx="4294967295" type="body"/>
          </p:nvPr>
        </p:nvSpPr>
        <p:spPr>
          <a:xfrm>
            <a:off x="311725" y="1748200"/>
            <a:ext cx="8617200" cy="4878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Clr>
                <a:schemeClr val="dk2"/>
              </a:buClr>
              <a:buSzPts val="2000"/>
              <a:buNone/>
            </a:pPr>
            <a:r>
              <a:rPr b="1" lang="en-US" sz="2400"/>
              <a:t>Creative Solutions (children) and Complex Solutions (adults) were developed by Health Care Policy and Financing (HCPF) to bring all funders and programs into a cohesive group to assist members and their families who may be in crisis. </a:t>
            </a:r>
            <a:endParaRPr b="1" sz="2400"/>
          </a:p>
          <a:p>
            <a:pPr indent="-381000" lvl="0" marL="457200" rtl="0" algn="l">
              <a:lnSpc>
                <a:spcPct val="100000"/>
              </a:lnSpc>
              <a:spcBef>
                <a:spcPts val="400"/>
              </a:spcBef>
              <a:spcAft>
                <a:spcPts val="0"/>
              </a:spcAft>
              <a:buSzPts val="2400"/>
              <a:buChar char="●"/>
            </a:pPr>
            <a:r>
              <a:rPr lang="en-US" sz="2400"/>
              <a:t>Creative/Complex Solutions can be requested by anyone - the family, provider, advocates or systems like child welfare agencies or the Community Centered Boards or Case Management agencies. </a:t>
            </a:r>
            <a:r>
              <a:rPr b="1" lang="en-US" sz="2400"/>
              <a:t>  </a:t>
            </a:r>
            <a:endParaRPr sz="2400"/>
          </a:p>
          <a:p>
            <a:pPr indent="-381000" lvl="0" marL="457200" rtl="0" algn="l">
              <a:lnSpc>
                <a:spcPct val="100000"/>
              </a:lnSpc>
              <a:spcBef>
                <a:spcPts val="400"/>
              </a:spcBef>
              <a:spcAft>
                <a:spcPts val="0"/>
              </a:spcAft>
              <a:buSzPts val="2400"/>
              <a:buChar char="●"/>
            </a:pPr>
            <a:r>
              <a:rPr lang="en-US" sz="2400"/>
              <a:t>Meeting facilitated by Regional Accountable Entity (RAE)</a:t>
            </a:r>
            <a:endParaRPr sz="2400"/>
          </a:p>
          <a:p>
            <a:pPr indent="0" lvl="0" marL="457200" rtl="0" algn="l">
              <a:lnSpc>
                <a:spcPct val="100000"/>
              </a:lnSpc>
              <a:spcBef>
                <a:spcPts val="400"/>
              </a:spcBef>
              <a:spcAft>
                <a:spcPts val="400"/>
              </a:spcAft>
              <a:buNone/>
            </a:pPr>
            <a:r>
              <a:rPr lang="en-US" sz="2400" u="sng">
                <a:solidFill>
                  <a:schemeClr val="hlink"/>
                </a:solidFill>
                <a:hlinkClick r:id="rId3"/>
              </a:rPr>
              <a:t>Directory of RAEs</a:t>
            </a:r>
            <a:endParaRPr sz="2400"/>
          </a:p>
        </p:txBody>
      </p:sp>
      <p:sp>
        <p:nvSpPr>
          <p:cNvPr id="287" name="Google Shape;287;g31cc0601e23_0_579"/>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1cc0601e23_0_195"/>
          <p:cNvSpPr txBox="1"/>
          <p:nvPr>
            <p:ph type="title"/>
          </p:nvPr>
        </p:nvSpPr>
        <p:spPr>
          <a:xfrm>
            <a:off x="311725" y="667900"/>
            <a:ext cx="8683800" cy="8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US"/>
              <a:t>What is Medicaid? (Health First Colorado)</a:t>
            </a:r>
            <a:endParaRPr/>
          </a:p>
        </p:txBody>
      </p:sp>
      <p:sp>
        <p:nvSpPr>
          <p:cNvPr id="84" name="Google Shape;84;g31cc0601e23_0_195"/>
          <p:cNvSpPr txBox="1"/>
          <p:nvPr/>
        </p:nvSpPr>
        <p:spPr>
          <a:xfrm>
            <a:off x="276750" y="1824850"/>
            <a:ext cx="85905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31394D"/>
                </a:solidFill>
                <a:latin typeface="Calibri"/>
                <a:ea typeface="Calibri"/>
                <a:cs typeface="Calibri"/>
                <a:sym typeface="Calibri"/>
              </a:rPr>
              <a:t>Medicaid is a federal and state program that provides medical assistance to individuals based on eligibility requirements for technical and financial criteria as defined in the policy. </a:t>
            </a:r>
            <a:endParaRPr b="0" i="0" sz="2400" u="none" cap="none" strike="noStrike">
              <a:solidFill>
                <a:srgbClr val="3139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1394D"/>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2100"/>
              <a:buFont typeface="Arial"/>
              <a:buNone/>
            </a:pPr>
            <a:r>
              <a:rPr b="0" i="1" lang="en-US" sz="2100" u="none" cap="none" strike="noStrike">
                <a:solidFill>
                  <a:srgbClr val="31394D"/>
                </a:solidFill>
                <a:latin typeface="Calibri"/>
                <a:ea typeface="Calibri"/>
                <a:cs typeface="Calibri"/>
                <a:sym typeface="Calibri"/>
              </a:rPr>
              <a:t>For every dollar Medicaid pays for healthcare, $0.50 is paid by federal funds and $0.50 is pay by state funds.</a:t>
            </a:r>
            <a:endParaRPr b="0" i="1" sz="1700" u="none" cap="none" strike="noStrike">
              <a:solidFill>
                <a:srgbClr val="31394D"/>
              </a:solidFill>
              <a:latin typeface="Calibri"/>
              <a:ea typeface="Calibri"/>
              <a:cs typeface="Calibri"/>
              <a:sym typeface="Calibri"/>
            </a:endParaRPr>
          </a:p>
        </p:txBody>
      </p:sp>
      <p:sp>
        <p:nvSpPr>
          <p:cNvPr id="85" name="Google Shape;85;g31cc0601e23_0_195"/>
          <p:cNvSpPr txBox="1"/>
          <p:nvPr/>
        </p:nvSpPr>
        <p:spPr>
          <a:xfrm>
            <a:off x="675750" y="4287425"/>
            <a:ext cx="77925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0000"/>
              </a:buClr>
              <a:buSzPts val="1800"/>
              <a:buFont typeface="Roboto"/>
              <a:buChar char="➔"/>
            </a:pPr>
            <a:r>
              <a:rPr b="0" i="0" lang="en-US" sz="1800" u="none" cap="none" strike="noStrike">
                <a:solidFill>
                  <a:srgbClr val="FF0000"/>
                </a:solidFill>
                <a:latin typeface="Roboto"/>
                <a:ea typeface="Roboto"/>
                <a:cs typeface="Roboto"/>
                <a:sym typeface="Roboto"/>
              </a:rPr>
              <a:t>No Copays for ages 0-21</a:t>
            </a:r>
            <a:endParaRPr b="0" i="0" sz="1800" u="none" cap="none" strike="noStrike">
              <a:solidFill>
                <a:srgbClr val="FF0000"/>
              </a:solidFill>
              <a:latin typeface="Roboto"/>
              <a:ea typeface="Roboto"/>
              <a:cs typeface="Roboto"/>
              <a:sym typeface="Roboto"/>
            </a:endParaRPr>
          </a:p>
          <a:p>
            <a:pPr indent="-342900" lvl="0" marL="457200" marR="0" rtl="0" algn="l">
              <a:lnSpc>
                <a:spcPct val="100000"/>
              </a:lnSpc>
              <a:spcBef>
                <a:spcPts val="0"/>
              </a:spcBef>
              <a:spcAft>
                <a:spcPts val="0"/>
              </a:spcAft>
              <a:buClr>
                <a:srgbClr val="FF0000"/>
              </a:buClr>
              <a:buSzPts val="1800"/>
              <a:buFont typeface="Roboto"/>
              <a:buChar char="➔"/>
            </a:pPr>
            <a:r>
              <a:rPr b="0" i="0" lang="en-US" sz="1800" u="none" cap="none" strike="noStrike">
                <a:solidFill>
                  <a:srgbClr val="FF0000"/>
                </a:solidFill>
                <a:latin typeface="Roboto"/>
                <a:ea typeface="Roboto"/>
                <a:cs typeface="Roboto"/>
                <a:sym typeface="Roboto"/>
              </a:rPr>
              <a:t>No Deductibles</a:t>
            </a:r>
            <a:endParaRPr b="0" i="0" sz="1800" u="none" cap="none" strike="noStrike">
              <a:solidFill>
                <a:srgbClr val="FF0000"/>
              </a:solidFill>
              <a:latin typeface="Roboto"/>
              <a:ea typeface="Roboto"/>
              <a:cs typeface="Roboto"/>
              <a:sym typeface="Roboto"/>
            </a:endParaRPr>
          </a:p>
          <a:p>
            <a:pPr indent="-342900" lvl="0" marL="457200" marR="0" rtl="0" algn="l">
              <a:lnSpc>
                <a:spcPct val="100000"/>
              </a:lnSpc>
              <a:spcBef>
                <a:spcPts val="0"/>
              </a:spcBef>
              <a:spcAft>
                <a:spcPts val="0"/>
              </a:spcAft>
              <a:buClr>
                <a:srgbClr val="FF0000"/>
              </a:buClr>
              <a:buSzPts val="1800"/>
              <a:buFont typeface="Roboto"/>
              <a:buChar char="➔"/>
            </a:pPr>
            <a:r>
              <a:rPr b="0" i="0" lang="en-US" sz="1800" u="none" cap="none" strike="noStrike">
                <a:solidFill>
                  <a:srgbClr val="FF0000"/>
                </a:solidFill>
                <a:latin typeface="Roboto"/>
                <a:ea typeface="Roboto"/>
                <a:cs typeface="Roboto"/>
                <a:sym typeface="Roboto"/>
              </a:rPr>
              <a:t>All medically necessary services are covered for ages 0-21 (EPSDT)</a:t>
            </a:r>
            <a:endParaRPr b="0" i="0" sz="1800" u="none" cap="none" strike="noStrike">
              <a:solidFill>
                <a:srgbClr val="FF0000"/>
              </a:solidFill>
              <a:latin typeface="Roboto"/>
              <a:ea typeface="Roboto"/>
              <a:cs typeface="Roboto"/>
              <a:sym typeface="Roboto"/>
            </a:endParaRPr>
          </a:p>
          <a:p>
            <a:pPr indent="-342900" lvl="1" marL="914400" marR="0" rtl="0" algn="l">
              <a:lnSpc>
                <a:spcPct val="100000"/>
              </a:lnSpc>
              <a:spcBef>
                <a:spcPts val="0"/>
              </a:spcBef>
              <a:spcAft>
                <a:spcPts val="0"/>
              </a:spcAft>
              <a:buClr>
                <a:srgbClr val="FF0000"/>
              </a:buClr>
              <a:buSzPts val="1800"/>
              <a:buFont typeface="Roboto"/>
              <a:buChar char="◆"/>
            </a:pPr>
            <a:r>
              <a:rPr b="0" i="0" lang="en-US" sz="1800" u="none" cap="none" strike="noStrike">
                <a:solidFill>
                  <a:srgbClr val="FF0000"/>
                </a:solidFill>
                <a:latin typeface="Roboto"/>
                <a:ea typeface="Roboto"/>
                <a:cs typeface="Roboto"/>
                <a:sym typeface="Roboto"/>
              </a:rPr>
              <a:t>Home Healthcare - CNA, PDN, Personal Care</a:t>
            </a:r>
            <a:endParaRPr b="0" i="0" sz="1800" u="none" cap="none" strike="noStrike">
              <a:solidFill>
                <a:srgbClr val="FF0000"/>
              </a:solidFill>
              <a:latin typeface="Roboto"/>
              <a:ea typeface="Roboto"/>
              <a:cs typeface="Roboto"/>
              <a:sym typeface="Roboto"/>
            </a:endParaRPr>
          </a:p>
          <a:p>
            <a:pPr indent="-342900" lvl="1" marL="914400" marR="0" rtl="0" algn="l">
              <a:lnSpc>
                <a:spcPct val="100000"/>
              </a:lnSpc>
              <a:spcBef>
                <a:spcPts val="0"/>
              </a:spcBef>
              <a:spcAft>
                <a:spcPts val="0"/>
              </a:spcAft>
              <a:buClr>
                <a:srgbClr val="FF0000"/>
              </a:buClr>
              <a:buSzPts val="1800"/>
              <a:buFont typeface="Roboto"/>
              <a:buChar char="◆"/>
            </a:pPr>
            <a:r>
              <a:rPr b="0" i="0" lang="en-US" sz="1800" u="none" cap="none" strike="noStrike">
                <a:solidFill>
                  <a:srgbClr val="FF0000"/>
                </a:solidFill>
                <a:latin typeface="Roboto"/>
                <a:ea typeface="Roboto"/>
                <a:cs typeface="Roboto"/>
                <a:sym typeface="Roboto"/>
              </a:rPr>
              <a:t>No hard limits on number of therapy visits a year</a:t>
            </a:r>
            <a:endParaRPr b="0" i="0" sz="1800" u="none" cap="none" strike="noStrike">
              <a:solidFill>
                <a:srgbClr val="FF0000"/>
              </a:solidFill>
              <a:latin typeface="Roboto"/>
              <a:ea typeface="Roboto"/>
              <a:cs typeface="Roboto"/>
              <a:sym typeface="Roboto"/>
            </a:endParaRPr>
          </a:p>
          <a:p>
            <a:pPr indent="-342900" lvl="1" marL="914400" marR="0" rtl="0" algn="l">
              <a:lnSpc>
                <a:spcPct val="100000"/>
              </a:lnSpc>
              <a:spcBef>
                <a:spcPts val="0"/>
              </a:spcBef>
              <a:spcAft>
                <a:spcPts val="0"/>
              </a:spcAft>
              <a:buClr>
                <a:srgbClr val="FF0000"/>
              </a:buClr>
              <a:buSzPts val="1800"/>
              <a:buFont typeface="Roboto"/>
              <a:buChar char="◆"/>
            </a:pPr>
            <a:r>
              <a:rPr b="0" i="0" lang="en-US" sz="1800" u="none" cap="none" strike="noStrike">
                <a:solidFill>
                  <a:srgbClr val="FF0000"/>
                </a:solidFill>
                <a:latin typeface="Roboto"/>
                <a:ea typeface="Roboto"/>
                <a:cs typeface="Roboto"/>
                <a:sym typeface="Roboto"/>
              </a:rPr>
              <a:t>Medical supplies like diapers, wipes, formula, etc</a:t>
            </a:r>
            <a:endParaRPr b="0" i="0" sz="1800" u="none" cap="none" strike="noStrike">
              <a:solidFill>
                <a:srgbClr val="FF0000"/>
              </a:solidFill>
              <a:latin typeface="Roboto"/>
              <a:ea typeface="Roboto"/>
              <a:cs typeface="Roboto"/>
              <a:sym typeface="Roboto"/>
            </a:endParaRPr>
          </a:p>
          <a:p>
            <a:pPr indent="-342900" lvl="1" marL="914400" marR="0" rtl="0" algn="l">
              <a:lnSpc>
                <a:spcPct val="100000"/>
              </a:lnSpc>
              <a:spcBef>
                <a:spcPts val="0"/>
              </a:spcBef>
              <a:spcAft>
                <a:spcPts val="0"/>
              </a:spcAft>
              <a:buClr>
                <a:srgbClr val="FF0000"/>
              </a:buClr>
              <a:buSzPts val="1800"/>
              <a:buFont typeface="Roboto"/>
              <a:buChar char="◆"/>
            </a:pPr>
            <a:r>
              <a:rPr b="0" i="0" lang="en-US" sz="1800" u="none" cap="none" strike="noStrike">
                <a:solidFill>
                  <a:srgbClr val="FF0000"/>
                </a:solidFill>
                <a:latin typeface="Roboto"/>
                <a:ea typeface="Roboto"/>
                <a:cs typeface="Roboto"/>
                <a:sym typeface="Roboto"/>
              </a:rPr>
              <a:t>Durable medical equipment (DME) like wheelchairs, standers, etc</a:t>
            </a:r>
            <a:endParaRPr b="0" i="0" sz="1800" u="none" cap="none" strike="noStrike">
              <a:solidFill>
                <a:srgbClr val="FF0000"/>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1cc0601e23_0_58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t>Creative/Complex Solutions</a:t>
            </a:r>
            <a:endParaRPr sz="3600">
              <a:solidFill>
                <a:schemeClr val="lt1"/>
              </a:solidFill>
            </a:endParaRPr>
          </a:p>
        </p:txBody>
      </p:sp>
      <p:sp>
        <p:nvSpPr>
          <p:cNvPr id="294" name="Google Shape;294;g31cc0601e23_0_586"/>
          <p:cNvSpPr txBox="1"/>
          <p:nvPr>
            <p:ph idx="1" type="body"/>
          </p:nvPr>
        </p:nvSpPr>
        <p:spPr>
          <a:xfrm>
            <a:off x="762600" y="1797700"/>
            <a:ext cx="7733100" cy="4106700"/>
          </a:xfrm>
          <a:prstGeom prst="rect">
            <a:avLst/>
          </a:prstGeom>
          <a:noFill/>
          <a:ln>
            <a:noFill/>
          </a:ln>
        </p:spPr>
        <p:txBody>
          <a:bodyPr anchorCtr="0" anchor="t" bIns="45700" lIns="91425" spcFirstLastPara="1" rIns="91425" wrap="square" tIns="45700">
            <a:normAutofit/>
          </a:bodyPr>
          <a:lstStyle/>
          <a:p>
            <a:pPr indent="-368300" lvl="0" marL="457200" rtl="0" algn="l">
              <a:lnSpc>
                <a:spcPct val="74000"/>
              </a:lnSpc>
              <a:spcBef>
                <a:spcPts val="1200"/>
              </a:spcBef>
              <a:spcAft>
                <a:spcPts val="0"/>
              </a:spcAft>
              <a:buSzPts val="2200"/>
              <a:buChar char="●"/>
            </a:pPr>
            <a:r>
              <a:rPr lang="en-US" sz="2200"/>
              <a:t>Individual must be on Medicaid (no waiver required)</a:t>
            </a:r>
            <a:endParaRPr sz="2200"/>
          </a:p>
          <a:p>
            <a:pPr indent="-368300" lvl="0" marL="457200" rtl="0" algn="l">
              <a:lnSpc>
                <a:spcPct val="74000"/>
              </a:lnSpc>
              <a:spcBef>
                <a:spcPts val="1200"/>
              </a:spcBef>
              <a:spcAft>
                <a:spcPts val="0"/>
              </a:spcAft>
              <a:buSzPts val="2200"/>
              <a:buChar char="●"/>
            </a:pPr>
            <a:r>
              <a:rPr lang="en-US" sz="2200"/>
              <a:t>For individuals with dual diagnosis of Mental Health and Developmental Disabilities</a:t>
            </a:r>
            <a:endParaRPr sz="2200"/>
          </a:p>
          <a:p>
            <a:pPr indent="-368300" lvl="0" marL="457200" rtl="0" algn="l">
              <a:lnSpc>
                <a:spcPct val="74000"/>
              </a:lnSpc>
              <a:spcBef>
                <a:spcPts val="1200"/>
              </a:spcBef>
              <a:spcAft>
                <a:spcPts val="0"/>
              </a:spcAft>
              <a:buSzPts val="2200"/>
              <a:buChar char="●"/>
            </a:pPr>
            <a:r>
              <a:rPr lang="en-US" sz="2200"/>
              <a:t>An Interdisciplinary Team Staffing Call should be conducted prior to escalating to creative solutions</a:t>
            </a:r>
            <a:endParaRPr sz="2200"/>
          </a:p>
          <a:p>
            <a:pPr indent="0" lvl="0" marL="914400" rtl="0" algn="l">
              <a:lnSpc>
                <a:spcPct val="74000"/>
              </a:lnSpc>
              <a:spcBef>
                <a:spcPts val="1200"/>
              </a:spcBef>
              <a:spcAft>
                <a:spcPts val="0"/>
              </a:spcAft>
              <a:buNone/>
            </a:pPr>
            <a:r>
              <a:rPr lang="en-US" sz="2200"/>
              <a:t>Those involved in the member’s care come together to discuss care coordination efforts, ensure there is no duplication of efforts, and work together to best meet the member’s needs</a:t>
            </a:r>
            <a:endParaRPr sz="2200"/>
          </a:p>
          <a:p>
            <a:pPr indent="-368300" lvl="0" marL="457200" rtl="0" algn="l">
              <a:lnSpc>
                <a:spcPct val="74000"/>
              </a:lnSpc>
              <a:spcBef>
                <a:spcPts val="1200"/>
              </a:spcBef>
              <a:spcAft>
                <a:spcPts val="0"/>
              </a:spcAft>
              <a:buSzPts val="2200"/>
              <a:buChar char="●"/>
            </a:pPr>
            <a:r>
              <a:rPr lang="en-US" sz="2200"/>
              <a:t>To request a Creative Solutions call:</a:t>
            </a:r>
            <a:endParaRPr sz="2200"/>
          </a:p>
          <a:p>
            <a:pPr indent="0" lvl="0" marL="914400" rtl="0" algn="l">
              <a:lnSpc>
                <a:spcPct val="74000"/>
              </a:lnSpc>
              <a:spcBef>
                <a:spcPts val="1200"/>
              </a:spcBef>
              <a:spcAft>
                <a:spcPts val="0"/>
              </a:spcAft>
              <a:buNone/>
            </a:pPr>
            <a:r>
              <a:rPr lang="en-US" sz="2200"/>
              <a:t>Contact your </a:t>
            </a:r>
            <a:r>
              <a:rPr lang="en-US" sz="2200" u="sng">
                <a:solidFill>
                  <a:schemeClr val="hlink"/>
                </a:solidFill>
                <a:hlinkClick r:id="rId3"/>
              </a:rPr>
              <a:t>RAE</a:t>
            </a:r>
            <a:endParaRPr sz="2200"/>
          </a:p>
        </p:txBody>
      </p:sp>
      <p:sp>
        <p:nvSpPr>
          <p:cNvPr id="295" name="Google Shape;295;g31cc0601e23_0_58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1cc0601e23_0_593"/>
          <p:cNvSpPr txBox="1"/>
          <p:nvPr>
            <p:ph type="title"/>
          </p:nvPr>
        </p:nvSpPr>
        <p:spPr>
          <a:xfrm>
            <a:off x="570800" y="685800"/>
            <a:ext cx="7658700" cy="14859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t>Creative/Complex Solutions - Who Can Attend?</a:t>
            </a:r>
            <a:endParaRPr sz="3600">
              <a:solidFill>
                <a:schemeClr val="lt1"/>
              </a:solidFill>
            </a:endParaRPr>
          </a:p>
        </p:txBody>
      </p:sp>
      <p:sp>
        <p:nvSpPr>
          <p:cNvPr id="302" name="Google Shape;302;g31cc0601e23_0_593"/>
          <p:cNvSpPr txBox="1"/>
          <p:nvPr>
            <p:ph idx="1" type="body"/>
          </p:nvPr>
        </p:nvSpPr>
        <p:spPr>
          <a:xfrm>
            <a:off x="472250" y="1952500"/>
            <a:ext cx="7200900" cy="4008000"/>
          </a:xfrm>
          <a:prstGeom prst="rect">
            <a:avLst/>
          </a:prstGeom>
          <a:noFill/>
          <a:ln>
            <a:noFill/>
          </a:ln>
        </p:spPr>
        <p:txBody>
          <a:bodyPr anchorCtr="0" anchor="t" bIns="45700" lIns="91425" spcFirstLastPara="1" rIns="91425" wrap="square" tIns="45700">
            <a:normAutofit/>
          </a:bodyPr>
          <a:lstStyle/>
          <a:p>
            <a:pPr indent="-374491" lvl="0" marL="457200" rtl="0" algn="l">
              <a:lnSpc>
                <a:spcPct val="95000"/>
              </a:lnSpc>
              <a:spcBef>
                <a:spcPts val="360"/>
              </a:spcBef>
              <a:spcAft>
                <a:spcPts val="0"/>
              </a:spcAft>
              <a:buSzPts val="2298"/>
              <a:buChar char="●"/>
            </a:pPr>
            <a:r>
              <a:rPr lang="en-US" sz="2297"/>
              <a:t>Care Manager from RAE</a:t>
            </a:r>
            <a:endParaRPr sz="2297"/>
          </a:p>
          <a:p>
            <a:pPr indent="-374491" lvl="0" marL="457200" rtl="0" algn="l">
              <a:lnSpc>
                <a:spcPct val="95000"/>
              </a:lnSpc>
              <a:spcBef>
                <a:spcPts val="0"/>
              </a:spcBef>
              <a:spcAft>
                <a:spcPts val="0"/>
              </a:spcAft>
              <a:buSzPts val="2298"/>
              <a:buChar char="●"/>
            </a:pPr>
            <a:r>
              <a:rPr lang="en-US" sz="2297"/>
              <a:t>Case Manager from CMA</a:t>
            </a:r>
            <a:endParaRPr sz="2297"/>
          </a:p>
          <a:p>
            <a:pPr indent="-374491" lvl="0" marL="457200" rtl="0" algn="l">
              <a:lnSpc>
                <a:spcPct val="95000"/>
              </a:lnSpc>
              <a:spcBef>
                <a:spcPts val="0"/>
              </a:spcBef>
              <a:spcAft>
                <a:spcPts val="0"/>
              </a:spcAft>
              <a:buSzPts val="2298"/>
              <a:buChar char="●"/>
            </a:pPr>
            <a:r>
              <a:rPr lang="en-US" sz="2297"/>
              <a:t>Parents</a:t>
            </a:r>
            <a:endParaRPr sz="2297"/>
          </a:p>
          <a:p>
            <a:pPr indent="-374491" lvl="0" marL="457200" rtl="0" algn="l">
              <a:lnSpc>
                <a:spcPct val="95000"/>
              </a:lnSpc>
              <a:spcBef>
                <a:spcPts val="0"/>
              </a:spcBef>
              <a:spcAft>
                <a:spcPts val="0"/>
              </a:spcAft>
              <a:buSzPts val="2298"/>
              <a:buChar char="●"/>
            </a:pPr>
            <a:r>
              <a:rPr lang="en-US" sz="2297"/>
              <a:t>Advocate</a:t>
            </a:r>
            <a:endParaRPr sz="2297"/>
          </a:p>
          <a:p>
            <a:pPr indent="-374491" lvl="0" marL="457200" rtl="0" algn="l">
              <a:lnSpc>
                <a:spcPct val="95000"/>
              </a:lnSpc>
              <a:spcBef>
                <a:spcPts val="0"/>
              </a:spcBef>
              <a:spcAft>
                <a:spcPts val="0"/>
              </a:spcAft>
              <a:buSzPts val="2298"/>
              <a:buChar char="●"/>
            </a:pPr>
            <a:r>
              <a:rPr lang="en-US" sz="2297"/>
              <a:t>Medicaid Staff</a:t>
            </a:r>
            <a:endParaRPr sz="2297"/>
          </a:p>
          <a:p>
            <a:pPr indent="-374491" lvl="0" marL="457200" rtl="0" algn="l">
              <a:lnSpc>
                <a:spcPct val="95000"/>
              </a:lnSpc>
              <a:spcBef>
                <a:spcPts val="0"/>
              </a:spcBef>
              <a:spcAft>
                <a:spcPts val="0"/>
              </a:spcAft>
              <a:buSzPts val="2298"/>
              <a:buChar char="●"/>
            </a:pPr>
            <a:r>
              <a:rPr lang="en-US" sz="2297"/>
              <a:t>Current Treatment Team</a:t>
            </a:r>
            <a:endParaRPr sz="2297"/>
          </a:p>
          <a:p>
            <a:pPr indent="-374491" lvl="0" marL="457200" rtl="0" algn="l">
              <a:lnSpc>
                <a:spcPct val="95000"/>
              </a:lnSpc>
              <a:spcBef>
                <a:spcPts val="0"/>
              </a:spcBef>
              <a:spcAft>
                <a:spcPts val="0"/>
              </a:spcAft>
              <a:buSzPts val="2298"/>
              <a:buChar char="●"/>
            </a:pPr>
            <a:r>
              <a:rPr lang="en-US" sz="2297"/>
              <a:t>GAL (Guardian Ad Litem)</a:t>
            </a:r>
            <a:endParaRPr sz="2297"/>
          </a:p>
          <a:p>
            <a:pPr indent="-374491" lvl="0" marL="457200" rtl="0" algn="l">
              <a:lnSpc>
                <a:spcPct val="95000"/>
              </a:lnSpc>
              <a:spcBef>
                <a:spcPts val="0"/>
              </a:spcBef>
              <a:spcAft>
                <a:spcPts val="0"/>
              </a:spcAft>
              <a:buSzPts val="2298"/>
              <a:buChar char="●"/>
            </a:pPr>
            <a:r>
              <a:rPr lang="en-US" sz="2297"/>
              <a:t>Division Human Services</a:t>
            </a:r>
            <a:endParaRPr sz="2297"/>
          </a:p>
          <a:p>
            <a:pPr indent="-374491" lvl="0" marL="457200" rtl="0" algn="l">
              <a:lnSpc>
                <a:spcPct val="95000"/>
              </a:lnSpc>
              <a:spcBef>
                <a:spcPts val="0"/>
              </a:spcBef>
              <a:spcAft>
                <a:spcPts val="0"/>
              </a:spcAft>
              <a:buSzPts val="2298"/>
              <a:buChar char="●"/>
            </a:pPr>
            <a:r>
              <a:rPr lang="en-US" sz="2297"/>
              <a:t>School District Staff</a:t>
            </a:r>
            <a:endParaRPr sz="2297"/>
          </a:p>
          <a:p>
            <a:pPr indent="-387191" lvl="0" marL="457200" rtl="0" algn="l">
              <a:lnSpc>
                <a:spcPct val="95000"/>
              </a:lnSpc>
              <a:spcBef>
                <a:spcPts val="0"/>
              </a:spcBef>
              <a:spcAft>
                <a:spcPts val="0"/>
              </a:spcAft>
              <a:buSzPts val="2498"/>
              <a:buChar char="●"/>
            </a:pPr>
            <a:r>
              <a:rPr lang="en-US" sz="2297"/>
              <a:t>Anyone else involved in the member’s life</a:t>
            </a:r>
            <a:r>
              <a:rPr lang="en-US" sz="2390"/>
              <a:t>/care</a:t>
            </a:r>
            <a:endParaRPr sz="2390"/>
          </a:p>
        </p:txBody>
      </p:sp>
      <p:sp>
        <p:nvSpPr>
          <p:cNvPr id="303" name="Google Shape;303;g31cc0601e23_0_59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04" name="Google Shape;304;g31cc0601e23_0_593"/>
          <p:cNvPicPr preferRelativeResize="0"/>
          <p:nvPr/>
        </p:nvPicPr>
        <p:blipFill>
          <a:blip r:embed="rId3">
            <a:alphaModFix/>
          </a:blip>
          <a:stretch>
            <a:fillRect/>
          </a:stretch>
        </p:blipFill>
        <p:spPr>
          <a:xfrm>
            <a:off x="4881025" y="1723175"/>
            <a:ext cx="4262976" cy="319723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1cc0601e23_0_60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t>Creative Solutions - Outcomes</a:t>
            </a:r>
            <a:endParaRPr sz="3600">
              <a:solidFill>
                <a:schemeClr val="lt1"/>
              </a:solidFill>
            </a:endParaRPr>
          </a:p>
        </p:txBody>
      </p:sp>
      <p:sp>
        <p:nvSpPr>
          <p:cNvPr id="311" name="Google Shape;311;g31cc0601e23_0_60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84000"/>
              </a:lnSpc>
              <a:spcBef>
                <a:spcPts val="360"/>
              </a:spcBef>
              <a:spcAft>
                <a:spcPts val="0"/>
              </a:spcAft>
              <a:buNone/>
            </a:pPr>
            <a:r>
              <a:rPr lang="en-US" sz="2400"/>
              <a:t>Goal: Manage current crisis and implement supports to avoid future crises</a:t>
            </a:r>
            <a:endParaRPr sz="2400"/>
          </a:p>
          <a:p>
            <a:pPr indent="0" lvl="0" marL="0" rtl="0" algn="l">
              <a:lnSpc>
                <a:spcPct val="84000"/>
              </a:lnSpc>
              <a:spcBef>
                <a:spcPts val="360"/>
              </a:spcBef>
              <a:spcAft>
                <a:spcPts val="0"/>
              </a:spcAft>
              <a:buNone/>
            </a:pPr>
            <a:r>
              <a:t/>
            </a:r>
            <a:endParaRPr sz="2400"/>
          </a:p>
          <a:p>
            <a:pPr indent="0" lvl="0" marL="0" rtl="0" algn="l">
              <a:lnSpc>
                <a:spcPct val="84000"/>
              </a:lnSpc>
              <a:spcBef>
                <a:spcPts val="360"/>
              </a:spcBef>
              <a:spcAft>
                <a:spcPts val="0"/>
              </a:spcAft>
              <a:buNone/>
            </a:pPr>
            <a:r>
              <a:rPr lang="en-US" sz="2400"/>
              <a:t>Potential outcomes of Creative Solutions calls</a:t>
            </a:r>
            <a:endParaRPr sz="2400"/>
          </a:p>
          <a:p>
            <a:pPr indent="-381000" lvl="0" marL="457200" rtl="0" algn="l">
              <a:lnSpc>
                <a:spcPct val="84000"/>
              </a:lnSpc>
              <a:spcBef>
                <a:spcPts val="360"/>
              </a:spcBef>
              <a:spcAft>
                <a:spcPts val="0"/>
              </a:spcAft>
              <a:buSzPts val="2400"/>
              <a:buChar char="●"/>
            </a:pPr>
            <a:r>
              <a:rPr lang="en-US" sz="2400"/>
              <a:t>Increased collaboration between team members</a:t>
            </a:r>
            <a:endParaRPr sz="2400"/>
          </a:p>
          <a:p>
            <a:pPr indent="-381000" lvl="0" marL="457200" rtl="0" algn="l">
              <a:lnSpc>
                <a:spcPct val="84000"/>
              </a:lnSpc>
              <a:spcBef>
                <a:spcPts val="360"/>
              </a:spcBef>
              <a:spcAft>
                <a:spcPts val="0"/>
              </a:spcAft>
              <a:buSzPts val="2400"/>
              <a:buChar char="●"/>
            </a:pPr>
            <a:r>
              <a:rPr lang="en-US" sz="2400"/>
              <a:t>Team decision helping with needs like in or out of state residential placement or treatment facilities, interim supports and services until a more permanent solution is put in place &amp; school supports and placement</a:t>
            </a:r>
            <a:endParaRPr sz="2400"/>
          </a:p>
        </p:txBody>
      </p:sp>
      <p:sp>
        <p:nvSpPr>
          <p:cNvPr id="312" name="Google Shape;312;g31cc0601e23_0_60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1cc0601e23_0_117"/>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Upcoming Changes</a:t>
            </a:r>
            <a:endParaRPr/>
          </a:p>
        </p:txBody>
      </p:sp>
      <p:sp>
        <p:nvSpPr>
          <p:cNvPr id="318" name="Google Shape;318;g31cc0601e23_0_117"/>
          <p:cNvSpPr txBox="1"/>
          <p:nvPr>
            <p:ph idx="4294967295" type="body"/>
          </p:nvPr>
        </p:nvSpPr>
        <p:spPr>
          <a:xfrm>
            <a:off x="182150" y="1919400"/>
            <a:ext cx="3712200" cy="4892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60"/>
              </a:spcBef>
              <a:spcAft>
                <a:spcPts val="0"/>
              </a:spcAft>
              <a:buSzPts val="1800"/>
              <a:buNone/>
            </a:pPr>
            <a:r>
              <a:rPr b="1" lang="en-US" sz="2000"/>
              <a:t>Community First Choice (CFC)</a:t>
            </a:r>
            <a:endParaRPr b="1" sz="2000"/>
          </a:p>
          <a:p>
            <a:pPr indent="-336550" lvl="0" marL="457200" rtl="0" algn="l">
              <a:lnSpc>
                <a:spcPct val="115000"/>
              </a:lnSpc>
              <a:spcBef>
                <a:spcPts val="1000"/>
              </a:spcBef>
              <a:spcAft>
                <a:spcPts val="0"/>
              </a:spcAft>
              <a:buSzPts val="1700"/>
              <a:buChar char="●"/>
            </a:pPr>
            <a:r>
              <a:rPr lang="en-US" sz="1700"/>
              <a:t>Transition some services from HCBS waivers to be available to any Medicaid member who meets the level of care needs regardless of how they access Medicaid</a:t>
            </a:r>
            <a:endParaRPr sz="1700"/>
          </a:p>
          <a:p>
            <a:pPr indent="-336550" lvl="0" marL="457200" rtl="0" algn="l">
              <a:lnSpc>
                <a:spcPct val="115000"/>
              </a:lnSpc>
              <a:spcBef>
                <a:spcPts val="1000"/>
              </a:spcBef>
              <a:spcAft>
                <a:spcPts val="0"/>
              </a:spcAft>
              <a:buSzPts val="1700"/>
              <a:buChar char="●"/>
            </a:pPr>
            <a:r>
              <a:rPr lang="en-US" sz="1700"/>
              <a:t>Services transitioning are still being finalized, the biggest impact will be expansion of IHSS and CDASS</a:t>
            </a:r>
            <a:endParaRPr sz="1700"/>
          </a:p>
          <a:p>
            <a:pPr indent="-336550" lvl="0" marL="457200" rtl="0" algn="l">
              <a:lnSpc>
                <a:spcPct val="115000"/>
              </a:lnSpc>
              <a:spcBef>
                <a:spcPts val="1000"/>
              </a:spcBef>
              <a:spcAft>
                <a:spcPts val="0"/>
              </a:spcAft>
              <a:buSzPts val="1700"/>
              <a:buChar char="●"/>
            </a:pPr>
            <a:r>
              <a:rPr lang="en-US" sz="1700"/>
              <a:t>July 1, 2025 start date</a:t>
            </a:r>
            <a:endParaRPr sz="1700"/>
          </a:p>
        </p:txBody>
      </p:sp>
      <p:sp>
        <p:nvSpPr>
          <p:cNvPr id="319" name="Google Shape;319;g31cc0601e23_0_117"/>
          <p:cNvSpPr txBox="1"/>
          <p:nvPr/>
        </p:nvSpPr>
        <p:spPr>
          <a:xfrm>
            <a:off x="4125675" y="5532675"/>
            <a:ext cx="5045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Roboto"/>
                <a:ea typeface="Roboto"/>
                <a:cs typeface="Roboto"/>
                <a:sym typeface="Roboto"/>
                <a:hlinkClick r:id="rId3"/>
              </a:rPr>
              <a:t>https://hcpf.colorado.gov/community-first-choice-option</a:t>
            </a:r>
            <a:endParaRPr b="0" i="0" sz="1400" u="none" cap="none" strike="noStrike">
              <a:solidFill>
                <a:srgbClr val="000000"/>
              </a:solidFill>
              <a:latin typeface="Roboto"/>
              <a:ea typeface="Roboto"/>
              <a:cs typeface="Roboto"/>
              <a:sym typeface="Roboto"/>
            </a:endParaRPr>
          </a:p>
        </p:txBody>
      </p:sp>
      <p:sp>
        <p:nvSpPr>
          <p:cNvPr id="320" name="Google Shape;320;g31cc0601e23_0_117"/>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pic>
        <p:nvPicPr>
          <p:cNvPr id="321" name="Google Shape;321;g31cc0601e23_0_117"/>
          <p:cNvPicPr preferRelativeResize="0"/>
          <p:nvPr/>
        </p:nvPicPr>
        <p:blipFill rotWithShape="1">
          <a:blip r:embed="rId5">
            <a:alphaModFix/>
          </a:blip>
          <a:srcRect b="0" l="0" r="0" t="0"/>
          <a:stretch/>
        </p:blipFill>
        <p:spPr>
          <a:xfrm>
            <a:off x="4046700" y="1874838"/>
            <a:ext cx="4944901" cy="3578122"/>
          </a:xfrm>
          <a:prstGeom prst="rect">
            <a:avLst/>
          </a:prstGeom>
          <a:noFill/>
          <a:ln>
            <a:noFill/>
          </a:ln>
        </p:spPr>
      </p:pic>
      <p:pic>
        <p:nvPicPr>
          <p:cNvPr id="322" name="Google Shape;322;g31cc0601e23_0_117"/>
          <p:cNvPicPr preferRelativeResize="0"/>
          <p:nvPr/>
        </p:nvPicPr>
        <p:blipFill rotWithShape="1">
          <a:blip r:embed="rId6">
            <a:alphaModFix/>
          </a:blip>
          <a:srcRect b="0" l="0" r="0" t="0"/>
          <a:stretch/>
        </p:blipFill>
        <p:spPr>
          <a:xfrm>
            <a:off x="6269175" y="-510800"/>
            <a:ext cx="2625049" cy="2625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1cc0601e23_0_512"/>
          <p:cNvSpPr txBox="1"/>
          <p:nvPr>
            <p:ph type="title"/>
          </p:nvPr>
        </p:nvSpPr>
        <p:spPr>
          <a:xfrm>
            <a:off x="311725" y="667900"/>
            <a:ext cx="3127500" cy="10908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89361"/>
              <a:buNone/>
            </a:pPr>
            <a:r>
              <a:rPr lang="en-US" sz="3133"/>
              <a:t>Transition Wheel</a:t>
            </a:r>
            <a:endParaRPr sz="3133"/>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55555"/>
              <a:buNone/>
            </a:pPr>
            <a:r>
              <a:rPr lang="en-US" sz="1800"/>
              <a:t>https://www.familyvoicesco.org/life-stages-transition</a:t>
            </a:r>
            <a:endParaRPr sz="1800"/>
          </a:p>
        </p:txBody>
      </p:sp>
      <p:pic>
        <p:nvPicPr>
          <p:cNvPr descr="Diagram&#10;&#10;Description automatically generated" id="328" name="Google Shape;328;g31cc0601e23_0_512"/>
          <p:cNvPicPr preferRelativeResize="0"/>
          <p:nvPr/>
        </p:nvPicPr>
        <p:blipFill rotWithShape="1">
          <a:blip r:embed="rId3">
            <a:alphaModFix/>
          </a:blip>
          <a:srcRect b="7851" l="0" r="0" t="0"/>
          <a:stretch/>
        </p:blipFill>
        <p:spPr>
          <a:xfrm>
            <a:off x="3789950" y="202499"/>
            <a:ext cx="5258901" cy="6453000"/>
          </a:xfrm>
          <a:prstGeom prst="rect">
            <a:avLst/>
          </a:prstGeom>
          <a:noFill/>
          <a:ln>
            <a:noFill/>
          </a:ln>
        </p:spPr>
      </p:pic>
      <p:sp>
        <p:nvSpPr>
          <p:cNvPr id="329" name="Google Shape;329;g31cc0601e23_0_512"/>
          <p:cNvSpPr txBox="1"/>
          <p:nvPr>
            <p:ph type="title"/>
          </p:nvPr>
        </p:nvSpPr>
        <p:spPr>
          <a:xfrm>
            <a:off x="311725" y="2044200"/>
            <a:ext cx="3127500" cy="10908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Transition Checklist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1cc0601e23_0_445"/>
          <p:cNvSpPr txBox="1"/>
          <p:nvPr>
            <p:ph type="title"/>
          </p:nvPr>
        </p:nvSpPr>
        <p:spPr>
          <a:xfrm>
            <a:off x="311750" y="1108225"/>
            <a:ext cx="7073400" cy="1659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10000"/>
              <a:buNone/>
            </a:pPr>
            <a:r>
              <a:rPr lang="en-US" sz="9600">
                <a:latin typeface="Arial"/>
                <a:ea typeface="Arial"/>
                <a:cs typeface="Arial"/>
                <a:sym typeface="Arial"/>
              </a:rPr>
              <a:t>Questions?</a:t>
            </a:r>
            <a:endParaRPr sz="9600">
              <a:latin typeface="Arial"/>
              <a:ea typeface="Arial"/>
              <a:cs typeface="Arial"/>
              <a:sym typeface="Arial"/>
            </a:endParaRPr>
          </a:p>
        </p:txBody>
      </p:sp>
      <p:sp>
        <p:nvSpPr>
          <p:cNvPr id="335" name="Google Shape;335;g31cc0601e23_0_445"/>
          <p:cNvSpPr txBox="1"/>
          <p:nvPr>
            <p:ph idx="1" type="body"/>
          </p:nvPr>
        </p:nvSpPr>
        <p:spPr>
          <a:xfrm>
            <a:off x="311700" y="2828600"/>
            <a:ext cx="4439700" cy="369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sz="2800">
                <a:solidFill>
                  <a:schemeClr val="lt1"/>
                </a:solidFill>
                <a:latin typeface="Arial"/>
                <a:ea typeface="Arial"/>
                <a:cs typeface="Arial"/>
                <a:sym typeface="Arial"/>
              </a:rPr>
              <a:t>Contact: </a:t>
            </a:r>
            <a:endParaRPr b="1" sz="2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b="1" lang="en-US" sz="1800">
                <a:solidFill>
                  <a:schemeClr val="lt1"/>
                </a:solidFill>
                <a:latin typeface="Arial"/>
                <a:ea typeface="Arial"/>
                <a:cs typeface="Arial"/>
                <a:sym typeface="Arial"/>
              </a:rPr>
              <a:t>Main number (303) 877-1747</a:t>
            </a:r>
            <a:endParaRPr b="1"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Megan Bowser - Executive Director</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3">
                  <a:extLst>
                    <a:ext uri="{A12FA001-AC4F-418D-AE19-62706E023703}">
                      <ahyp:hlinkClr val="tx"/>
                    </a:ext>
                  </a:extLst>
                </a:hlinkClick>
              </a:rPr>
              <a:t>megan@familyvoicesco.org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Brenda Delgado - Bilingual Family Navigator</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4">
                  <a:extLst>
                    <a:ext uri="{A12FA001-AC4F-418D-AE19-62706E023703}">
                      <ahyp:hlinkClr val="tx"/>
                    </a:ext>
                  </a:extLst>
                </a:hlinkClick>
              </a:rPr>
              <a:t>brenda@familyvoicesco.org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a:solidFill>
                <a:schemeClr val="lt1"/>
              </a:solidFill>
            </a:endParaRPr>
          </a:p>
          <a:p>
            <a:pPr indent="0" lvl="0" marL="0" rtl="0" algn="l">
              <a:lnSpc>
                <a:spcPct val="115000"/>
              </a:lnSpc>
              <a:spcBef>
                <a:spcPts val="0"/>
              </a:spcBef>
              <a:spcAft>
                <a:spcPts val="0"/>
              </a:spcAft>
              <a:buSzPts val="1300"/>
              <a:buNone/>
            </a:pPr>
            <a:r>
              <a:t/>
            </a:r>
            <a:endParaRPr>
              <a:solidFill>
                <a:schemeClr val="lt1"/>
              </a:solidFill>
            </a:endParaRPr>
          </a:p>
        </p:txBody>
      </p:sp>
      <p:sp>
        <p:nvSpPr>
          <p:cNvPr id="336" name="Google Shape;336;g31cc0601e23_0_445"/>
          <p:cNvSpPr txBox="1"/>
          <p:nvPr>
            <p:ph idx="1" type="body"/>
          </p:nvPr>
        </p:nvSpPr>
        <p:spPr>
          <a:xfrm>
            <a:off x="4451950" y="3622250"/>
            <a:ext cx="4313100" cy="2896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sz="1800">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Jamie Stefanski - Family Navigator - Transition Specialist</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5">
                  <a:extLst>
                    <a:ext uri="{A12FA001-AC4F-418D-AE19-62706E023703}">
                      <ahyp:hlinkClr val="tx"/>
                    </a:ext>
                  </a:extLst>
                </a:hlinkClick>
              </a:rPr>
              <a:t>jamie@familyvoicesco.org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1cc0601e23_0_201"/>
          <p:cNvSpPr txBox="1"/>
          <p:nvPr>
            <p:ph type="title"/>
          </p:nvPr>
        </p:nvSpPr>
        <p:spPr>
          <a:xfrm>
            <a:off x="345504" y="653760"/>
            <a:ext cx="8683800" cy="8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799"/>
              <a:buFont typeface="Arial"/>
              <a:buNone/>
            </a:pPr>
            <a:r>
              <a:rPr lang="en-US"/>
              <a:t>Medicaid - Health First Colorado</a:t>
            </a:r>
            <a:endParaRPr/>
          </a:p>
          <a:p>
            <a:pPr indent="0" lvl="0" marL="0" rtl="0" algn="l">
              <a:lnSpc>
                <a:spcPct val="100000"/>
              </a:lnSpc>
              <a:spcBef>
                <a:spcPts val="0"/>
              </a:spcBef>
              <a:spcAft>
                <a:spcPts val="0"/>
              </a:spcAft>
              <a:buSzPts val="2799"/>
              <a:buNone/>
            </a:pPr>
            <a:r>
              <a:rPr lang="en-US"/>
              <a:t>Benefits Pyramid</a:t>
            </a:r>
            <a:endParaRPr/>
          </a:p>
        </p:txBody>
      </p:sp>
      <p:grpSp>
        <p:nvGrpSpPr>
          <p:cNvPr id="91" name="Google Shape;91;g31cc0601e23_0_201"/>
          <p:cNvGrpSpPr/>
          <p:nvPr/>
        </p:nvGrpSpPr>
        <p:grpSpPr>
          <a:xfrm>
            <a:off x="413" y="1844862"/>
            <a:ext cx="6135504" cy="4337125"/>
            <a:chOff x="0" y="0"/>
            <a:chExt cx="6136118" cy="4337125"/>
          </a:xfrm>
        </p:grpSpPr>
        <p:sp>
          <p:nvSpPr>
            <p:cNvPr id="92" name="Google Shape;92;g31cc0601e23_0_201"/>
            <p:cNvSpPr/>
            <p:nvPr/>
          </p:nvSpPr>
          <p:spPr>
            <a:xfrm>
              <a:off x="2044843" y="0"/>
              <a:ext cx="2046431" cy="1446237"/>
            </a:xfrm>
            <a:custGeom>
              <a:rect b="b" l="l" r="r" t="t"/>
              <a:pathLst>
                <a:path extrusionOk="0" h="1446237" w="2046431">
                  <a:moveTo>
                    <a:pt x="0" y="1446237"/>
                  </a:moveTo>
                  <a:lnTo>
                    <a:pt x="1023054" y="0"/>
                  </a:lnTo>
                  <a:lnTo>
                    <a:pt x="1023377" y="0"/>
                  </a:lnTo>
                  <a:lnTo>
                    <a:pt x="2046431" y="1446237"/>
                  </a:lnTo>
                  <a:lnTo>
                    <a:pt x="0" y="1446237"/>
                  </a:lnTo>
                  <a:close/>
                </a:path>
              </a:pathLst>
            </a:custGeom>
            <a:solidFill>
              <a:srgbClr val="70AD47"/>
            </a:solidFill>
            <a:ln cap="flat" cmpd="sng" w="25400">
              <a:solidFill>
                <a:srgbClr val="FFFFFF"/>
              </a:solidFill>
              <a:prstDash val="solid"/>
              <a:round/>
              <a:headEnd len="sm" w="sm" type="none"/>
              <a:tailEnd len="sm" w="sm" type="none"/>
            </a:ln>
            <a:effectLst>
              <a:outerShdw blurRad="63500" dir="2700000" dist="381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93" name="Google Shape;93;g31cc0601e23_0_201"/>
            <p:cNvSpPr txBox="1"/>
            <p:nvPr/>
          </p:nvSpPr>
          <p:spPr>
            <a:xfrm>
              <a:off x="2045372" y="0"/>
              <a:ext cx="2045400" cy="14457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FFFFFF"/>
                </a:buClr>
                <a:buSzPts val="2000"/>
                <a:buFont typeface="Tahoma"/>
                <a:buNone/>
              </a:pPr>
              <a:br>
                <a:rPr b="0" i="0" lang="en-US" sz="2000" u="none" cap="none" strike="noStrike">
                  <a:solidFill>
                    <a:srgbClr val="FFFFFF"/>
                  </a:solidFill>
                  <a:latin typeface="Tahoma"/>
                  <a:ea typeface="Tahoma"/>
                  <a:cs typeface="Tahoma"/>
                  <a:sym typeface="Tahoma"/>
                </a:rPr>
              </a:br>
              <a:r>
                <a:rPr b="0" i="0" lang="en-US" sz="2800" u="none" cap="none" strike="noStrike">
                  <a:solidFill>
                    <a:srgbClr val="FFFFFF"/>
                  </a:solidFill>
                  <a:latin typeface="Calibri"/>
                  <a:ea typeface="Calibri"/>
                  <a:cs typeface="Calibri"/>
                  <a:sym typeface="Calibri"/>
                </a:rPr>
                <a:t>HCBS</a:t>
              </a:r>
              <a:br>
                <a:rPr b="0" i="0" lang="en-US" sz="2800" u="none" cap="none" strike="noStrike">
                  <a:solidFill>
                    <a:srgbClr val="FFFFFF"/>
                  </a:solidFill>
                  <a:latin typeface="Calibri"/>
                  <a:ea typeface="Calibri"/>
                  <a:cs typeface="Calibri"/>
                  <a:sym typeface="Calibri"/>
                </a:rPr>
              </a:br>
              <a:r>
                <a:rPr b="0" i="0" lang="en-US" sz="2800" u="none" cap="none" strike="noStrike">
                  <a:solidFill>
                    <a:srgbClr val="FFFFFF"/>
                  </a:solidFill>
                  <a:latin typeface="Calibri"/>
                  <a:ea typeface="Calibri"/>
                  <a:cs typeface="Calibri"/>
                  <a:sym typeface="Calibri"/>
                </a:rPr>
                <a:t>Waivers</a:t>
              </a:r>
              <a:endParaRPr b="0" i="0" sz="1400" u="none" cap="none" strike="noStrike">
                <a:solidFill>
                  <a:srgbClr val="000000"/>
                </a:solidFill>
                <a:latin typeface="Arial"/>
                <a:ea typeface="Arial"/>
                <a:cs typeface="Arial"/>
                <a:sym typeface="Arial"/>
              </a:endParaRPr>
            </a:p>
          </p:txBody>
        </p:sp>
        <p:sp>
          <p:nvSpPr>
            <p:cNvPr id="94" name="Google Shape;94;g31cc0601e23_0_201"/>
            <p:cNvSpPr/>
            <p:nvPr/>
          </p:nvSpPr>
          <p:spPr>
            <a:xfrm>
              <a:off x="1022422" y="1446237"/>
              <a:ext cx="4091275" cy="1444650"/>
            </a:xfrm>
            <a:custGeom>
              <a:rect b="b" l="l" r="r" t="t"/>
              <a:pathLst>
                <a:path extrusionOk="0" h="1444650" w="4091275">
                  <a:moveTo>
                    <a:pt x="0" y="1444650"/>
                  </a:moveTo>
                  <a:lnTo>
                    <a:pt x="1021931" y="0"/>
                  </a:lnTo>
                  <a:lnTo>
                    <a:pt x="3069344" y="0"/>
                  </a:lnTo>
                  <a:lnTo>
                    <a:pt x="4091275" y="1444650"/>
                  </a:lnTo>
                  <a:lnTo>
                    <a:pt x="0" y="1444650"/>
                  </a:lnTo>
                  <a:close/>
                </a:path>
              </a:pathLst>
            </a:custGeom>
            <a:solidFill>
              <a:srgbClr val="0067AC"/>
            </a:solidFill>
            <a:ln cap="flat" cmpd="sng" w="25400">
              <a:solidFill>
                <a:srgbClr val="FFFFFF"/>
              </a:solidFill>
              <a:prstDash val="solid"/>
              <a:round/>
              <a:headEnd len="sm" w="sm" type="none"/>
              <a:tailEnd len="sm" w="sm" type="none"/>
            </a:ln>
            <a:effectLst>
              <a:outerShdw blurRad="63500" dir="2700000" dist="381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95" name="Google Shape;95;g31cc0601e23_0_201"/>
            <p:cNvSpPr txBox="1"/>
            <p:nvPr/>
          </p:nvSpPr>
          <p:spPr>
            <a:xfrm>
              <a:off x="1738566" y="1445708"/>
              <a:ext cx="2658900" cy="14457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3600"/>
                <a:buFont typeface="Calibri"/>
                <a:buNone/>
              </a:pPr>
              <a:r>
                <a:rPr b="0" i="0" lang="en-US" sz="3600" u="none" cap="none" strike="noStrike">
                  <a:solidFill>
                    <a:srgbClr val="FFFFFF"/>
                  </a:solidFill>
                  <a:latin typeface="Calibri"/>
                  <a:ea typeface="Calibri"/>
                  <a:cs typeface="Calibri"/>
                  <a:sym typeface="Calibri"/>
                </a:rPr>
                <a:t>Long-Term</a:t>
              </a:r>
              <a:br>
                <a:rPr b="0" i="0" lang="en-US" sz="3600" u="none" cap="none" strike="noStrike">
                  <a:solidFill>
                    <a:srgbClr val="FFFFFF"/>
                  </a:solidFill>
                  <a:latin typeface="Calibri"/>
                  <a:ea typeface="Calibri"/>
                  <a:cs typeface="Calibri"/>
                  <a:sym typeface="Calibri"/>
                </a:rPr>
              </a:br>
              <a:r>
                <a:rPr b="0" i="0" lang="en-US" sz="3600" u="none" cap="none" strike="noStrike">
                  <a:solidFill>
                    <a:srgbClr val="FFFFFF"/>
                  </a:solidFill>
                  <a:latin typeface="Calibri"/>
                  <a:ea typeface="Calibri"/>
                  <a:cs typeface="Calibri"/>
                  <a:sym typeface="Calibri"/>
                </a:rPr>
                <a:t>Care</a:t>
              </a:r>
              <a:endParaRPr b="0" i="0" sz="1400" u="none" cap="none" strike="noStrike">
                <a:solidFill>
                  <a:srgbClr val="000000"/>
                </a:solidFill>
                <a:latin typeface="Arial"/>
                <a:ea typeface="Arial"/>
                <a:cs typeface="Arial"/>
                <a:sym typeface="Arial"/>
              </a:endParaRPr>
            </a:p>
          </p:txBody>
        </p:sp>
        <p:sp>
          <p:nvSpPr>
            <p:cNvPr id="96" name="Google Shape;96;g31cc0601e23_0_201"/>
            <p:cNvSpPr/>
            <p:nvPr/>
          </p:nvSpPr>
          <p:spPr>
            <a:xfrm>
              <a:off x="0" y="2890887"/>
              <a:ext cx="6136118" cy="1446238"/>
            </a:xfrm>
            <a:custGeom>
              <a:rect b="b" l="l" r="r" t="t"/>
              <a:pathLst>
                <a:path extrusionOk="0" h="1446238" w="6136118">
                  <a:moveTo>
                    <a:pt x="0" y="1446238"/>
                  </a:moveTo>
                  <a:lnTo>
                    <a:pt x="1023054" y="0"/>
                  </a:lnTo>
                  <a:lnTo>
                    <a:pt x="5113064" y="0"/>
                  </a:lnTo>
                  <a:lnTo>
                    <a:pt x="6136118" y="1446238"/>
                  </a:lnTo>
                  <a:lnTo>
                    <a:pt x="0" y="1446238"/>
                  </a:lnTo>
                  <a:close/>
                </a:path>
              </a:pathLst>
            </a:custGeom>
            <a:solidFill>
              <a:srgbClr val="872175"/>
            </a:solidFill>
            <a:ln cap="flat" cmpd="sng" w="25400">
              <a:solidFill>
                <a:srgbClr val="FFFFFF"/>
              </a:solidFill>
              <a:prstDash val="solid"/>
              <a:round/>
              <a:headEnd len="sm" w="sm" type="none"/>
              <a:tailEnd len="sm" w="sm" type="none"/>
            </a:ln>
            <a:effectLst>
              <a:outerShdw blurRad="63500" dir="2700000" dist="381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97" name="Google Shape;97;g31cc0601e23_0_201"/>
            <p:cNvSpPr txBox="1"/>
            <p:nvPr/>
          </p:nvSpPr>
          <p:spPr>
            <a:xfrm>
              <a:off x="1073820" y="2891417"/>
              <a:ext cx="3988500" cy="1445700"/>
            </a:xfrm>
            <a:prstGeom prst="rect">
              <a:avLst/>
            </a:prstGeom>
            <a:noFill/>
            <a:ln>
              <a:noFill/>
            </a:ln>
          </p:spPr>
          <p:txBody>
            <a:bodyPr anchorCtr="0" anchor="ctr" bIns="55875" lIns="55875" spcFirstLastPara="1" rIns="55875" wrap="square" tIns="55875">
              <a:noAutofit/>
            </a:bodyPr>
            <a:lstStyle/>
            <a:p>
              <a:pPr indent="0" lvl="0" marL="0" marR="0" rtl="0" algn="ctr">
                <a:lnSpc>
                  <a:spcPct val="9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State Plan</a:t>
              </a:r>
              <a:br>
                <a:rPr b="0" i="0" lang="en-US" sz="4400" u="none" cap="none" strike="noStrike">
                  <a:solidFill>
                    <a:srgbClr val="FFFFFF"/>
                  </a:solidFill>
                  <a:latin typeface="Calibri"/>
                  <a:ea typeface="Calibri"/>
                  <a:cs typeface="Calibri"/>
                  <a:sym typeface="Calibri"/>
                </a:rPr>
              </a:br>
              <a:r>
                <a:rPr b="0" i="0" lang="en-US" sz="2400" u="none" cap="none" strike="noStrike">
                  <a:solidFill>
                    <a:srgbClr val="FFFFFF"/>
                  </a:solidFill>
                  <a:latin typeface="Calibri"/>
                  <a:ea typeface="Calibri"/>
                  <a:cs typeface="Calibri"/>
                  <a:sym typeface="Calibri"/>
                </a:rPr>
                <a:t>(Regular Medicaid)</a:t>
              </a:r>
              <a:endParaRPr b="0" i="0" sz="1400" u="none" cap="none" strike="noStrike">
                <a:solidFill>
                  <a:srgbClr val="000000"/>
                </a:solidFill>
                <a:latin typeface="Arial"/>
                <a:ea typeface="Arial"/>
                <a:cs typeface="Arial"/>
                <a:sym typeface="Arial"/>
              </a:endParaRPr>
            </a:p>
          </p:txBody>
        </p:sp>
      </p:grpSp>
      <p:sp>
        <p:nvSpPr>
          <p:cNvPr id="98" name="Google Shape;98;g31cc0601e23_0_201"/>
          <p:cNvSpPr txBox="1"/>
          <p:nvPr/>
        </p:nvSpPr>
        <p:spPr>
          <a:xfrm>
            <a:off x="6611333" y="4885637"/>
            <a:ext cx="25323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libri"/>
                <a:ea typeface="Calibri"/>
                <a:cs typeface="Calibri"/>
                <a:sym typeface="Calibri"/>
              </a:rPr>
              <a:t>Inpatient and outpatient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hospital services, physician services, laboratory and x-ray services, prescription drugs, dental services, and more</a:t>
            </a:r>
            <a:endParaRPr b="0" i="0" sz="1400" u="none" cap="none" strike="noStrike">
              <a:solidFill>
                <a:srgbClr val="000000"/>
              </a:solidFill>
              <a:latin typeface="Arial"/>
              <a:ea typeface="Arial"/>
              <a:cs typeface="Arial"/>
              <a:sym typeface="Arial"/>
            </a:endParaRPr>
          </a:p>
        </p:txBody>
      </p:sp>
      <p:sp>
        <p:nvSpPr>
          <p:cNvPr id="99" name="Google Shape;99;g31cc0601e23_0_201"/>
          <p:cNvSpPr/>
          <p:nvPr/>
        </p:nvSpPr>
        <p:spPr>
          <a:xfrm>
            <a:off x="6245810" y="4759290"/>
            <a:ext cx="255600" cy="1422300"/>
          </a:xfrm>
          <a:prstGeom prst="rightBracket">
            <a:avLst>
              <a:gd fmla="val 358" name="adj"/>
            </a:avLst>
          </a:prstGeom>
          <a:noFill/>
          <a:ln cap="flat" cmpd="sng" w="38100">
            <a:solidFill>
              <a:srgbClr val="87217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0" name="Google Shape;100;g31cc0601e23_0_201"/>
          <p:cNvSpPr/>
          <p:nvPr/>
        </p:nvSpPr>
        <p:spPr>
          <a:xfrm>
            <a:off x="5397832" y="3181519"/>
            <a:ext cx="271500" cy="1554300"/>
          </a:xfrm>
          <a:prstGeom prst="rightBracket">
            <a:avLst>
              <a:gd fmla="val 358" name="adj"/>
            </a:avLst>
          </a:prstGeom>
          <a:noFill/>
          <a:ln cap="flat" cmpd="sng" w="38100">
            <a:solidFill>
              <a:srgbClr val="0067A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1" name="Google Shape;101;g31cc0601e23_0_201"/>
          <p:cNvSpPr txBox="1"/>
          <p:nvPr/>
        </p:nvSpPr>
        <p:spPr>
          <a:xfrm>
            <a:off x="5669241" y="3539600"/>
            <a:ext cx="28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libri"/>
                <a:ea typeface="Calibri"/>
                <a:cs typeface="Calibri"/>
                <a:sym typeface="Calibri"/>
              </a:rPr>
              <a:t>Nursing facility services, home health*</a:t>
            </a:r>
            <a:r>
              <a:rPr b="0" i="0" lang="en-US" sz="1400" u="none" cap="none" strike="noStrike">
                <a:solidFill>
                  <a:srgbClr val="000000"/>
                </a:solidFill>
                <a:latin typeface="Arial"/>
                <a:ea typeface="Arial"/>
                <a:cs typeface="Arial"/>
                <a:sym typeface="Arial"/>
              </a:rPr>
              <a:t>,</a:t>
            </a:r>
            <a:r>
              <a:rPr b="0" i="0" lang="en-US" sz="1400" u="none" cap="none" strike="noStrike">
                <a:solidFill>
                  <a:srgbClr val="000000"/>
                </a:solidFill>
                <a:latin typeface="Calibri"/>
                <a:ea typeface="Calibri"/>
                <a:cs typeface="Calibri"/>
                <a:sym typeface="Calibri"/>
              </a:rPr>
              <a:t> case management</a:t>
            </a:r>
            <a:endParaRPr b="0" i="0" sz="1400" u="none" cap="none" strike="noStrike">
              <a:solidFill>
                <a:srgbClr val="000000"/>
              </a:solidFill>
              <a:latin typeface="Arial"/>
              <a:ea typeface="Arial"/>
              <a:cs typeface="Arial"/>
              <a:sym typeface="Arial"/>
            </a:endParaRPr>
          </a:p>
        </p:txBody>
      </p:sp>
      <p:sp>
        <p:nvSpPr>
          <p:cNvPr id="102" name="Google Shape;102;g31cc0601e23_0_201"/>
          <p:cNvSpPr/>
          <p:nvPr/>
        </p:nvSpPr>
        <p:spPr>
          <a:xfrm>
            <a:off x="4386554" y="1938586"/>
            <a:ext cx="255600" cy="1285800"/>
          </a:xfrm>
          <a:prstGeom prst="rightBracket">
            <a:avLst>
              <a:gd fmla="val 358" name="adj"/>
            </a:avLst>
          </a:prstGeom>
          <a:noFill/>
          <a:ln cap="flat" cmpd="sng" w="38100">
            <a:solidFill>
              <a:srgbClr val="70A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3" name="Google Shape;103;g31cc0601e23_0_201"/>
          <p:cNvSpPr txBox="1"/>
          <p:nvPr/>
        </p:nvSpPr>
        <p:spPr>
          <a:xfrm>
            <a:off x="4642135" y="2319924"/>
            <a:ext cx="3565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Waivers, participant-directed services,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transition services</a:t>
            </a:r>
            <a:endParaRPr b="0" i="0" sz="1400" u="none" cap="none" strike="noStrike">
              <a:solidFill>
                <a:srgbClr val="000000"/>
              </a:solidFill>
              <a:latin typeface="Arial"/>
              <a:ea typeface="Arial"/>
              <a:cs typeface="Arial"/>
              <a:sym typeface="Arial"/>
            </a:endParaRPr>
          </a:p>
        </p:txBody>
      </p:sp>
      <p:sp>
        <p:nvSpPr>
          <p:cNvPr id="104" name="Google Shape;104;g31cc0601e23_0_201"/>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105" name="Google Shape;105;g31cc0601e23_0_201"/>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106" name="Google Shape;106;g31cc0601e23_0_201"/>
          <p:cNvSpPr txBox="1"/>
          <p:nvPr/>
        </p:nvSpPr>
        <p:spPr>
          <a:xfrm>
            <a:off x="5669251" y="4212600"/>
            <a:ext cx="3303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libri"/>
                <a:ea typeface="Calibri"/>
                <a:cs typeface="Calibri"/>
                <a:sym typeface="Calibri"/>
              </a:rPr>
              <a:t>*For children these LTC services can be provided in state plan through EPSDT too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1cc0601e23_0_221"/>
          <p:cNvSpPr txBox="1"/>
          <p:nvPr>
            <p:ph type="title"/>
          </p:nvPr>
        </p:nvSpPr>
        <p:spPr>
          <a:xfrm>
            <a:off x="304800" y="1007750"/>
            <a:ext cx="3704400" cy="273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6000"/>
              <a:t>EPSDT</a:t>
            </a:r>
            <a:endParaRPr sz="6000"/>
          </a:p>
        </p:txBody>
      </p:sp>
      <p:pic>
        <p:nvPicPr>
          <p:cNvPr id="112" name="Google Shape;112;g31cc0601e23_0_221"/>
          <p:cNvPicPr preferRelativeResize="0"/>
          <p:nvPr/>
        </p:nvPicPr>
        <p:blipFill rotWithShape="1">
          <a:blip r:embed="rId3">
            <a:alphaModFix/>
          </a:blip>
          <a:srcRect b="-4329" l="0" r="0" t="4330"/>
          <a:stretch/>
        </p:blipFill>
        <p:spPr>
          <a:xfrm>
            <a:off x="3683875" y="0"/>
            <a:ext cx="5460125" cy="3037200"/>
          </a:xfrm>
          <a:prstGeom prst="rect">
            <a:avLst/>
          </a:prstGeom>
          <a:noFill/>
          <a:ln>
            <a:noFill/>
          </a:ln>
        </p:spPr>
      </p:pic>
      <p:sp>
        <p:nvSpPr>
          <p:cNvPr id="113" name="Google Shape;113;g31cc0601e23_0_221"/>
          <p:cNvSpPr txBox="1"/>
          <p:nvPr>
            <p:ph idx="1" type="subTitle"/>
          </p:nvPr>
        </p:nvSpPr>
        <p:spPr>
          <a:xfrm>
            <a:off x="304800" y="2618725"/>
            <a:ext cx="3704400" cy="36777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b="1" lang="en-US" sz="2375">
                <a:solidFill>
                  <a:srgbClr val="FFFFFF"/>
                </a:solidFill>
                <a:latin typeface="Merriweather"/>
                <a:ea typeface="Merriweather"/>
                <a:cs typeface="Merriweather"/>
                <a:sym typeface="Merriweather"/>
              </a:rPr>
              <a:t>Early and Periodic Screening, Diagnostic, and Treatment</a:t>
            </a:r>
            <a:endParaRPr b="1" sz="2375">
              <a:solidFill>
                <a:srgbClr val="FFFFFF"/>
              </a:solidFill>
              <a:latin typeface="Merriweather"/>
              <a:ea typeface="Merriweather"/>
              <a:cs typeface="Merriweather"/>
              <a:sym typeface="Merriweather"/>
            </a:endParaRPr>
          </a:p>
          <a:p>
            <a:pPr indent="0" lvl="0" marL="0" rtl="0" algn="l">
              <a:lnSpc>
                <a:spcPct val="115000"/>
              </a:lnSpc>
              <a:spcBef>
                <a:spcPts val="2300"/>
              </a:spcBef>
              <a:spcAft>
                <a:spcPts val="0"/>
              </a:spcAft>
              <a:buSzPts val="1600"/>
              <a:buNone/>
            </a:pPr>
            <a:r>
              <a:rPr lang="en-US" sz="1500">
                <a:solidFill>
                  <a:schemeClr val="lt1"/>
                </a:solidFill>
              </a:rPr>
              <a:t>It is a federal mandate. It doesn’t allow hard limits on children (0-21) services.</a:t>
            </a:r>
            <a:endParaRPr sz="1500">
              <a:solidFill>
                <a:schemeClr val="lt1"/>
              </a:solidFill>
            </a:endParaRPr>
          </a:p>
          <a:p>
            <a:pPr indent="0" lvl="0" marL="0" rtl="0" algn="l">
              <a:lnSpc>
                <a:spcPct val="115000"/>
              </a:lnSpc>
              <a:spcBef>
                <a:spcPts val="0"/>
              </a:spcBef>
              <a:spcAft>
                <a:spcPts val="0"/>
              </a:spcAft>
              <a:buSzPts val="1600"/>
              <a:buNone/>
            </a:pPr>
            <a:r>
              <a:rPr lang="en-US" sz="1500">
                <a:solidFill>
                  <a:schemeClr val="lt1"/>
                </a:solidFill>
              </a:rPr>
              <a:t>Provides comprehensive services and furnishes all Medicaid coverable, appropriate, and medically necessary services needed to correct and ameliorate health conditions. </a:t>
            </a:r>
            <a:endParaRPr b="1" sz="2575">
              <a:solidFill>
                <a:schemeClr val="lt1"/>
              </a:solidFill>
              <a:latin typeface="Merriweather"/>
              <a:ea typeface="Merriweather"/>
              <a:cs typeface="Merriweather"/>
              <a:sym typeface="Merriweather"/>
            </a:endParaRPr>
          </a:p>
          <a:p>
            <a:pPr indent="0" lvl="0" marL="0" rtl="0" algn="l">
              <a:lnSpc>
                <a:spcPct val="90000"/>
              </a:lnSpc>
              <a:spcBef>
                <a:spcPts val="0"/>
              </a:spcBef>
              <a:spcAft>
                <a:spcPts val="0"/>
              </a:spcAft>
              <a:buSzPts val="688"/>
              <a:buNone/>
            </a:pPr>
            <a:r>
              <a:t/>
            </a:r>
            <a:endParaRPr sz="1000">
              <a:solidFill>
                <a:schemeClr val="lt1"/>
              </a:solidFill>
            </a:endParaRPr>
          </a:p>
        </p:txBody>
      </p:sp>
      <p:sp>
        <p:nvSpPr>
          <p:cNvPr id="114" name="Google Shape;114;g31cc0601e23_0_221"/>
          <p:cNvSpPr txBox="1"/>
          <p:nvPr>
            <p:ph idx="2" type="body"/>
          </p:nvPr>
        </p:nvSpPr>
        <p:spPr>
          <a:xfrm>
            <a:off x="4561875" y="3037200"/>
            <a:ext cx="4714500" cy="3677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sz="2000">
                <a:solidFill>
                  <a:schemeClr val="dk1"/>
                </a:solidFill>
              </a:rPr>
              <a:t>Covers Medicaid Members Ages 0-21</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Screening</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Vision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Dental</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Hearing</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Diagnostic</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Treatment</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Other - Medically Necessary</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1cc0601e23_0_228"/>
          <p:cNvSpPr txBox="1"/>
          <p:nvPr>
            <p:ph type="title"/>
          </p:nvPr>
        </p:nvSpPr>
        <p:spPr>
          <a:xfrm>
            <a:off x="168350" y="328025"/>
            <a:ext cx="3739500" cy="3345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sz="3500"/>
              <a:t>The Medicaid House</a:t>
            </a:r>
            <a:endParaRPr sz="3500"/>
          </a:p>
          <a:p>
            <a:pPr indent="0" lvl="0" marL="0" rtl="0" algn="l">
              <a:lnSpc>
                <a:spcPct val="100000"/>
              </a:lnSpc>
              <a:spcBef>
                <a:spcPts val="0"/>
              </a:spcBef>
              <a:spcAft>
                <a:spcPts val="0"/>
              </a:spcAft>
              <a:buSzPts val="2800"/>
              <a:buNone/>
            </a:pPr>
            <a:r>
              <a:rPr lang="en-US" sz="2400">
                <a:latin typeface="Calibri"/>
                <a:ea typeface="Calibri"/>
                <a:cs typeface="Calibri"/>
                <a:sym typeface="Calibri"/>
              </a:rPr>
              <a:t>There are different ways to get into the Medicaid house</a:t>
            </a:r>
            <a:endParaRPr sz="2400">
              <a:latin typeface="Calibri"/>
              <a:ea typeface="Calibri"/>
              <a:cs typeface="Calibri"/>
              <a:sym typeface="Calibri"/>
            </a:endParaRPr>
          </a:p>
          <a:p>
            <a:pPr indent="0" lvl="0" marL="0" rtl="0" algn="l">
              <a:lnSpc>
                <a:spcPct val="100000"/>
              </a:lnSpc>
              <a:spcBef>
                <a:spcPts val="0"/>
              </a:spcBef>
              <a:spcAft>
                <a:spcPts val="0"/>
              </a:spcAft>
              <a:buClr>
                <a:srgbClr val="000000"/>
              </a:buClr>
              <a:buSzPts val="2800"/>
              <a:buFont typeface="Arial"/>
              <a:buNone/>
            </a:pPr>
            <a:r>
              <a:rPr lang="en-US" sz="2400">
                <a:latin typeface="Calibri"/>
                <a:ea typeface="Calibri"/>
                <a:cs typeface="Calibri"/>
                <a:sym typeface="Calibri"/>
              </a:rPr>
              <a:t>-doors and windows-</a:t>
            </a:r>
            <a:endParaRPr sz="1400">
              <a:latin typeface="Arial"/>
              <a:ea typeface="Arial"/>
              <a:cs typeface="Arial"/>
              <a:sym typeface="Arial"/>
            </a:endParaRPr>
          </a:p>
          <a:p>
            <a:pPr indent="0" lvl="0" marL="0" rtl="0" algn="l">
              <a:lnSpc>
                <a:spcPct val="100000"/>
              </a:lnSpc>
              <a:spcBef>
                <a:spcPts val="0"/>
              </a:spcBef>
              <a:spcAft>
                <a:spcPts val="0"/>
              </a:spcAft>
              <a:buSzPts val="2800"/>
              <a:buNone/>
            </a:pPr>
            <a:r>
              <a:t/>
            </a:r>
            <a:endParaRPr sz="3500"/>
          </a:p>
        </p:txBody>
      </p:sp>
      <p:sp>
        <p:nvSpPr>
          <p:cNvPr id="120" name="Google Shape;120;g31cc0601e23_0_228"/>
          <p:cNvSpPr txBox="1"/>
          <p:nvPr>
            <p:ph idx="1" type="body"/>
          </p:nvPr>
        </p:nvSpPr>
        <p:spPr>
          <a:xfrm>
            <a:off x="4423500" y="126300"/>
            <a:ext cx="4720500" cy="6233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300"/>
              <a:buNone/>
            </a:pPr>
            <a:r>
              <a:rPr b="1" lang="en-US" sz="1800"/>
              <a:t>MAGI Medicaid</a:t>
            </a:r>
            <a:endParaRPr b="1" sz="1800"/>
          </a:p>
          <a:p>
            <a:pPr indent="-342900" lvl="0" marL="457200" rtl="0" algn="l">
              <a:lnSpc>
                <a:spcPct val="115000"/>
              </a:lnSpc>
              <a:spcBef>
                <a:spcPts val="0"/>
              </a:spcBef>
              <a:spcAft>
                <a:spcPts val="0"/>
              </a:spcAft>
              <a:buSzPts val="1800"/>
              <a:buChar char="●"/>
            </a:pPr>
            <a:r>
              <a:rPr lang="en-US" sz="1800"/>
              <a:t>Household</a:t>
            </a:r>
            <a:r>
              <a:rPr lang="en-US" sz="1800"/>
              <a:t> income requirements</a:t>
            </a:r>
            <a:endParaRPr sz="1800"/>
          </a:p>
          <a:p>
            <a:pPr indent="-342900" lvl="0" marL="457200" rtl="0" algn="l">
              <a:lnSpc>
                <a:spcPct val="115000"/>
              </a:lnSpc>
              <a:spcBef>
                <a:spcPts val="0"/>
              </a:spcBef>
              <a:spcAft>
                <a:spcPts val="0"/>
              </a:spcAft>
              <a:buSzPts val="1800"/>
              <a:buChar char="●"/>
            </a:pPr>
            <a:r>
              <a:rPr lang="en-US" sz="1800"/>
              <a:t>No disability requirements</a:t>
            </a:r>
            <a:endParaRPr sz="1800"/>
          </a:p>
          <a:p>
            <a:pPr indent="0" lvl="0" marL="457200" rtl="0" algn="l">
              <a:lnSpc>
                <a:spcPct val="115000"/>
              </a:lnSpc>
              <a:spcBef>
                <a:spcPts val="0"/>
              </a:spcBef>
              <a:spcAft>
                <a:spcPts val="0"/>
              </a:spcAft>
              <a:buSzPts val="1300"/>
              <a:buNone/>
            </a:pPr>
            <a:r>
              <a:t/>
            </a:r>
            <a:endParaRPr sz="1800"/>
          </a:p>
          <a:p>
            <a:pPr indent="0" lvl="0" marL="0" rtl="0" algn="l">
              <a:lnSpc>
                <a:spcPct val="115000"/>
              </a:lnSpc>
              <a:spcBef>
                <a:spcPts val="0"/>
              </a:spcBef>
              <a:spcAft>
                <a:spcPts val="0"/>
              </a:spcAft>
              <a:buSzPts val="1300"/>
              <a:buNone/>
            </a:pPr>
            <a:r>
              <a:rPr b="1" lang="en-US" sz="1800"/>
              <a:t>SSI Medicaid</a:t>
            </a:r>
            <a:endParaRPr b="1" sz="1800"/>
          </a:p>
          <a:p>
            <a:pPr indent="-342900" lvl="0" marL="457200" rtl="0" algn="l">
              <a:lnSpc>
                <a:spcPct val="115000"/>
              </a:lnSpc>
              <a:spcBef>
                <a:spcPts val="0"/>
              </a:spcBef>
              <a:spcAft>
                <a:spcPts val="0"/>
              </a:spcAft>
              <a:buSzPts val="1800"/>
              <a:buChar char="●"/>
            </a:pPr>
            <a:r>
              <a:rPr lang="en-US" sz="1800"/>
              <a:t>I</a:t>
            </a:r>
            <a:r>
              <a:rPr lang="en-US" sz="1800"/>
              <a:t>ncome </a:t>
            </a:r>
            <a:r>
              <a:rPr i="1" lang="en-US" sz="1800"/>
              <a:t>and assets</a:t>
            </a:r>
            <a:r>
              <a:rPr lang="en-US" sz="1800"/>
              <a:t> requirements</a:t>
            </a:r>
            <a:endParaRPr sz="1800"/>
          </a:p>
          <a:p>
            <a:pPr indent="-342900" lvl="0" marL="457200" rtl="0" algn="l">
              <a:lnSpc>
                <a:spcPct val="115000"/>
              </a:lnSpc>
              <a:spcBef>
                <a:spcPts val="0"/>
              </a:spcBef>
              <a:spcAft>
                <a:spcPts val="0"/>
              </a:spcAft>
              <a:buSzPts val="1800"/>
              <a:buChar char="●"/>
            </a:pPr>
            <a:r>
              <a:rPr lang="en-US" sz="1800"/>
              <a:t>Disability as determined by Social Security Administration (SSA)</a:t>
            </a:r>
            <a:endParaRPr sz="1800"/>
          </a:p>
          <a:p>
            <a:pPr indent="0" lvl="0" marL="457200" rtl="0" algn="l">
              <a:lnSpc>
                <a:spcPct val="115000"/>
              </a:lnSpc>
              <a:spcBef>
                <a:spcPts val="0"/>
              </a:spcBef>
              <a:spcAft>
                <a:spcPts val="0"/>
              </a:spcAft>
              <a:buSzPts val="1300"/>
              <a:buNone/>
            </a:pPr>
            <a:r>
              <a:t/>
            </a:r>
            <a:endParaRPr sz="1800"/>
          </a:p>
          <a:p>
            <a:pPr indent="0" lvl="0" marL="0" rtl="0" algn="l">
              <a:lnSpc>
                <a:spcPct val="115000"/>
              </a:lnSpc>
              <a:spcBef>
                <a:spcPts val="0"/>
              </a:spcBef>
              <a:spcAft>
                <a:spcPts val="0"/>
              </a:spcAft>
              <a:buSzPts val="1300"/>
              <a:buNone/>
            </a:pPr>
            <a:r>
              <a:rPr b="1" lang="en-US" sz="1800"/>
              <a:t>Medicaid Buy-in for Working Adults</a:t>
            </a:r>
            <a:endParaRPr b="1" sz="1800"/>
          </a:p>
          <a:p>
            <a:pPr indent="-342900" lvl="0" marL="457200" rtl="0" algn="l">
              <a:lnSpc>
                <a:spcPct val="115000"/>
              </a:lnSpc>
              <a:spcBef>
                <a:spcPts val="0"/>
              </a:spcBef>
              <a:spcAft>
                <a:spcPts val="0"/>
              </a:spcAft>
              <a:buSzPts val="1800"/>
              <a:buChar char="●"/>
            </a:pPr>
            <a:r>
              <a:rPr lang="en-US" sz="1800"/>
              <a:t>Family income requirements</a:t>
            </a:r>
            <a:endParaRPr sz="1800"/>
          </a:p>
          <a:p>
            <a:pPr indent="-342900" lvl="0" marL="457200" rtl="0" algn="l">
              <a:lnSpc>
                <a:spcPct val="115000"/>
              </a:lnSpc>
              <a:spcBef>
                <a:spcPts val="0"/>
              </a:spcBef>
              <a:spcAft>
                <a:spcPts val="0"/>
              </a:spcAft>
              <a:buSzPts val="1800"/>
              <a:buChar char="●"/>
            </a:pPr>
            <a:r>
              <a:rPr lang="en-US" sz="1800"/>
              <a:t>Disability as defined by SSA </a:t>
            </a:r>
            <a:endParaRPr sz="1800"/>
          </a:p>
          <a:p>
            <a:pPr indent="-342900" lvl="0" marL="457200" rtl="0" algn="l">
              <a:lnSpc>
                <a:spcPct val="115000"/>
              </a:lnSpc>
              <a:spcBef>
                <a:spcPts val="0"/>
              </a:spcBef>
              <a:spcAft>
                <a:spcPts val="0"/>
              </a:spcAft>
              <a:buSzPts val="1800"/>
              <a:buChar char="●"/>
            </a:pPr>
            <a:r>
              <a:rPr lang="en-US" sz="1800"/>
              <a:t>Must be employed</a:t>
            </a:r>
            <a:endParaRPr sz="1800"/>
          </a:p>
          <a:p>
            <a:pPr indent="0" lvl="0" marL="457200" rtl="0" algn="l">
              <a:lnSpc>
                <a:spcPct val="115000"/>
              </a:lnSpc>
              <a:spcBef>
                <a:spcPts val="0"/>
              </a:spcBef>
              <a:spcAft>
                <a:spcPts val="0"/>
              </a:spcAft>
              <a:buSzPts val="1300"/>
              <a:buNone/>
            </a:pPr>
            <a:r>
              <a:t/>
            </a:r>
            <a:endParaRPr sz="1800"/>
          </a:p>
          <a:p>
            <a:pPr indent="0" lvl="0" marL="0" rtl="0" algn="l">
              <a:lnSpc>
                <a:spcPct val="115000"/>
              </a:lnSpc>
              <a:spcBef>
                <a:spcPts val="0"/>
              </a:spcBef>
              <a:spcAft>
                <a:spcPts val="0"/>
              </a:spcAft>
              <a:buSzPts val="1300"/>
              <a:buNone/>
            </a:pPr>
            <a:r>
              <a:rPr b="1" lang="en-US" sz="1800"/>
              <a:t>Medicaid HCBS Waivers</a:t>
            </a:r>
            <a:endParaRPr b="1" sz="1800"/>
          </a:p>
          <a:p>
            <a:pPr indent="-342900" lvl="0" marL="457200" rtl="0" algn="l">
              <a:lnSpc>
                <a:spcPct val="115000"/>
              </a:lnSpc>
              <a:spcBef>
                <a:spcPts val="0"/>
              </a:spcBef>
              <a:spcAft>
                <a:spcPts val="0"/>
              </a:spcAft>
              <a:buSzPts val="1800"/>
              <a:buChar char="●"/>
            </a:pPr>
            <a:r>
              <a:rPr lang="en-US" sz="1800"/>
              <a:t>*Individual’s* income and asset requirements</a:t>
            </a:r>
            <a:endParaRPr sz="1800"/>
          </a:p>
          <a:p>
            <a:pPr indent="-342900" lvl="0" marL="457200" rtl="0" algn="l">
              <a:lnSpc>
                <a:spcPct val="115000"/>
              </a:lnSpc>
              <a:spcBef>
                <a:spcPts val="0"/>
              </a:spcBef>
              <a:spcAft>
                <a:spcPts val="0"/>
              </a:spcAft>
              <a:buSzPts val="1800"/>
              <a:buChar char="●"/>
            </a:pPr>
            <a:r>
              <a:rPr lang="en-US" sz="1800"/>
              <a:t>Disability as defined by SSA</a:t>
            </a:r>
            <a:endParaRPr sz="1800"/>
          </a:p>
          <a:p>
            <a:pPr indent="-342900" lvl="0" marL="457200" rtl="0" algn="l">
              <a:lnSpc>
                <a:spcPct val="115000"/>
              </a:lnSpc>
              <a:spcBef>
                <a:spcPts val="0"/>
              </a:spcBef>
              <a:spcAft>
                <a:spcPts val="0"/>
              </a:spcAft>
              <a:buSzPts val="1800"/>
              <a:buChar char="●"/>
            </a:pPr>
            <a:r>
              <a:rPr lang="en-US" sz="1800"/>
              <a:t>Functional Criteria (100.2)</a:t>
            </a:r>
            <a:endParaRPr sz="1800"/>
          </a:p>
          <a:p>
            <a:pPr indent="-342900" lvl="0" marL="457200" rtl="0" algn="l">
              <a:lnSpc>
                <a:spcPct val="115000"/>
              </a:lnSpc>
              <a:spcBef>
                <a:spcPts val="0"/>
              </a:spcBef>
              <a:spcAft>
                <a:spcPts val="0"/>
              </a:spcAft>
              <a:buSzPts val="1800"/>
              <a:buChar char="●"/>
            </a:pPr>
            <a:r>
              <a:rPr lang="en-US" sz="1800"/>
              <a:t>Waiver Specific targeting criteria</a:t>
            </a:r>
            <a:endParaRPr sz="1800"/>
          </a:p>
          <a:p>
            <a:pPr indent="0" lvl="0" marL="457200" rtl="0" algn="l">
              <a:lnSpc>
                <a:spcPct val="115000"/>
              </a:lnSpc>
              <a:spcBef>
                <a:spcPts val="0"/>
              </a:spcBef>
              <a:spcAft>
                <a:spcPts val="0"/>
              </a:spcAft>
              <a:buSzPts val="1300"/>
              <a:buNone/>
            </a:pPr>
            <a:r>
              <a:t/>
            </a:r>
            <a:endParaRPr sz="1800"/>
          </a:p>
          <a:p>
            <a:pPr indent="0" lvl="0" marL="0" rtl="0" algn="l">
              <a:lnSpc>
                <a:spcPct val="115000"/>
              </a:lnSpc>
              <a:spcBef>
                <a:spcPts val="0"/>
              </a:spcBef>
              <a:spcAft>
                <a:spcPts val="0"/>
              </a:spcAft>
              <a:buSzPts val="1300"/>
              <a:buNone/>
            </a:pPr>
            <a:r>
              <a:rPr b="1" lang="en-US" sz="1800"/>
              <a:t>Adoption Agreement until 21</a:t>
            </a:r>
            <a:endParaRPr b="1" sz="1800"/>
          </a:p>
        </p:txBody>
      </p:sp>
      <p:sp>
        <p:nvSpPr>
          <p:cNvPr id="121" name="Google Shape;121;g31cc0601e23_0_228"/>
          <p:cNvSpPr txBox="1"/>
          <p:nvPr/>
        </p:nvSpPr>
        <p:spPr>
          <a:xfrm>
            <a:off x="947400" y="6359700"/>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pic>
        <p:nvPicPr>
          <p:cNvPr id="122" name="Google Shape;122;g31cc0601e23_0_228"/>
          <p:cNvPicPr preferRelativeResize="0"/>
          <p:nvPr/>
        </p:nvPicPr>
        <p:blipFill rotWithShape="1">
          <a:blip r:embed="rId4">
            <a:alphaModFix/>
          </a:blip>
          <a:srcRect b="0" l="0" r="0" t="0"/>
          <a:stretch/>
        </p:blipFill>
        <p:spPr>
          <a:xfrm>
            <a:off x="0" y="3106920"/>
            <a:ext cx="4305300" cy="28333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1cc0601e23_0_235"/>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MAGI Medicaid</a:t>
            </a:r>
            <a:endParaRPr/>
          </a:p>
        </p:txBody>
      </p:sp>
      <p:sp>
        <p:nvSpPr>
          <p:cNvPr id="128" name="Google Shape;128;g31cc0601e23_0_235"/>
          <p:cNvSpPr txBox="1"/>
          <p:nvPr>
            <p:ph idx="1" type="body"/>
          </p:nvPr>
        </p:nvSpPr>
        <p:spPr>
          <a:xfrm>
            <a:off x="311700" y="2007600"/>
            <a:ext cx="8520600" cy="4101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300"/>
              <a:buNone/>
            </a:pPr>
            <a:r>
              <a:rPr lang="en-US" sz="1500">
                <a:solidFill>
                  <a:srgbClr val="171716"/>
                </a:solidFill>
              </a:rPr>
              <a:t>Medicaid for children, adults, and pregnant women with low income</a:t>
            </a:r>
            <a:endParaRPr sz="1500">
              <a:solidFill>
                <a:srgbClr val="171716"/>
              </a:solidFill>
            </a:endParaRPr>
          </a:p>
          <a:p>
            <a:pPr indent="0" lvl="0" marL="0" rtl="0" algn="l">
              <a:lnSpc>
                <a:spcPct val="115000"/>
              </a:lnSpc>
              <a:spcBef>
                <a:spcPts val="1000"/>
              </a:spcBef>
              <a:spcAft>
                <a:spcPts val="0"/>
              </a:spcAft>
              <a:buSzPts val="1300"/>
              <a:buNone/>
            </a:pPr>
            <a:r>
              <a:rPr lang="en-US" sz="1500">
                <a:solidFill>
                  <a:srgbClr val="171716"/>
                </a:solidFill>
              </a:rPr>
              <a:t>No disability requirements</a:t>
            </a:r>
            <a:endParaRPr sz="1500">
              <a:solidFill>
                <a:srgbClr val="171716"/>
              </a:solidFill>
            </a:endParaRPr>
          </a:p>
          <a:p>
            <a:pPr indent="0" lvl="0" marL="0" rtl="0" algn="l">
              <a:lnSpc>
                <a:spcPct val="115000"/>
              </a:lnSpc>
              <a:spcBef>
                <a:spcPts val="1000"/>
              </a:spcBef>
              <a:spcAft>
                <a:spcPts val="0"/>
              </a:spcAft>
              <a:buSzPts val="1300"/>
              <a:buNone/>
            </a:pPr>
            <a:r>
              <a:rPr lang="en-US" sz="1500">
                <a:solidFill>
                  <a:srgbClr val="171716"/>
                </a:solidFill>
              </a:rPr>
              <a:t>Apply at your county’s Department of Human Services or online at www.colodo.gov/peak</a:t>
            </a:r>
            <a:endParaRPr sz="1500">
              <a:solidFill>
                <a:srgbClr val="171716"/>
              </a:solidFill>
            </a:endParaRPr>
          </a:p>
          <a:p>
            <a:pPr indent="0" lvl="0" marL="0" rtl="0" algn="l">
              <a:lnSpc>
                <a:spcPct val="115000"/>
              </a:lnSpc>
              <a:spcBef>
                <a:spcPts val="1000"/>
              </a:spcBef>
              <a:spcAft>
                <a:spcPts val="1000"/>
              </a:spcAft>
              <a:buSzPts val="1300"/>
              <a:buNone/>
            </a:pPr>
            <a:r>
              <a:t/>
            </a:r>
            <a:endParaRPr>
              <a:solidFill>
                <a:srgbClr val="171716"/>
              </a:solidFill>
            </a:endParaRPr>
          </a:p>
        </p:txBody>
      </p:sp>
      <p:grpSp>
        <p:nvGrpSpPr>
          <p:cNvPr id="129" name="Google Shape;129;g31cc0601e23_0_235"/>
          <p:cNvGrpSpPr/>
          <p:nvPr/>
        </p:nvGrpSpPr>
        <p:grpSpPr>
          <a:xfrm>
            <a:off x="152400" y="3963700"/>
            <a:ext cx="8832325" cy="2444609"/>
            <a:chOff x="152400" y="3963700"/>
            <a:chExt cx="8832325" cy="2444609"/>
          </a:xfrm>
        </p:grpSpPr>
        <p:pic>
          <p:nvPicPr>
            <p:cNvPr id="130" name="Google Shape;130;g31cc0601e23_0_235"/>
            <p:cNvPicPr preferRelativeResize="0"/>
            <p:nvPr/>
          </p:nvPicPr>
          <p:blipFill rotWithShape="1">
            <a:blip r:embed="rId3">
              <a:alphaModFix/>
            </a:blip>
            <a:srcRect b="0" l="0" r="15225" t="0"/>
            <a:stretch/>
          </p:blipFill>
          <p:spPr>
            <a:xfrm>
              <a:off x="152400" y="3963700"/>
              <a:ext cx="8832325" cy="2444609"/>
            </a:xfrm>
            <a:prstGeom prst="rect">
              <a:avLst/>
            </a:prstGeom>
            <a:noFill/>
            <a:ln>
              <a:noFill/>
            </a:ln>
          </p:spPr>
        </p:pic>
        <p:sp>
          <p:nvSpPr>
            <p:cNvPr id="131" name="Google Shape;131;g31cc0601e23_0_235"/>
            <p:cNvSpPr/>
            <p:nvPr/>
          </p:nvSpPr>
          <p:spPr>
            <a:xfrm>
              <a:off x="172500" y="4445675"/>
              <a:ext cx="8812200" cy="1894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grpSp>
      <p:sp>
        <p:nvSpPr>
          <p:cNvPr id="132" name="Google Shape;132;g31cc0601e23_0_235"/>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1cc0601e23_0_244"/>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SSI Medicaid</a:t>
            </a:r>
            <a:endParaRPr/>
          </a:p>
        </p:txBody>
      </p:sp>
      <p:sp>
        <p:nvSpPr>
          <p:cNvPr id="138" name="Google Shape;138;g31cc0601e23_0_244"/>
          <p:cNvSpPr txBox="1"/>
          <p:nvPr>
            <p:ph idx="1" type="body"/>
          </p:nvPr>
        </p:nvSpPr>
        <p:spPr>
          <a:xfrm>
            <a:off x="311700" y="2007600"/>
            <a:ext cx="8520600" cy="4101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300"/>
              <a:buNone/>
            </a:pPr>
            <a:r>
              <a:rPr b="1" lang="en-US" sz="2200">
                <a:solidFill>
                  <a:schemeClr val="dk1"/>
                </a:solidFill>
                <a:uFill>
                  <a:noFill/>
                </a:uFill>
                <a:hlinkClick r:id="rId3">
                  <a:extLst>
                    <a:ext uri="{A12FA001-AC4F-418D-AE19-62706E023703}">
                      <ahyp:hlinkClr val="tx"/>
                    </a:ext>
                  </a:extLst>
                </a:hlinkClick>
              </a:rPr>
              <a:t>Supplemental Security Income (SSI)</a:t>
            </a:r>
            <a:r>
              <a:rPr b="1" lang="en-US" sz="2200">
                <a:solidFill>
                  <a:schemeClr val="dk1"/>
                </a:solidFill>
              </a:rPr>
              <a:t> </a:t>
            </a:r>
            <a:endParaRPr b="1" sz="2200">
              <a:solidFill>
                <a:schemeClr val="dk1"/>
              </a:solidFill>
            </a:endParaRPr>
          </a:p>
          <a:p>
            <a:pPr indent="0" lvl="0" marL="0" rtl="0" algn="l">
              <a:lnSpc>
                <a:spcPct val="115000"/>
              </a:lnSpc>
              <a:spcBef>
                <a:spcPts val="1200"/>
              </a:spcBef>
              <a:spcAft>
                <a:spcPts val="0"/>
              </a:spcAft>
              <a:buSzPts val="1300"/>
              <a:buNone/>
            </a:pPr>
            <a:r>
              <a:rPr lang="en-US" sz="1700">
                <a:solidFill>
                  <a:schemeClr val="dk1"/>
                </a:solidFill>
              </a:rPr>
              <a:t>Federal income supplement program for children and adults with disabilities.   </a:t>
            </a:r>
            <a:endParaRPr sz="1700">
              <a:solidFill>
                <a:schemeClr val="dk1"/>
              </a:solidFill>
            </a:endParaRPr>
          </a:p>
          <a:p>
            <a:pPr indent="0" lvl="0" marL="0" rtl="0" algn="l">
              <a:lnSpc>
                <a:spcPct val="115000"/>
              </a:lnSpc>
              <a:spcBef>
                <a:spcPts val="1200"/>
              </a:spcBef>
              <a:spcAft>
                <a:spcPts val="0"/>
              </a:spcAft>
              <a:buSzPts val="1300"/>
              <a:buNone/>
            </a:pPr>
            <a:r>
              <a:rPr lang="en-US" sz="1700">
                <a:solidFill>
                  <a:schemeClr val="dk1"/>
                </a:solidFill>
              </a:rPr>
              <a:t>Provides automatic eligibility for Medicaid.</a:t>
            </a:r>
            <a:endParaRPr sz="1700">
              <a:solidFill>
                <a:schemeClr val="dk1"/>
              </a:solidFill>
            </a:endParaRPr>
          </a:p>
          <a:p>
            <a:pPr indent="0" lvl="0" marL="0" rtl="0" algn="l">
              <a:lnSpc>
                <a:spcPct val="115000"/>
              </a:lnSpc>
              <a:spcBef>
                <a:spcPts val="1200"/>
              </a:spcBef>
              <a:spcAft>
                <a:spcPts val="0"/>
              </a:spcAft>
              <a:buSzPts val="1300"/>
              <a:buNone/>
            </a:pPr>
            <a:r>
              <a:rPr lang="en-US" sz="1700">
                <a:solidFill>
                  <a:schemeClr val="dk1"/>
                </a:solidFill>
              </a:rPr>
              <a:t>To be eligible you need to meet the following criteria</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Little or no income (less than </a:t>
            </a:r>
            <a:r>
              <a:rPr lang="en-US" sz="1700">
                <a:solidFill>
                  <a:schemeClr val="dk1"/>
                </a:solidFill>
                <a:highlight>
                  <a:srgbClr val="FFFFFF"/>
                </a:highlight>
              </a:rPr>
              <a:t>$1,913 per month)</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Little or no resources (less than $2000 for an individual or $3000 for a couple)</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A disability, blindness, or are age 65 or older. </a:t>
            </a:r>
            <a:endParaRPr sz="1700">
              <a:solidFill>
                <a:schemeClr val="dk1"/>
              </a:solidFill>
            </a:endParaRPr>
          </a:p>
          <a:p>
            <a:pPr indent="0" lvl="0" marL="0" rtl="0" algn="l">
              <a:lnSpc>
                <a:spcPct val="115000"/>
              </a:lnSpc>
              <a:spcBef>
                <a:spcPts val="1200"/>
              </a:spcBef>
              <a:spcAft>
                <a:spcPts val="1200"/>
              </a:spcAft>
              <a:buSzPts val="1300"/>
              <a:buNone/>
            </a:pPr>
            <a:r>
              <a:rPr lang="en-US" sz="1700">
                <a:solidFill>
                  <a:schemeClr val="dk1"/>
                </a:solidFill>
                <a:highlight>
                  <a:srgbClr val="FFFFFF"/>
                </a:highlight>
              </a:rPr>
              <a:t>Apply at your local social security office</a:t>
            </a:r>
            <a:endParaRPr b="1" i="1" sz="1700">
              <a:solidFill>
                <a:srgbClr val="0000FF"/>
              </a:solidFill>
              <a:highlight>
                <a:srgbClr val="FFFFFF"/>
              </a:highlight>
            </a:endParaRPr>
          </a:p>
        </p:txBody>
      </p:sp>
      <p:sp>
        <p:nvSpPr>
          <p:cNvPr id="139" name="Google Shape;139;g31cc0601e23_0_244"/>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1cc0601e23_0_311"/>
          <p:cNvSpPr txBox="1"/>
          <p:nvPr>
            <p:ph type="title"/>
          </p:nvPr>
        </p:nvSpPr>
        <p:spPr>
          <a:xfrm>
            <a:off x="311725" y="667900"/>
            <a:ext cx="3706500" cy="334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700"/>
              <a:t>Key Age Transitions</a:t>
            </a:r>
            <a:endParaRPr sz="3700"/>
          </a:p>
        </p:txBody>
      </p:sp>
      <p:sp>
        <p:nvSpPr>
          <p:cNvPr id="145" name="Google Shape;145;g31cc0601e23_0_311"/>
          <p:cNvSpPr txBox="1"/>
          <p:nvPr>
            <p:ph idx="1" type="body"/>
          </p:nvPr>
        </p:nvSpPr>
        <p:spPr>
          <a:xfrm>
            <a:off x="4475375" y="267800"/>
            <a:ext cx="4610700" cy="6350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b="1" sz="2200"/>
          </a:p>
          <a:p>
            <a:pPr indent="0" lvl="0" marL="0" rtl="0" algn="l">
              <a:spcBef>
                <a:spcPts val="0"/>
              </a:spcBef>
              <a:spcAft>
                <a:spcPts val="0"/>
              </a:spcAft>
              <a:buNone/>
            </a:pPr>
            <a:r>
              <a:rPr b="1" lang="en-US" sz="2200"/>
              <a:t>18: </a:t>
            </a:r>
            <a:endParaRPr b="1" sz="2200"/>
          </a:p>
          <a:p>
            <a:pPr indent="0" lvl="0" marL="0" rtl="0" algn="l">
              <a:spcBef>
                <a:spcPts val="0"/>
              </a:spcBef>
              <a:spcAft>
                <a:spcPts val="0"/>
              </a:spcAft>
              <a:buNone/>
            </a:pPr>
            <a:r>
              <a:rPr lang="en-US" sz="1800"/>
              <a:t>Legal adult regardless of abilities - emancipated from parents</a:t>
            </a:r>
            <a:endParaRPr sz="1800"/>
          </a:p>
          <a:p>
            <a:pPr indent="-342900" lvl="0" marL="457200" rtl="0" algn="l">
              <a:spcBef>
                <a:spcPts val="0"/>
              </a:spcBef>
              <a:spcAft>
                <a:spcPts val="0"/>
              </a:spcAft>
              <a:buSzPts val="1800"/>
              <a:buChar char="-"/>
            </a:pPr>
            <a:r>
              <a:rPr lang="en-US" sz="1800"/>
              <a:t>permission to access medical, school, benefits records</a:t>
            </a:r>
            <a:endParaRPr sz="1800"/>
          </a:p>
          <a:p>
            <a:pPr indent="-342900" lvl="0" marL="457200" rtl="0" algn="l">
              <a:spcBef>
                <a:spcPts val="0"/>
              </a:spcBef>
              <a:spcAft>
                <a:spcPts val="0"/>
              </a:spcAft>
              <a:buSzPts val="1800"/>
              <a:buChar char="-"/>
            </a:pPr>
            <a:r>
              <a:rPr lang="en-US" sz="1800"/>
              <a:t>cannot access bank accounts if not co-signer</a:t>
            </a:r>
            <a:endParaRPr sz="1800"/>
          </a:p>
          <a:p>
            <a:pPr indent="0" lvl="0" marL="0" rtl="0" algn="l">
              <a:spcBef>
                <a:spcPts val="0"/>
              </a:spcBef>
              <a:spcAft>
                <a:spcPts val="0"/>
              </a:spcAft>
              <a:buNone/>
            </a:pPr>
            <a:r>
              <a:rPr lang="en-US" sz="1800"/>
              <a:t>Can be considered their own household</a:t>
            </a:r>
            <a:endParaRPr sz="1800"/>
          </a:p>
          <a:p>
            <a:pPr indent="0" lvl="0" marL="0" rtl="0" algn="l">
              <a:spcBef>
                <a:spcPts val="0"/>
              </a:spcBef>
              <a:spcAft>
                <a:spcPts val="0"/>
              </a:spcAft>
              <a:buNone/>
            </a:pPr>
            <a:r>
              <a:rPr lang="en-US" sz="1800"/>
              <a:t>Males must register for </a:t>
            </a:r>
            <a:r>
              <a:rPr lang="en-US" sz="1800" u="sng">
                <a:solidFill>
                  <a:schemeClr val="hlink"/>
                </a:solidFill>
                <a:hlinkClick r:id="rId3"/>
              </a:rPr>
              <a:t>Selective Service</a:t>
            </a:r>
            <a:endParaRPr sz="1800"/>
          </a:p>
          <a:p>
            <a:pPr indent="0" lvl="0" marL="0" rtl="0" algn="l">
              <a:spcBef>
                <a:spcPts val="0"/>
              </a:spcBef>
              <a:spcAft>
                <a:spcPts val="0"/>
              </a:spcAft>
              <a:buNone/>
            </a:pPr>
            <a:r>
              <a:rPr lang="en-US" sz="1800"/>
              <a:t>Can register to vote</a:t>
            </a:r>
            <a:endParaRPr sz="1800"/>
          </a:p>
          <a:p>
            <a:pPr indent="0" lvl="0" marL="0" rtl="0" algn="l">
              <a:spcBef>
                <a:spcPts val="0"/>
              </a:spcBef>
              <a:spcAft>
                <a:spcPts val="0"/>
              </a:spcAft>
              <a:buNone/>
            </a:pPr>
            <a:r>
              <a:t/>
            </a:r>
            <a:endParaRPr b="1" sz="2200"/>
          </a:p>
          <a:p>
            <a:pPr indent="0" lvl="0" marL="0" rtl="0" algn="l">
              <a:spcBef>
                <a:spcPts val="0"/>
              </a:spcBef>
              <a:spcAft>
                <a:spcPts val="0"/>
              </a:spcAft>
              <a:buNone/>
            </a:pPr>
            <a:r>
              <a:rPr b="1" lang="en-US" sz="2200"/>
              <a:t>21:</a:t>
            </a:r>
            <a:endParaRPr b="1" sz="2200"/>
          </a:p>
          <a:p>
            <a:pPr indent="0" lvl="0" marL="0" rtl="0" algn="l">
              <a:spcBef>
                <a:spcPts val="0"/>
              </a:spcBef>
              <a:spcAft>
                <a:spcPts val="0"/>
              </a:spcAft>
              <a:buNone/>
            </a:pPr>
            <a:r>
              <a:rPr lang="en-US" sz="1800"/>
              <a:t>End of EPSDT</a:t>
            </a:r>
            <a:endParaRPr sz="1800"/>
          </a:p>
          <a:p>
            <a:pPr indent="0" lvl="0" marL="0" rtl="0" algn="l">
              <a:spcBef>
                <a:spcPts val="0"/>
              </a:spcBef>
              <a:spcAft>
                <a:spcPts val="0"/>
              </a:spcAft>
              <a:buNone/>
            </a:pPr>
            <a:r>
              <a:rPr lang="en-US" sz="1800"/>
              <a:t>End of school transition programs</a:t>
            </a:r>
            <a:endParaRPr sz="1800"/>
          </a:p>
          <a:p>
            <a:pPr indent="0" lvl="0" marL="0" rtl="0" algn="l">
              <a:spcBef>
                <a:spcPts val="0"/>
              </a:spcBef>
              <a:spcAft>
                <a:spcPts val="0"/>
              </a:spcAft>
              <a:buNone/>
            </a:pPr>
            <a:r>
              <a:t/>
            </a:r>
            <a:endParaRPr b="1" sz="2200"/>
          </a:p>
          <a:p>
            <a:pPr indent="0" lvl="0" marL="0" rtl="0" algn="l">
              <a:spcBef>
                <a:spcPts val="0"/>
              </a:spcBef>
              <a:spcAft>
                <a:spcPts val="0"/>
              </a:spcAft>
              <a:buNone/>
            </a:pPr>
            <a:r>
              <a:rPr b="1" lang="en-US" sz="2200"/>
              <a:t>26:</a:t>
            </a:r>
            <a:endParaRPr b="1" sz="2200"/>
          </a:p>
          <a:p>
            <a:pPr indent="0" lvl="0" marL="0" rtl="0" algn="l">
              <a:spcBef>
                <a:spcPts val="0"/>
              </a:spcBef>
              <a:spcAft>
                <a:spcPts val="0"/>
              </a:spcAft>
              <a:buNone/>
            </a:pPr>
            <a:r>
              <a:rPr lang="en-US" sz="1800"/>
              <a:t>Must petition private insurance to stay on parent’s plan</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2014-10-22T22:56:54Z</dcterms:created>
  <dc:creator>Windows User</dc:creator>
</cp:coreProperties>
</file>