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7023100" cy="9309100"/>
  <p:embeddedFontLst>
    <p:embeddedFont>
      <p:font typeface="Roboto"/>
      <p:regular r:id="rId41"/>
      <p:bold r:id="rId42"/>
      <p:italic r:id="rId43"/>
      <p:boldItalic r:id="rId44"/>
    </p:embeddedFont>
    <p:embeddedFont>
      <p:font typeface="Libre Franklin"/>
      <p:regular r:id="rId45"/>
      <p:bold r:id="rId46"/>
      <p:italic r:id="rId47"/>
      <p:boldItalic r:id="rId48"/>
    </p:embeddedFont>
    <p:embeddedFont>
      <p:font typeface="Tahoma"/>
      <p:regular r:id="rId49"/>
      <p:bold r:id="rId50"/>
    </p:embeddedFont>
    <p:embeddedFont>
      <p:font typeface="Merriweather"/>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55" roundtripDataSignature="AMtx7mj7xbqIDAtcn/fiHiRIO+TQ15nL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LibreFranklin-bold.fntdata"/><Relationship Id="rId45" Type="http://schemas.openxmlformats.org/officeDocument/2006/relationships/font" Target="fonts/LibreFrankli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boldItalic.fntdata"/><Relationship Id="rId47" Type="http://schemas.openxmlformats.org/officeDocument/2006/relationships/font" Target="fonts/LibreFranklin-italic.fntdata"/><Relationship Id="rId49"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regular.fntdata"/><Relationship Id="rId50" Type="http://schemas.openxmlformats.org/officeDocument/2006/relationships/font" Target="fonts/Tahoma-bold.fntdata"/><Relationship Id="rId53" Type="http://schemas.openxmlformats.org/officeDocument/2006/relationships/font" Target="fonts/Merriweather-italic.fntdata"/><Relationship Id="rId52" Type="http://schemas.openxmlformats.org/officeDocument/2006/relationships/font" Target="fonts/Merriweather-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5455"/>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5455"/>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591391f9d_0_317:notes"/>
          <p:cNvSpPr txBox="1"/>
          <p:nvPr>
            <p:ph idx="1" type="body"/>
          </p:nvPr>
        </p:nvSpPr>
        <p:spPr>
          <a:xfrm>
            <a:off x="702302" y="4421800"/>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31591391f9d_0_317:notes"/>
          <p:cNvSpPr/>
          <p:nvPr>
            <p:ph idx="2" type="sldImg"/>
          </p:nvPr>
        </p:nvSpPr>
        <p:spPr>
          <a:xfrm>
            <a:off x="1170731" y="698175"/>
            <a:ext cx="46824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rPr lang="en-US"/>
              <a:t>Not prior to age 4 unless medical reason, looked t on case by case basis.</a:t>
            </a:r>
            <a:endParaRPr/>
          </a:p>
        </p:txBody>
      </p:sp>
      <p:sp>
        <p:nvSpPr>
          <p:cNvPr id="170" name="Google Shape;170;p10: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78" name="Google Shape;178;p11: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2: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These meetings - sometimes called Creative Solutions meetings, Care Team Meetings, Red Team meetings many other options are to bring all of the program staff into a single meeting with the parent/guardian to help locate and pay for services that may be needed.  Other programs could include Momentum/TSP or Mill Levy programs and services.</a:t>
            </a:r>
            <a:endParaRPr/>
          </a:p>
        </p:txBody>
      </p:sp>
      <p:sp>
        <p:nvSpPr>
          <p:cNvPr id="187" name="Google Shape;187;p12: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3: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0"/>
              </a:spcBef>
              <a:spcAft>
                <a:spcPts val="0"/>
              </a:spcAft>
              <a:buClr>
                <a:schemeClr val="dk1"/>
              </a:buClr>
              <a:buSzPts val="1100"/>
              <a:buFont typeface="Arial"/>
              <a:buNone/>
            </a:pPr>
            <a:r>
              <a:rPr lang="en-US"/>
              <a:t>Why RAE denial?  To see if you are following EPSDT – case recently denied by computer based on dx that was 11 years old and ruled out several times after that date – HCPF will push back on these denials if needed – denials need to be appropriate – don’t deny for medical necessity if it truly needs to wrap around to Fee for Service or EPSDT.  The RAE is responsible for the case management for these services and they understand how to submit the packet for the exception process.  Remember not everything needs out of state treatment and all in state providers must be exhausted prior to making a request.  </a:t>
            </a:r>
            <a:endParaRPr/>
          </a:p>
          <a:p>
            <a:pPr indent="0" lvl="0" marL="0" rtl="0" algn="l">
              <a:lnSpc>
                <a:spcPct val="100000"/>
              </a:lnSpc>
              <a:spcBef>
                <a:spcPts val="0"/>
              </a:spcBef>
              <a:spcAft>
                <a:spcPts val="0"/>
              </a:spcAft>
              <a:buSzPts val="1400"/>
              <a:buNone/>
            </a:pPr>
            <a:r>
              <a:t/>
            </a:r>
            <a:endParaRPr/>
          </a:p>
        </p:txBody>
      </p:sp>
      <p:sp>
        <p:nvSpPr>
          <p:cNvPr id="197" name="Google Shape;197;p13: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12" name="Google Shape;212;p1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7:notes"/>
          <p:cNvSpPr txBox="1"/>
          <p:nvPr>
            <p:ph idx="1" type="body"/>
          </p:nvPr>
        </p:nvSpPr>
        <p:spPr>
          <a:xfrm>
            <a:off x="546241" y="4344247"/>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Gina</a:t>
            </a:r>
            <a:endParaRPr/>
          </a:p>
        </p:txBody>
      </p:sp>
      <p:sp>
        <p:nvSpPr>
          <p:cNvPr id="220" name="Google Shape;220;p17: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221" name="Google Shape;221;p17: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8: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Cost - </a:t>
            </a:r>
            <a:endParaRPr/>
          </a:p>
        </p:txBody>
      </p:sp>
      <p:sp>
        <p:nvSpPr>
          <p:cNvPr id="229" name="Google Shape;229;p18: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230" name="Google Shape;230;p18: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53" name="Google Shape;253;p1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0: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2" name="Google Shape;262;p20: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591391f9d_0_417:notes"/>
          <p:cNvSpPr txBox="1"/>
          <p:nvPr>
            <p:ph idx="1" type="body"/>
          </p:nvPr>
        </p:nvSpPr>
        <p:spPr>
          <a:xfrm>
            <a:off x="702309" y="4480004"/>
            <a:ext cx="5618400" cy="366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31591391f9d_0_417:notes"/>
          <p:cNvSpPr/>
          <p:nvPr>
            <p:ph idx="2" type="sldImg"/>
          </p:nvPr>
        </p:nvSpPr>
        <p:spPr>
          <a:xfrm>
            <a:off x="1404620" y="1163638"/>
            <a:ext cx="4214100" cy="314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1: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8" name="Google Shape;278;p21: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85" name="Google Shape;285;p2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3: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3" name="Google Shape;293;p23: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4: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2" name="Google Shape;302;p24: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5: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You need to know what is available and how - dont tell a provider of a family that inpatient substance abuse treatment is not available when it is - just not under the RAE contracts.  Methadone vs suboxone.  RTC/RCCF when the child is in the custody of the county.  There are many systems that all have to look at EPSDT as an option for coverage, eQ Suites, DentaQuest, Magellan, RAE UM systems, etc.</a:t>
            </a:r>
            <a:endParaRPr/>
          </a:p>
        </p:txBody>
      </p:sp>
      <p:sp>
        <p:nvSpPr>
          <p:cNvPr id="310" name="Google Shape;310;p25: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311" name="Google Shape;311;p25: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591391f9d_0_39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1591391f9d_0_397: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24" name="Google Shape;324;g31591391f9d_0_397: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7: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5" name="Google Shape;335;p27: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9: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Dept issued memo and guidance on what may or may not be covered under a waiver or that the provider needs to make a request for the service to the fee for service systems.  Some may mean an email to the EPSDT email box for an auto denial.  Weighted Blankets would be one where we know there are no studies on the use of the equipment so they are not medically necessary - waiver would be an option.  </a:t>
            </a:r>
            <a:endParaRPr/>
          </a:p>
        </p:txBody>
      </p:sp>
      <p:sp>
        <p:nvSpPr>
          <p:cNvPr id="343" name="Google Shape;343;p2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0: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latin typeface="Tahoma"/>
                <a:ea typeface="Tahoma"/>
                <a:cs typeface="Tahoma"/>
                <a:sym typeface="Tahoma"/>
              </a:rPr>
              <a:t>Next - lets take a look at the benefits pyramid, which you have seen in other areas and webinars.  </a:t>
            </a:r>
            <a:r>
              <a:rPr lang="en-US" sz="1200">
                <a:solidFill>
                  <a:schemeClr val="dk1"/>
                </a:solidFill>
                <a:latin typeface="Tahoma"/>
                <a:ea typeface="Tahoma"/>
                <a:cs typeface="Tahoma"/>
                <a:sym typeface="Tahoma"/>
              </a:rPr>
              <a:t>When we look at these services as pyramid we can see that State Plan is the most widespread level of services and generally covers the most people.  </a:t>
            </a:r>
            <a:endParaRPr/>
          </a:p>
          <a:p>
            <a:pPr indent="0" lvl="0" marL="0" rtl="0" algn="l">
              <a:lnSpc>
                <a:spcPct val="100000"/>
              </a:lnSpc>
              <a:spcBef>
                <a:spcPts val="0"/>
              </a:spcBef>
              <a:spcAft>
                <a:spcPts val="0"/>
              </a:spcAft>
              <a:buSzPts val="14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400"/>
              <a:buNone/>
            </a:pPr>
            <a:r>
              <a:rPr lang="en-US" sz="1200">
                <a:solidFill>
                  <a:schemeClr val="dk1"/>
                </a:solidFill>
                <a:latin typeface="Tahoma"/>
                <a:ea typeface="Tahoma"/>
                <a:cs typeface="Tahoma"/>
                <a:sym typeface="Tahoma"/>
              </a:rPr>
              <a:t>As you move higher in the pyramid the services become increasingly optional and support smaller, more specific populations with the most intensive needs.</a:t>
            </a:r>
            <a:endParaRPr/>
          </a:p>
          <a:p>
            <a:pPr indent="0" lvl="0" marL="0" rtl="0" algn="l">
              <a:lnSpc>
                <a:spcPct val="100000"/>
              </a:lnSpc>
              <a:spcBef>
                <a:spcPts val="0"/>
              </a:spcBef>
              <a:spcAft>
                <a:spcPts val="0"/>
              </a:spcAft>
              <a:buSzPts val="14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400"/>
              <a:buNone/>
            </a:pPr>
            <a:r>
              <a:rPr lang="en-US" sz="1200">
                <a:solidFill>
                  <a:schemeClr val="dk1"/>
                </a:solidFill>
                <a:latin typeface="Tahoma"/>
                <a:ea typeface="Tahoma"/>
                <a:cs typeface="Tahoma"/>
                <a:sym typeface="Tahoma"/>
              </a:rPr>
              <a:t>Individuals receiving services at a higher level in the pyramid are also able to receive the benefits of the level or levels below them.  </a:t>
            </a:r>
            <a:endParaRPr/>
          </a:p>
          <a:p>
            <a:pPr indent="0" lvl="0" marL="0" rtl="0" algn="l">
              <a:lnSpc>
                <a:spcPct val="100000"/>
              </a:lnSpc>
              <a:spcBef>
                <a:spcPts val="0"/>
              </a:spcBef>
              <a:spcAft>
                <a:spcPts val="0"/>
              </a:spcAft>
              <a:buSzPts val="14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400"/>
              <a:buNone/>
            </a:pPr>
            <a:r>
              <a:rPr lang="en-US" sz="1200">
                <a:solidFill>
                  <a:schemeClr val="dk1"/>
                </a:solidFill>
                <a:latin typeface="Tahoma"/>
                <a:ea typeface="Tahoma"/>
                <a:cs typeface="Tahoma"/>
                <a:sym typeface="Tahoma"/>
              </a:rPr>
              <a:t>For instance an individual who is receiving services through an HCBS waiver is also able to receive services through the State Plan – as long as those services are not duplicative.</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359" name="Google Shape;359;p30: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81" name="Google Shape;381;p3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06" name="Google Shape;106;p2: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2: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91" name="Google Shape;391;p3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5:notes"/>
          <p:cNvSpPr/>
          <p:nvPr>
            <p:ph idx="2" type="sldImg"/>
          </p:nvPr>
        </p:nvSpPr>
        <p:spPr>
          <a:xfrm>
            <a:off x="-13674725" y="2290763"/>
            <a:ext cx="34372550" cy="25779412"/>
          </a:xfrm>
          <a:custGeom>
            <a:rect b="b" l="l" r="r" t="t"/>
            <a:pathLst>
              <a:path extrusionOk="0" h="120000" w="120000">
                <a:moveTo>
                  <a:pt x="0" y="0"/>
                </a:moveTo>
                <a:lnTo>
                  <a:pt x="120000" y="0"/>
                </a:lnTo>
                <a:lnTo>
                  <a:pt x="120000" y="120000"/>
                </a:lnTo>
                <a:lnTo>
                  <a:pt x="0" y="120000"/>
                </a:lnTo>
                <a:close/>
              </a:path>
            </a:pathLst>
          </a:custGeom>
          <a:noFill/>
          <a:ln cap="rnd" cmpd="sng" w="9525">
            <a:solidFill>
              <a:schemeClr val="lt1"/>
            </a:solidFill>
            <a:prstDash val="solid"/>
            <a:round/>
            <a:headEnd len="sm" w="sm" type="none"/>
            <a:tailEnd len="sm" w="sm" type="none"/>
          </a:ln>
        </p:spPr>
      </p:sp>
      <p:sp>
        <p:nvSpPr>
          <p:cNvPr id="399" name="Google Shape;399;p35:notes"/>
          <p:cNvSpPr txBox="1"/>
          <p:nvPr>
            <p:ph idx="1" type="body"/>
          </p:nvPr>
        </p:nvSpPr>
        <p:spPr>
          <a:xfrm>
            <a:off x="390172" y="29789122"/>
            <a:ext cx="6242700" cy="33799200"/>
          </a:xfrm>
          <a:prstGeom prst="rect">
            <a:avLst/>
          </a:prstGeom>
          <a:noFill/>
          <a:ln>
            <a:noFill/>
          </a:ln>
        </p:spPr>
        <p:txBody>
          <a:bodyPr anchorCtr="0" anchor="t" bIns="92225" lIns="184450" spcFirstLastPara="1" rIns="184450" wrap="square" tIns="92225">
            <a:noAutofit/>
          </a:bodyPr>
          <a:lstStyle/>
          <a:p>
            <a:pPr indent="-85725" lvl="0" marL="174625" rtl="0" algn="l">
              <a:lnSpc>
                <a:spcPct val="125000"/>
              </a:lnSpc>
              <a:spcBef>
                <a:spcPts val="0"/>
              </a:spcBef>
              <a:spcAft>
                <a:spcPts val="0"/>
              </a:spcAft>
              <a:buClr>
                <a:srgbClr val="272B2C"/>
              </a:buClr>
              <a:buSzPts val="1400"/>
              <a:buNone/>
            </a:pPr>
            <a:r>
              <a:rPr lang="en-US"/>
              <a:t>Even tho not listed is child welfasre should be involved. Look around the table make sure school is present, CCB, County, all involved with kiddo!!</a:t>
            </a:r>
            <a:endParaRPr/>
          </a:p>
        </p:txBody>
      </p:sp>
      <p:sp>
        <p:nvSpPr>
          <p:cNvPr id="400" name="Google Shape;400;p35:notes"/>
          <p:cNvSpPr txBox="1"/>
          <p:nvPr>
            <p:ph idx="12" type="sldNum"/>
          </p:nvPr>
        </p:nvSpPr>
        <p:spPr>
          <a:xfrm>
            <a:off x="3978132" y="65294988"/>
            <a:ext cx="3043200" cy="3449100"/>
          </a:xfrm>
          <a:prstGeom prst="rect">
            <a:avLst/>
          </a:prstGeom>
          <a:noFill/>
          <a:ln>
            <a:noFill/>
          </a:ln>
        </p:spPr>
        <p:txBody>
          <a:bodyPr anchorCtr="0" anchor="ctr" bIns="92225" lIns="184450" spcFirstLastPara="1" rIns="184450" wrap="square" tIns="92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0: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Why do you care about the reason something has been denied?  So you can help the families with the correct process to appeal or help the provider wrap the services around under the Fee for Service or the EPSDT exception process.  RAE denials for behavioral health also have access to the Ombuds for Managed Care for assistance with appeals and service levels like access or quality of care. </a:t>
            </a:r>
            <a:endParaRPr/>
          </a:p>
        </p:txBody>
      </p:sp>
      <p:sp>
        <p:nvSpPr>
          <p:cNvPr id="410" name="Google Shape;410;p4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1: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426" name="Google Shape;426;p4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2: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42: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435" name="Google Shape;435;p42: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93f80d0f10_0_6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93f80d0f10_0_64: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Please watch the underscroes needed in the addresses!</a:t>
            </a:r>
            <a:endParaRPr/>
          </a:p>
        </p:txBody>
      </p:sp>
      <p:sp>
        <p:nvSpPr>
          <p:cNvPr id="444" name="Google Shape;444;g93f80d0f10_0_64: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14" name="Google Shape;114;p3: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1591391f9d_0_384: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591391f9d_0_384: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22" name="Google Shape;122;g31591391f9d_0_384: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sz="1400"/>
              <a:t>Gina</a:t>
            </a:r>
            <a:endParaRPr/>
          </a:p>
        </p:txBody>
      </p:sp>
      <p:sp>
        <p:nvSpPr>
          <p:cNvPr id="130" name="Google Shape;130;p5: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131" name="Google Shape;131;p5: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As with the CMS regions, services vary state to states due to the ability to decide whats in the state plans.  While EPSDT should apply some consistency across states, its also open to interpretation.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4" name="Google Shape;144;p6: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145" name="Google Shape;145;p6: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52" name="Google Shape;152;p8: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603976"/>
              </a:buClr>
              <a:buSzPts val="2400"/>
              <a:buFont typeface="Trebuchet MS"/>
              <a:buNone/>
            </a:pPr>
            <a:fld id="{00000000-1234-1234-1234-123412341234}" type="slidenum">
              <a:rPr b="0" i="0" lang="en-US" sz="2400" u="none" cap="none" strike="noStrike">
                <a:solidFill>
                  <a:srgbClr val="603976"/>
                </a:solidFill>
                <a:latin typeface="Trebuchet MS"/>
                <a:ea typeface="Trebuchet MS"/>
                <a:cs typeface="Trebuchet MS"/>
                <a:sym typeface="Trebuchet MS"/>
              </a:rPr>
              <a:t>‹#›</a:t>
            </a:fld>
            <a:endParaRPr b="0" i="0" sz="2400" u="none" cap="none" strike="noStrike">
              <a:solidFill>
                <a:srgbClr val="603976"/>
              </a:solidFill>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4: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t/>
            </a:r>
            <a:endParaRPr/>
          </a:p>
        </p:txBody>
      </p:sp>
      <p:sp>
        <p:nvSpPr>
          <p:cNvPr id="161" name="Google Shape;161;p14: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31591391f9d_0_241"/>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g31591391f9d_0_241"/>
          <p:cNvSpPr txBox="1"/>
          <p:nvPr>
            <p:ph type="ctr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 name="Google Shape;16;g31591391f9d_0_241"/>
          <p:cNvSpPr txBox="1"/>
          <p:nvPr>
            <p:ph idx="1" type="subTitle"/>
          </p:nvPr>
        </p:nvSpPr>
        <p:spPr>
          <a:xfrm>
            <a:off x="311700" y="2504747"/>
            <a:ext cx="4242600" cy="984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7" name="Google Shape;17;g31591391f9d_0_2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g31591391f9d_0_286"/>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g31591391f9d_0_286"/>
          <p:cNvSpPr txBox="1"/>
          <p:nvPr>
            <p:ph idx="1" type="body"/>
          </p:nvPr>
        </p:nvSpPr>
        <p:spPr>
          <a:xfrm>
            <a:off x="311700" y="2828567"/>
            <a:ext cx="5334900" cy="1256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61" name="Google Shape;61;g31591391f9d_0_28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g31591391f9d_0_29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64" name="Shape 64"/>
        <p:cNvGrpSpPr/>
        <p:nvPr/>
      </p:nvGrpSpPr>
      <p:grpSpPr>
        <a:xfrm>
          <a:off x="0" y="0"/>
          <a:ext cx="0" cy="0"/>
          <a:chOff x="0" y="0"/>
          <a:chExt cx="0" cy="0"/>
        </a:xfrm>
      </p:grpSpPr>
      <p:sp>
        <p:nvSpPr>
          <p:cNvPr id="65" name="Google Shape;65;g31591391f9d_0_292"/>
          <p:cNvSpPr txBox="1"/>
          <p:nvPr>
            <p:ph idx="1" type="body"/>
          </p:nvPr>
        </p:nvSpPr>
        <p:spPr>
          <a:xfrm>
            <a:off x="232304" y="1714500"/>
            <a:ext cx="8679300" cy="43398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2953"/>
              </a:spcBef>
              <a:spcAft>
                <a:spcPts val="0"/>
              </a:spcAft>
              <a:buClr>
                <a:srgbClr val="000000"/>
              </a:buClr>
              <a:buSzPts val="1400"/>
              <a:buFont typeface="Arial"/>
              <a:buNone/>
              <a:defRPr b="0" i="0" sz="2531" u="none" cap="none" strike="noStrike">
                <a:solidFill>
                  <a:schemeClr val="dk1"/>
                </a:solidFill>
                <a:latin typeface="Trebuchet MS"/>
                <a:ea typeface="Trebuchet MS"/>
                <a:cs typeface="Trebuchet MS"/>
                <a:sym typeface="Trebuchet MS"/>
              </a:defRPr>
            </a:lvl1pPr>
            <a:lvl2pPr indent="-228600" lvl="1" marL="914400" marR="0" algn="l">
              <a:lnSpc>
                <a:spcPct val="100000"/>
              </a:lnSpc>
              <a:spcBef>
                <a:spcPts val="2953"/>
              </a:spcBef>
              <a:spcAft>
                <a:spcPts val="0"/>
              </a:spcAft>
              <a:buClr>
                <a:srgbClr val="000000"/>
              </a:buClr>
              <a:buSzPts val="1400"/>
              <a:buFont typeface="Arial"/>
              <a:buNone/>
              <a:defRPr b="0" i="0" sz="2320" u="none" cap="none" strike="noStrike">
                <a:solidFill>
                  <a:schemeClr val="dk1"/>
                </a:solidFill>
                <a:latin typeface="Trebuchet MS"/>
                <a:ea typeface="Trebuchet MS"/>
                <a:cs typeface="Trebuchet MS"/>
                <a:sym typeface="Trebuchet MS"/>
              </a:defRPr>
            </a:lvl2pPr>
            <a:lvl3pPr indent="-228600" lvl="2" marL="1371600" marR="0" algn="l">
              <a:lnSpc>
                <a:spcPct val="100000"/>
              </a:lnSpc>
              <a:spcBef>
                <a:spcPts val="2953"/>
              </a:spcBef>
              <a:spcAft>
                <a:spcPts val="0"/>
              </a:spcAft>
              <a:buClr>
                <a:srgbClr val="000000"/>
              </a:buClr>
              <a:buSzPts val="1400"/>
              <a:buFont typeface="Arial"/>
              <a:buNone/>
              <a:defRPr b="0" i="0" sz="1898" u="none" cap="none" strike="noStrike">
                <a:solidFill>
                  <a:schemeClr val="dk1"/>
                </a:solidFill>
                <a:latin typeface="Trebuchet MS"/>
                <a:ea typeface="Trebuchet MS"/>
                <a:cs typeface="Trebuchet MS"/>
                <a:sym typeface="Trebuchet MS"/>
              </a:defRPr>
            </a:lvl3pPr>
            <a:lvl4pPr indent="-335724" lvl="3" marL="1828800" marR="0" algn="l">
              <a:lnSpc>
                <a:spcPct val="100000"/>
              </a:lnSpc>
              <a:spcBef>
                <a:spcPts val="2953"/>
              </a:spcBef>
              <a:spcAft>
                <a:spcPts val="0"/>
              </a:spcAft>
              <a:buClr>
                <a:schemeClr val="dk1"/>
              </a:buClr>
              <a:buSzPts val="1687"/>
              <a:buFont typeface="Noto Sans Symbols"/>
              <a:buChar char="❖"/>
              <a:defRPr b="0" i="0" sz="1687" u="none" cap="none" strike="noStrike">
                <a:solidFill>
                  <a:schemeClr val="dk1"/>
                </a:solidFill>
                <a:latin typeface="Trebuchet MS"/>
                <a:ea typeface="Trebuchet MS"/>
                <a:cs typeface="Trebuchet MS"/>
                <a:sym typeface="Trebuchet MS"/>
              </a:defRPr>
            </a:lvl4pPr>
            <a:lvl5pPr indent="-228600" lvl="4" marL="22860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5pPr>
            <a:lvl6pPr indent="-228600" lvl="5" marL="27432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6pPr>
            <a:lvl7pPr indent="-228600" lvl="6" marL="32004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7pPr>
            <a:lvl8pPr indent="-228600" lvl="7" marL="36576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8pPr>
            <a:lvl9pPr indent="-228600" lvl="8" marL="41148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9pPr>
          </a:lstStyle>
          <a:p/>
        </p:txBody>
      </p:sp>
      <p:sp>
        <p:nvSpPr>
          <p:cNvPr id="66" name="Google Shape;66;g31591391f9d_0_292"/>
          <p:cNvSpPr txBox="1"/>
          <p:nvPr>
            <p:ph idx="12" type="sldNum"/>
          </p:nvPr>
        </p:nvSpPr>
        <p:spPr>
          <a:xfrm>
            <a:off x="7384765" y="6425136"/>
            <a:ext cx="1508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g31591391f9d_0_292"/>
          <p:cNvSpPr txBox="1"/>
          <p:nvPr>
            <p:ph type="title"/>
          </p:nvPr>
        </p:nvSpPr>
        <p:spPr>
          <a:xfrm>
            <a:off x="232304" y="439118"/>
            <a:ext cx="8679300" cy="816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1254"/>
              </a:buClr>
              <a:buSzPts val="1400"/>
              <a:buFont typeface="Libre Franklin"/>
              <a:buNone/>
              <a:defRPr sz="4640">
                <a:solidFill>
                  <a:srgbClr val="00125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content2">
  <p:cSld name="CMS content2">
    <p:spTree>
      <p:nvGrpSpPr>
        <p:cNvPr id="68" name="Shape 68"/>
        <p:cNvGrpSpPr/>
        <p:nvPr/>
      </p:nvGrpSpPr>
      <p:grpSpPr>
        <a:xfrm>
          <a:off x="0" y="0"/>
          <a:ext cx="0" cy="0"/>
          <a:chOff x="0" y="0"/>
          <a:chExt cx="0" cy="0"/>
        </a:xfrm>
      </p:grpSpPr>
      <p:sp>
        <p:nvSpPr>
          <p:cNvPr id="69" name="Google Shape;69;g31591391f9d_0_296"/>
          <p:cNvSpPr txBox="1"/>
          <p:nvPr>
            <p:ph type="title"/>
          </p:nvPr>
        </p:nvSpPr>
        <p:spPr>
          <a:xfrm>
            <a:off x="0" y="0"/>
            <a:ext cx="9144000" cy="1417500"/>
          </a:xfrm>
          <a:prstGeom prst="rect">
            <a:avLst/>
          </a:prstGeom>
          <a:solidFill>
            <a:srgbClr val="084A9C"/>
          </a:solidFill>
          <a:ln>
            <a:noFill/>
          </a:ln>
          <a:effectLst>
            <a:outerShdw rotWithShape="0" algn="tl" dir="5640000" dist="76200">
              <a:srgbClr val="FFD004"/>
            </a:outerShdw>
          </a:effectLst>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31591391f9d_0_296"/>
          <p:cNvSpPr txBox="1"/>
          <p:nvPr>
            <p:ph idx="1" type="body"/>
          </p:nvPr>
        </p:nvSpPr>
        <p:spPr>
          <a:xfrm>
            <a:off x="457200" y="1828800"/>
            <a:ext cx="8229600" cy="4297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g31591391f9d_0_299"/>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g31591391f9d_0_299"/>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74" name="Google Shape;74;g31591391f9d_0_299"/>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31591391f9d_0_299"/>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31591391f9d_0_299"/>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buchet-White Content Slide">
  <p:cSld name="Trebuchet-White Content Slide">
    <p:spTree>
      <p:nvGrpSpPr>
        <p:cNvPr id="77" name="Shape 77"/>
        <p:cNvGrpSpPr/>
        <p:nvPr/>
      </p:nvGrpSpPr>
      <p:grpSpPr>
        <a:xfrm>
          <a:off x="0" y="0"/>
          <a:ext cx="0" cy="0"/>
          <a:chOff x="0" y="0"/>
          <a:chExt cx="0" cy="0"/>
        </a:xfrm>
      </p:grpSpPr>
      <p:sp>
        <p:nvSpPr>
          <p:cNvPr id="78" name="Google Shape;78;g31591391f9d_0_305"/>
          <p:cNvSpPr txBox="1"/>
          <p:nvPr>
            <p:ph type="title"/>
          </p:nvPr>
        </p:nvSpPr>
        <p:spPr>
          <a:xfrm>
            <a:off x="628428" y="642937"/>
            <a:ext cx="7887000" cy="813000"/>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dk1"/>
              </a:buClr>
              <a:buSzPts val="1400"/>
              <a:buFont typeface="Libre Franklin"/>
              <a:buNone/>
              <a:defRPr sz="4219">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9" name="Google Shape;79;g31591391f9d_0_305"/>
          <p:cNvSpPr txBox="1"/>
          <p:nvPr>
            <p:ph idx="1" type="body"/>
          </p:nvPr>
        </p:nvSpPr>
        <p:spPr>
          <a:xfrm>
            <a:off x="628428" y="1714500"/>
            <a:ext cx="7887000" cy="4234800"/>
          </a:xfrm>
          <a:prstGeom prst="rect">
            <a:avLst/>
          </a:prstGeom>
          <a:noFill/>
          <a:ln>
            <a:noFill/>
          </a:ln>
        </p:spPr>
        <p:txBody>
          <a:bodyPr anchorCtr="0" anchor="t" bIns="45700" lIns="91425" spcFirstLastPara="1" rIns="91425" wrap="square" tIns="45700">
            <a:noAutofit/>
          </a:bodyPr>
          <a:lstStyle>
            <a:lvl1pPr indent="-389318" lvl="0" marL="457200" marR="0" algn="l">
              <a:lnSpc>
                <a:spcPct val="100000"/>
              </a:lnSpc>
              <a:spcBef>
                <a:spcPts val="540"/>
              </a:spcBef>
              <a:spcAft>
                <a:spcPts val="0"/>
              </a:spcAft>
              <a:buClr>
                <a:schemeClr val="dk1"/>
              </a:buClr>
              <a:buSzPts val="2531"/>
              <a:buFont typeface="Arial"/>
              <a:buChar char="•"/>
              <a:defRPr b="0" i="0" sz="2531" u="none" cap="none" strike="noStrike">
                <a:solidFill>
                  <a:schemeClr val="dk1"/>
                </a:solidFill>
                <a:latin typeface="Trebuchet MS"/>
                <a:ea typeface="Trebuchet MS"/>
                <a:cs typeface="Trebuchet MS"/>
                <a:sym typeface="Trebuchet MS"/>
              </a:defRPr>
            </a:lvl1pPr>
            <a:lvl2pPr indent="-335787" lvl="1" marL="914400" marR="0" algn="l">
              <a:lnSpc>
                <a:spcPct val="100000"/>
              </a:lnSpc>
              <a:spcBef>
                <a:spcPts val="540"/>
              </a:spcBef>
              <a:spcAft>
                <a:spcPts val="0"/>
              </a:spcAft>
              <a:buClr>
                <a:schemeClr val="dk1"/>
              </a:buClr>
              <a:buSzPts val="1688"/>
              <a:buFont typeface="Noto Sans Symbols"/>
              <a:buChar char="⮚"/>
              <a:defRPr b="0" i="0" sz="2250" u="none" cap="none" strike="noStrike">
                <a:solidFill>
                  <a:schemeClr val="dk1"/>
                </a:solidFill>
                <a:latin typeface="Trebuchet MS"/>
                <a:ea typeface="Trebuchet MS"/>
                <a:cs typeface="Trebuchet MS"/>
                <a:sym typeface="Trebuchet MS"/>
              </a:defRPr>
            </a:lvl2pPr>
            <a:lvl3pPr indent="-322389" lvl="2" marL="1371600" marR="0" algn="l">
              <a:lnSpc>
                <a:spcPct val="100000"/>
              </a:lnSpc>
              <a:spcBef>
                <a:spcPts val="540"/>
              </a:spcBef>
              <a:spcAft>
                <a:spcPts val="0"/>
              </a:spcAft>
              <a:buClr>
                <a:schemeClr val="dk1"/>
              </a:buClr>
              <a:buSzPts val="1477"/>
              <a:buFont typeface="Noto Sans Symbols"/>
              <a:buChar char="▪"/>
              <a:defRPr b="0" i="0" sz="1969" u="none" cap="none" strike="noStrike">
                <a:solidFill>
                  <a:schemeClr val="dk1"/>
                </a:solidFill>
                <a:latin typeface="Trebuchet MS"/>
                <a:ea typeface="Trebuchet MS"/>
                <a:cs typeface="Trebuchet MS"/>
                <a:sym typeface="Trebuchet MS"/>
              </a:defRPr>
            </a:lvl3pPr>
            <a:lvl4pPr indent="-335724" lvl="3" marL="1828800" marR="0" algn="l">
              <a:lnSpc>
                <a:spcPct val="100000"/>
              </a:lnSpc>
              <a:spcBef>
                <a:spcPts val="540"/>
              </a:spcBef>
              <a:spcAft>
                <a:spcPts val="0"/>
              </a:spcAft>
              <a:buClr>
                <a:schemeClr val="dk1"/>
              </a:buClr>
              <a:buSzPts val="1687"/>
              <a:buFont typeface="Arial"/>
              <a:buChar char="•"/>
              <a:defRPr b="0" i="0" sz="1687" u="none" cap="none" strike="noStrike">
                <a:solidFill>
                  <a:schemeClr val="dk1"/>
                </a:solidFill>
                <a:latin typeface="Trebuchet MS"/>
                <a:ea typeface="Trebuchet MS"/>
                <a:cs typeface="Trebuchet MS"/>
                <a:sym typeface="Trebuchet MS"/>
              </a:defRPr>
            </a:lvl4pPr>
            <a:lvl5pPr indent="-317881" lvl="4" marL="2286000" marR="0" algn="l">
              <a:lnSpc>
                <a:spcPct val="100000"/>
              </a:lnSpc>
              <a:spcBef>
                <a:spcPts val="540"/>
              </a:spcBef>
              <a:spcAft>
                <a:spcPts val="0"/>
              </a:spcAft>
              <a:buClr>
                <a:srgbClr val="5C6670"/>
              </a:buClr>
              <a:buSzPts val="1406"/>
              <a:buFont typeface="Arial"/>
              <a:buChar char="•"/>
              <a:defRPr b="0" i="0" sz="1406" u="none" cap="none" strike="noStrike">
                <a:solidFill>
                  <a:srgbClr val="5C6670"/>
                </a:solidFill>
                <a:latin typeface="Trebuchet MS"/>
                <a:ea typeface="Trebuchet MS"/>
                <a:cs typeface="Trebuchet MS"/>
                <a:sym typeface="Trebuchet MS"/>
              </a:defRPr>
            </a:lvl5pPr>
            <a:lvl6pPr indent="-228600" lvl="5" marL="27432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6pPr>
            <a:lvl7pPr indent="-228600" lvl="6" marL="32004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7pPr>
            <a:lvl8pPr indent="-228600" lvl="7" marL="36576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8pPr>
            <a:lvl9pPr indent="-228600" lvl="8" marL="4114800" marR="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9pPr>
          </a:lstStyle>
          <a:p/>
        </p:txBody>
      </p:sp>
      <p:sp>
        <p:nvSpPr>
          <p:cNvPr id="80" name="Google Shape;80;g31591391f9d_0_305"/>
          <p:cNvSpPr txBox="1"/>
          <p:nvPr>
            <p:ph idx="12" type="sldNum"/>
          </p:nvPr>
        </p:nvSpPr>
        <p:spPr>
          <a:xfrm>
            <a:off x="6458397" y="6356821"/>
            <a:ext cx="2057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g31591391f9d_0_309"/>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3" name="Google Shape;83;g31591391f9d_0_309"/>
          <p:cNvSpPr txBox="1"/>
          <p:nvPr>
            <p:ph idx="1" type="body"/>
          </p:nvPr>
        </p:nvSpPr>
        <p:spPr>
          <a:xfrm>
            <a:off x="1028700"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4" name="Google Shape;84;g31591391f9d_0_309"/>
          <p:cNvSpPr txBox="1"/>
          <p:nvPr>
            <p:ph idx="2" type="body"/>
          </p:nvPr>
        </p:nvSpPr>
        <p:spPr>
          <a:xfrm>
            <a:off x="4894052"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5" name="Google Shape;85;g31591391f9d_0_309"/>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31591391f9d_0_309"/>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1591391f9d_0_309"/>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Google Shape;19;g31591391f9d_0_246"/>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g31591391f9d_0_246"/>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Google Shape;21;g31591391f9d_0_246"/>
          <p:cNvSpPr txBox="1"/>
          <p:nvPr>
            <p:ph type="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2" name="Google Shape;22;g31591391f9d_0_24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31591391f9d_0_251"/>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31591391f9d_0_251"/>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Google Shape;26;g31591391f9d_0_251"/>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Google Shape;27;g31591391f9d_0_251"/>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 name="Google Shape;28;g31591391f9d_0_251"/>
          <p:cNvSpPr txBox="1"/>
          <p:nvPr>
            <p:ph idx="1" type="body"/>
          </p:nvPr>
        </p:nvSpPr>
        <p:spPr>
          <a:xfrm>
            <a:off x="4644675" y="667900"/>
            <a:ext cx="4166400" cy="5464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g31591391f9d_0_25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31591391f9d_0_258"/>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g31591391f9d_0_258"/>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3" name="Google Shape;33;g31591391f9d_0_258"/>
          <p:cNvSpPr txBox="1"/>
          <p:nvPr>
            <p:ph idx="1" type="body"/>
          </p:nvPr>
        </p:nvSpPr>
        <p:spPr>
          <a:xfrm>
            <a:off x="3117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g31591391f9d_0_258"/>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 name="Google Shape;35;g31591391f9d_0_25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g31591391f9d_0_264"/>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31591391f9d_0_264"/>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31591391f9d_0_26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31591391f9d_0_268"/>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31591391f9d_0_268"/>
          <p:cNvSpPr txBox="1"/>
          <p:nvPr>
            <p:ph type="title"/>
          </p:nvPr>
        </p:nvSpPr>
        <p:spPr>
          <a:xfrm>
            <a:off x="311725" y="667900"/>
            <a:ext cx="3127500" cy="2438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g31591391f9d_0_268"/>
          <p:cNvSpPr txBox="1"/>
          <p:nvPr>
            <p:ph idx="1" type="body"/>
          </p:nvPr>
        </p:nvSpPr>
        <p:spPr>
          <a:xfrm>
            <a:off x="311700" y="3187533"/>
            <a:ext cx="3127500" cy="3063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4" name="Google Shape;44;g31591391f9d_0_26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g31591391f9d_0_273"/>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g31591391f9d_0_27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31591391f9d_0_276"/>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1591391f9d_0_276"/>
          <p:cNvSpPr txBox="1"/>
          <p:nvPr>
            <p:ph type="title"/>
          </p:nvPr>
        </p:nvSpPr>
        <p:spPr>
          <a:xfrm>
            <a:off x="311300" y="667900"/>
            <a:ext cx="3704400" cy="273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g31591391f9d_0_276"/>
          <p:cNvSpPr txBox="1"/>
          <p:nvPr>
            <p:ph idx="1" type="subTitle"/>
          </p:nvPr>
        </p:nvSpPr>
        <p:spPr>
          <a:xfrm>
            <a:off x="304800" y="3502300"/>
            <a:ext cx="3704400" cy="1235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g31591391f9d_0_276"/>
          <p:cNvSpPr txBox="1"/>
          <p:nvPr>
            <p:ph idx="2" type="body"/>
          </p:nvPr>
        </p:nvSpPr>
        <p:spPr>
          <a:xfrm>
            <a:off x="4879025" y="667900"/>
            <a:ext cx="3954000" cy="5481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g31591391f9d_0_27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31591391f9d_0_282"/>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1591391f9d_0_282"/>
          <p:cNvSpPr txBox="1"/>
          <p:nvPr>
            <p:ph idx="1" type="body"/>
          </p:nvPr>
        </p:nvSpPr>
        <p:spPr>
          <a:xfrm>
            <a:off x="311700" y="6028533"/>
            <a:ext cx="7979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g31591391f9d_0_28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g31591391f9d_0_23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1" name="Google Shape;11;g31591391f9d_0_23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 name="Google Shape;12;g31591391f9d_0_23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hcpf.colorado.gov/sites/hcpf/files/EPSDT%20Screening%20Referral%20Form%20Sept%202019.pdf"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s://littlefoureyes.com/2009/12/15/pictures-of-kids-in-glasses-with-a-strong-prescription/" TargetMode="External"/><Relationship Id="rId5"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hcpf.colorado.gov/sites/hcpf/files/EPSDT%20Fact%20Sheet%20January%202024.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www.medicaid.gov/medicaid/benefits/downloads/epsdt_coverage_guide.pdf" TargetMode="External"/><Relationship Id="rId4" Type="http://schemas.openxmlformats.org/officeDocument/2006/relationships/hyperlink" Target="http://www.medicaid.gov/medicaid/benefits/downloads/epsdt_coverage_guid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hcpf.colorado.gov/epsd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mailto:info@familyvoicesco.org"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familyvoicesco.org/justifying-medical-necessi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1.jpg"/><Relationship Id="rId5" Type="http://schemas.openxmlformats.org/officeDocument/2006/relationships/image" Target="../media/image4.jpg"/></Relationships>
</file>

<file path=ppt/slides/_rels/slide26.xml.rels><?xml version="1.0" encoding="UTF-8" standalone="yes"?><Relationships xmlns="http://schemas.openxmlformats.org/package/2006/relationships"><Relationship Id="rId11" Type="http://schemas.openxmlformats.org/officeDocument/2006/relationships/hyperlink" Target="https://hcpf.colorado.gov/community-mental-health-supports-waiver-cmhs" TargetMode="External"/><Relationship Id="rId10" Type="http://schemas.openxmlformats.org/officeDocument/2006/relationships/hyperlink" Target="https://hcpf.colorado.gov/brain-injury-waiver-bi" TargetMode="External"/><Relationship Id="rId12" Type="http://schemas.openxmlformats.org/officeDocument/2006/relationships/hyperlink" Target="https://hcpf.colorado.gov/complementary-integrative-health-waiver-cih"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hcpf.colorado.gov/childrens-extensive-support-waiver-ces" TargetMode="External"/><Relationship Id="rId4" Type="http://schemas.openxmlformats.org/officeDocument/2006/relationships/hyperlink" Target="https://hcpf.colorado.gov/childrens-home-and-community-based-services-waiver-chcbs" TargetMode="External"/><Relationship Id="rId9" Type="http://schemas.openxmlformats.org/officeDocument/2006/relationships/hyperlink" Target="https://hcpf.colorado.gov/developmental-disabilities-waiver-dd" TargetMode="External"/><Relationship Id="rId5" Type="http://schemas.openxmlformats.org/officeDocument/2006/relationships/hyperlink" Target="https://hcpf.colorado.gov/children-life-limiting-illness-waiver-clli" TargetMode="External"/><Relationship Id="rId6" Type="http://schemas.openxmlformats.org/officeDocument/2006/relationships/hyperlink" Target="https://hcpf.colorado.gov/childrens-habilitation-residential-program-waiver-chrp" TargetMode="External"/><Relationship Id="rId7" Type="http://schemas.openxmlformats.org/officeDocument/2006/relationships/hyperlink" Target="https://hcpf.colorado.gov/elderly-blind-disabled-waiver-ebd" TargetMode="External"/><Relationship Id="rId8" Type="http://schemas.openxmlformats.org/officeDocument/2006/relationships/hyperlink" Target="https://hcpf.colorado.gov/supported-living-services-waiver-sl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hyperlink" Target="https://www.mynextmove.org/profile/summary/29-1127.00" TargetMode="External"/><Relationship Id="rId5"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mailto:gina.robinson@state.co.us" TargetMode="External"/><Relationship Id="rId4" Type="http://schemas.openxmlformats.org/officeDocument/2006/relationships/hyperlink" Target="mailto:info@familyvoicesco.org" TargetMode="External"/><Relationship Id="rId5" Type="http://schemas.openxmlformats.org/officeDocument/2006/relationships/hyperlink" Target="mailto:info@familyvoicesc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downloads.aap.org/AAP/PDF/periodicity_schedul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medicaid.gov/federal-policy-guidance/downloads/sho24005.pdf" TargetMode="External"/><Relationship Id="rId4" Type="http://schemas.openxmlformats.org/officeDocument/2006/relationships/hyperlink" Target="https://hcpf.colorado.gov/sites/hcpf/files/EPSDT%20Fact%20Sheet%20January%202024.pdf" TargetMode="External"/><Relationship Id="rId5" Type="http://schemas.openxmlformats.org/officeDocument/2006/relationships/hyperlink" Target="https://hcpf.colorado.gov/epsdt" TargetMode="External"/><Relationship Id="rId6" Type="http://schemas.openxmlformats.org/officeDocument/2006/relationships/hyperlink" Target="https://www.sos.state.co.us/CCR/GenerateRulePdf.do?ruleVersionId=11636&amp;fileName=10%20CCR%202505-10%208.2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hyperlink" Target="https://www.colorado.gov/pacific/hcpf/early-and-periodic-screening-diagnostic-and-treatment-epsd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1591391f9d_0_317"/>
          <p:cNvSpPr txBox="1"/>
          <p:nvPr>
            <p:ph type="ctrTitle"/>
          </p:nvPr>
        </p:nvSpPr>
        <p:spPr>
          <a:xfrm>
            <a:off x="3886225" y="4063200"/>
            <a:ext cx="5337300" cy="27948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001254"/>
              </a:buClr>
              <a:buSzPts val="1260"/>
              <a:buFont typeface="Libre Franklin"/>
              <a:buNone/>
            </a:pPr>
            <a:r>
              <a:rPr b="1" lang="en-US" sz="4560" u="sng">
                <a:solidFill>
                  <a:schemeClr val="lt1"/>
                </a:solidFill>
              </a:rPr>
              <a:t>E</a:t>
            </a:r>
            <a:r>
              <a:rPr lang="en-US" sz="2940">
                <a:solidFill>
                  <a:schemeClr val="lt1"/>
                </a:solidFill>
              </a:rPr>
              <a:t>arly </a:t>
            </a:r>
            <a:r>
              <a:rPr b="1" lang="en-US" sz="4560" u="sng">
                <a:solidFill>
                  <a:schemeClr val="lt1"/>
                </a:solidFill>
              </a:rPr>
              <a:t>P</a:t>
            </a:r>
            <a:r>
              <a:rPr lang="en-US" sz="2940">
                <a:solidFill>
                  <a:schemeClr val="lt1"/>
                </a:solidFill>
              </a:rPr>
              <a:t>eriodic </a:t>
            </a:r>
            <a:endParaRPr sz="2940">
              <a:solidFill>
                <a:schemeClr val="lt1"/>
              </a:solidFill>
            </a:endParaRPr>
          </a:p>
          <a:p>
            <a:pPr indent="0" lvl="0" marL="0" rtl="0" algn="ctr">
              <a:lnSpc>
                <a:spcPct val="115000"/>
              </a:lnSpc>
              <a:spcBef>
                <a:spcPts val="0"/>
              </a:spcBef>
              <a:spcAft>
                <a:spcPts val="0"/>
              </a:spcAft>
              <a:buClr>
                <a:srgbClr val="001254"/>
              </a:buClr>
              <a:buSzPts val="1260"/>
              <a:buFont typeface="Libre Franklin"/>
              <a:buNone/>
            </a:pPr>
            <a:r>
              <a:rPr b="1" lang="en-US" sz="4560" u="sng">
                <a:solidFill>
                  <a:schemeClr val="lt1"/>
                </a:solidFill>
              </a:rPr>
              <a:t>S</a:t>
            </a:r>
            <a:r>
              <a:rPr lang="en-US" sz="2940">
                <a:solidFill>
                  <a:schemeClr val="lt1"/>
                </a:solidFill>
              </a:rPr>
              <a:t>creening  </a:t>
            </a:r>
            <a:r>
              <a:rPr b="1" lang="en-US" sz="4560" u="sng">
                <a:solidFill>
                  <a:schemeClr val="lt1"/>
                </a:solidFill>
              </a:rPr>
              <a:t>D</a:t>
            </a:r>
            <a:r>
              <a:rPr lang="en-US" sz="2940">
                <a:solidFill>
                  <a:schemeClr val="lt1"/>
                </a:solidFill>
              </a:rPr>
              <a:t>iagnostic and </a:t>
            </a:r>
            <a:r>
              <a:rPr b="1" lang="en-US" sz="4560" u="sng">
                <a:solidFill>
                  <a:schemeClr val="lt1"/>
                </a:solidFill>
              </a:rPr>
              <a:t>T</a:t>
            </a:r>
            <a:r>
              <a:rPr lang="en-US" sz="2940">
                <a:solidFill>
                  <a:schemeClr val="lt1"/>
                </a:solidFill>
              </a:rPr>
              <a:t>reatment(EPSDT)</a:t>
            </a:r>
            <a:endParaRPr sz="2940">
              <a:solidFill>
                <a:schemeClr val="lt1"/>
              </a:solidFill>
            </a:endParaRPr>
          </a:p>
          <a:p>
            <a:pPr indent="0" lvl="0" marL="0" rtl="0" algn="ctr">
              <a:lnSpc>
                <a:spcPct val="100000"/>
              </a:lnSpc>
              <a:spcBef>
                <a:spcPts val="0"/>
              </a:spcBef>
              <a:spcAft>
                <a:spcPts val="0"/>
              </a:spcAft>
              <a:buClr>
                <a:schemeClr val="dk1"/>
              </a:buClr>
              <a:buSzPts val="3960"/>
              <a:buFont typeface="Calibri"/>
              <a:buNone/>
            </a:pPr>
            <a:r>
              <a:t/>
            </a:r>
            <a:endParaRPr sz="3690">
              <a:solidFill>
                <a:schemeClr val="lt1"/>
              </a:solidFill>
            </a:endParaRPr>
          </a:p>
        </p:txBody>
      </p:sp>
      <p:pic>
        <p:nvPicPr>
          <p:cNvPr id="93" name="Google Shape;93;g31591391f9d_0_317"/>
          <p:cNvPicPr preferRelativeResize="0"/>
          <p:nvPr/>
        </p:nvPicPr>
        <p:blipFill rotWithShape="1">
          <a:blip r:embed="rId3">
            <a:alphaModFix/>
          </a:blip>
          <a:srcRect b="0" l="0" r="0" t="0"/>
          <a:stretch/>
        </p:blipFill>
        <p:spPr>
          <a:xfrm>
            <a:off x="195350" y="326350"/>
            <a:ext cx="8753298" cy="1914776"/>
          </a:xfrm>
          <a:prstGeom prst="rect">
            <a:avLst/>
          </a:prstGeom>
          <a:noFill/>
          <a:ln>
            <a:noFill/>
          </a:ln>
        </p:spPr>
      </p:pic>
      <p:sp>
        <p:nvSpPr>
          <p:cNvPr id="94" name="Google Shape;94;g31591391f9d_0_317"/>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1" name="Shape 171"/>
        <p:cNvGrpSpPr/>
        <p:nvPr/>
      </p:nvGrpSpPr>
      <p:grpSpPr>
        <a:xfrm>
          <a:off x="0" y="0"/>
          <a:ext cx="0" cy="0"/>
          <a:chOff x="0" y="0"/>
          <a:chExt cx="0" cy="0"/>
        </a:xfrm>
      </p:grpSpPr>
      <p:sp>
        <p:nvSpPr>
          <p:cNvPr id="172" name="Google Shape;172;p10"/>
          <p:cNvSpPr txBox="1"/>
          <p:nvPr>
            <p:ph idx="1" type="body"/>
          </p:nvPr>
        </p:nvSpPr>
        <p:spPr>
          <a:xfrm>
            <a:off x="464609" y="1255649"/>
            <a:ext cx="8679391" cy="4868926"/>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lang="en-US" sz="2801"/>
              <a:t> </a:t>
            </a:r>
            <a:endParaRPr/>
          </a:p>
          <a:p>
            <a:pPr indent="-228600" lvl="0" marL="457200" marR="0" rtl="0" algn="l">
              <a:lnSpc>
                <a:spcPct val="100000"/>
              </a:lnSpc>
              <a:spcBef>
                <a:spcPts val="2953"/>
              </a:spcBef>
              <a:spcAft>
                <a:spcPts val="0"/>
              </a:spcAft>
              <a:buClr>
                <a:srgbClr val="000000"/>
              </a:buClr>
              <a:buSzPts val="1400"/>
              <a:buFont typeface="Arial"/>
              <a:buNone/>
            </a:pPr>
            <a:r>
              <a:rPr lang="en-US" sz="2801"/>
              <a:t>A twelve-year-old has been violent with family members. The police have been involved multiple times with the child going to the hospital on a mental health hold. Child also meets the definition of Developmental Disability through an adaptive behavior score.</a:t>
            </a:r>
            <a:endParaRPr/>
          </a:p>
        </p:txBody>
      </p:sp>
      <p:sp>
        <p:nvSpPr>
          <p:cNvPr id="173" name="Google Shape;173;p10"/>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74" name="Google Shape;174;p10"/>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9" name="Shape 179"/>
        <p:cNvGrpSpPr/>
        <p:nvPr/>
      </p:nvGrpSpPr>
      <p:grpSpPr>
        <a:xfrm>
          <a:off x="0" y="0"/>
          <a:ext cx="0" cy="0"/>
          <a:chOff x="0" y="0"/>
          <a:chExt cx="0" cy="0"/>
        </a:xfrm>
      </p:grpSpPr>
      <p:sp>
        <p:nvSpPr>
          <p:cNvPr id="180" name="Google Shape;180;p11"/>
          <p:cNvSpPr txBox="1"/>
          <p:nvPr>
            <p:ph idx="1" type="body"/>
          </p:nvPr>
        </p:nvSpPr>
        <p:spPr>
          <a:xfrm>
            <a:off x="564813" y="1548245"/>
            <a:ext cx="8679391" cy="501391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2953"/>
              </a:spcBef>
              <a:spcAft>
                <a:spcPts val="0"/>
              </a:spcAft>
              <a:buSzPts val="1400"/>
              <a:buNone/>
            </a:pPr>
            <a:r>
              <a:rPr lang="en-US"/>
              <a:t>Initiate a Creative Solution call related to the twelve- year-old’s mental health and IDD diagnosis. Ensure everyone who is working with the child is invited, including: CMA(CCB), school district, special ed, juvenile justice, therapists, the hospitals.</a:t>
            </a:r>
            <a:endParaRPr/>
          </a:p>
          <a:p>
            <a:pPr indent="0" lvl="0" marL="0" rtl="0" algn="ctr">
              <a:lnSpc>
                <a:spcPct val="100000"/>
              </a:lnSpc>
              <a:spcBef>
                <a:spcPts val="2953"/>
              </a:spcBef>
              <a:spcAft>
                <a:spcPts val="0"/>
              </a:spcAft>
              <a:buSzPts val="1400"/>
              <a:buNone/>
            </a:pPr>
            <a:r>
              <a:rPr lang="en-US"/>
              <a:t>Regional Accountable Entity(RAE) Facilitates these calls:</a:t>
            </a:r>
            <a:endParaRPr/>
          </a:p>
          <a:p>
            <a:pPr indent="0" lvl="0" marL="0" rtl="0" algn="ctr">
              <a:lnSpc>
                <a:spcPct val="100000"/>
              </a:lnSpc>
              <a:spcBef>
                <a:spcPts val="2953"/>
              </a:spcBef>
              <a:spcAft>
                <a:spcPts val="0"/>
              </a:spcAft>
              <a:buSzPts val="1400"/>
              <a:buNone/>
            </a:pPr>
            <a:r>
              <a:t/>
            </a:r>
            <a:endParaRPr/>
          </a:p>
          <a:p>
            <a:pPr indent="0" lvl="0" marL="0" rtl="0" algn="ctr">
              <a:lnSpc>
                <a:spcPct val="100000"/>
              </a:lnSpc>
              <a:spcBef>
                <a:spcPts val="2953"/>
              </a:spcBef>
              <a:spcAft>
                <a:spcPts val="0"/>
              </a:spcAft>
              <a:buSzPts val="1400"/>
              <a:buNone/>
            </a:pPr>
            <a:r>
              <a:rPr lang="en-US"/>
              <a:t>Case by case basis – everything is on the table by request</a:t>
            </a:r>
            <a:endParaRPr/>
          </a:p>
        </p:txBody>
      </p:sp>
      <p:sp>
        <p:nvSpPr>
          <p:cNvPr id="181" name="Google Shape;181;p11"/>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82" name="Google Shape;182;p11"/>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#1</a:t>
            </a:r>
            <a:endParaRPr/>
          </a:p>
        </p:txBody>
      </p:sp>
      <p:sp>
        <p:nvSpPr>
          <p:cNvPr id="183" name="Google Shape;183;p11"/>
          <p:cNvSpPr txBox="1"/>
          <p:nvPr/>
        </p:nvSpPr>
        <p:spPr>
          <a:xfrm>
            <a:off x="997527" y="236912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89000"/>
              </a:lnSpc>
              <a:spcBef>
                <a:spcPts val="0"/>
              </a:spcBef>
              <a:spcAft>
                <a:spcPts val="0"/>
              </a:spcAft>
              <a:buClr>
                <a:schemeClr val="dk2"/>
              </a:buClr>
              <a:buSzPts val="4400"/>
              <a:buFont typeface="Libre Franklin"/>
              <a:buNone/>
            </a:pPr>
            <a:r>
              <a:rPr b="1" lang="en-US" sz="3300"/>
              <a:t>Care Meetings or Creative Solutions Meetings</a:t>
            </a:r>
            <a:endParaRPr b="1" sz="3300"/>
          </a:p>
        </p:txBody>
      </p:sp>
      <p:sp>
        <p:nvSpPr>
          <p:cNvPr id="190" name="Google Shape;190;p12"/>
          <p:cNvSpPr txBox="1"/>
          <p:nvPr>
            <p:ph idx="1" type="body"/>
          </p:nvPr>
        </p:nvSpPr>
        <p:spPr>
          <a:xfrm>
            <a:off x="195200" y="3202975"/>
            <a:ext cx="8672700" cy="43083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360"/>
              </a:spcBef>
              <a:spcAft>
                <a:spcPts val="0"/>
              </a:spcAft>
              <a:buClr>
                <a:schemeClr val="dk2"/>
              </a:buClr>
              <a:buSzPts val="2800"/>
              <a:buNone/>
            </a:pPr>
            <a:r>
              <a:rPr lang="en-US" sz="2400"/>
              <a:t>RAE’s may send the CMA an invite to talk about a member with specialized needs.  </a:t>
            </a:r>
            <a:endParaRPr sz="2400"/>
          </a:p>
          <a:p>
            <a:pPr indent="0" lvl="0" marL="0" rtl="0" algn="l">
              <a:lnSpc>
                <a:spcPct val="94000"/>
              </a:lnSpc>
              <a:spcBef>
                <a:spcPts val="360"/>
              </a:spcBef>
              <a:spcAft>
                <a:spcPts val="0"/>
              </a:spcAft>
              <a:buClr>
                <a:schemeClr val="dk2"/>
              </a:buClr>
              <a:buSzPts val="2800"/>
              <a:buNone/>
            </a:pPr>
            <a:r>
              <a:rPr lang="en-US" sz="2400"/>
              <a:t>Other invitees could include:</a:t>
            </a:r>
            <a:endParaRPr sz="2400"/>
          </a:p>
          <a:p>
            <a:pPr indent="-317500" lvl="0" marL="457200" rtl="0" algn="l">
              <a:lnSpc>
                <a:spcPct val="94000"/>
              </a:lnSpc>
              <a:spcBef>
                <a:spcPts val="360"/>
              </a:spcBef>
              <a:spcAft>
                <a:spcPts val="0"/>
              </a:spcAft>
              <a:buClr>
                <a:schemeClr val="dk2"/>
              </a:buClr>
              <a:buSzPts val="1400"/>
              <a:buChar char="•"/>
            </a:pPr>
            <a:r>
              <a:rPr lang="en-US" sz="2400"/>
              <a:t>Parents</a:t>
            </a:r>
            <a:endParaRPr sz="2400"/>
          </a:p>
          <a:p>
            <a:pPr indent="-317500" lvl="0" marL="457200" rtl="0" algn="l">
              <a:lnSpc>
                <a:spcPct val="94000"/>
              </a:lnSpc>
              <a:spcBef>
                <a:spcPts val="0"/>
              </a:spcBef>
              <a:spcAft>
                <a:spcPts val="0"/>
              </a:spcAft>
              <a:buClr>
                <a:schemeClr val="dk2"/>
              </a:buClr>
              <a:buSzPts val="1400"/>
              <a:buChar char="•"/>
            </a:pPr>
            <a:r>
              <a:rPr lang="en-US" sz="2400"/>
              <a:t>HCPF Staff</a:t>
            </a:r>
            <a:endParaRPr sz="2400"/>
          </a:p>
          <a:p>
            <a:pPr indent="-317500" lvl="0" marL="457200" rtl="0" algn="l">
              <a:lnSpc>
                <a:spcPct val="94000"/>
              </a:lnSpc>
              <a:spcBef>
                <a:spcPts val="0"/>
              </a:spcBef>
              <a:spcAft>
                <a:spcPts val="0"/>
              </a:spcAft>
              <a:buClr>
                <a:schemeClr val="dk2"/>
              </a:buClr>
              <a:buSzPts val="1400"/>
              <a:buChar char="•"/>
            </a:pPr>
            <a:r>
              <a:rPr lang="en-US" sz="2400"/>
              <a:t>Current Treatment Team</a:t>
            </a:r>
            <a:endParaRPr sz="2400"/>
          </a:p>
          <a:p>
            <a:pPr indent="-317500" lvl="0" marL="457200" rtl="0" algn="l">
              <a:lnSpc>
                <a:spcPct val="94000"/>
              </a:lnSpc>
              <a:spcBef>
                <a:spcPts val="0"/>
              </a:spcBef>
              <a:spcAft>
                <a:spcPts val="0"/>
              </a:spcAft>
              <a:buClr>
                <a:schemeClr val="dk2"/>
              </a:buClr>
              <a:buSzPts val="1400"/>
              <a:buChar char="•"/>
            </a:pPr>
            <a:r>
              <a:rPr lang="en-US" sz="2400"/>
              <a:t>GAL</a:t>
            </a:r>
            <a:endParaRPr sz="2400"/>
          </a:p>
          <a:p>
            <a:pPr indent="-317500" lvl="0" marL="457200" rtl="0" algn="l">
              <a:lnSpc>
                <a:spcPct val="94000"/>
              </a:lnSpc>
              <a:spcBef>
                <a:spcPts val="0"/>
              </a:spcBef>
              <a:spcAft>
                <a:spcPts val="0"/>
              </a:spcAft>
              <a:buClr>
                <a:schemeClr val="dk2"/>
              </a:buClr>
              <a:buSzPts val="1400"/>
              <a:buChar char="•"/>
            </a:pPr>
            <a:r>
              <a:rPr lang="en-US" sz="2400"/>
              <a:t>Division Human Services</a:t>
            </a:r>
            <a:endParaRPr sz="2400"/>
          </a:p>
          <a:p>
            <a:pPr indent="-317500" lvl="0" marL="457200" rtl="0" algn="l">
              <a:lnSpc>
                <a:spcPct val="94000"/>
              </a:lnSpc>
              <a:spcBef>
                <a:spcPts val="0"/>
              </a:spcBef>
              <a:spcAft>
                <a:spcPts val="0"/>
              </a:spcAft>
              <a:buClr>
                <a:schemeClr val="dk2"/>
              </a:buClr>
              <a:buSzPts val="1400"/>
              <a:buChar char="•"/>
            </a:pPr>
            <a:r>
              <a:rPr lang="en-US" sz="2400"/>
              <a:t>School District Staff</a:t>
            </a:r>
            <a:endParaRPr sz="900"/>
          </a:p>
        </p:txBody>
      </p:sp>
      <p:sp>
        <p:nvSpPr>
          <p:cNvPr id="191" name="Google Shape;191;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2" name="Google Shape;192;p12"/>
          <p:cNvSpPr txBox="1"/>
          <p:nvPr/>
        </p:nvSpPr>
        <p:spPr>
          <a:xfrm>
            <a:off x="688769" y="1505377"/>
            <a:ext cx="7998000" cy="183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For children</a:t>
            </a:r>
            <a:r>
              <a:rPr lang="en-US" sz="2400"/>
              <a:t> </a:t>
            </a:r>
            <a:r>
              <a:rPr b="0" i="0" lang="en-US" sz="2400" u="none" cap="none" strike="noStrike">
                <a:solidFill>
                  <a:srgbClr val="000000"/>
                </a:solidFill>
                <a:latin typeface="Arial"/>
                <a:ea typeface="Arial"/>
                <a:cs typeface="Arial"/>
                <a:sym typeface="Arial"/>
              </a:rPr>
              <a:t>with dual diagnosis </a:t>
            </a:r>
            <a:endParaRPr/>
          </a:p>
          <a:p>
            <a:pPr indent="0" lvl="0" marL="0" marR="0" rtl="0" algn="ctr">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(Mental Health and Developmental Disabilities)</a:t>
            </a:r>
            <a:endParaRPr/>
          </a:p>
          <a:p>
            <a:pPr indent="0" lvl="0" marL="0" marR="0" rtl="0" algn="ctr">
              <a:lnSpc>
                <a:spcPct val="100000"/>
              </a:lnSpc>
              <a:spcBef>
                <a:spcPts val="0"/>
              </a:spcBef>
              <a:spcAft>
                <a:spcPts val="0"/>
              </a:spcAft>
              <a:buNone/>
            </a:pPr>
            <a:r>
              <a:rPr b="0" i="0" lang="en-US" sz="2060" u="sng" cap="none" strike="noStrike">
                <a:solidFill>
                  <a:srgbClr val="000000"/>
                </a:solidFill>
                <a:latin typeface="Arial"/>
                <a:ea typeface="Arial"/>
                <a:cs typeface="Arial"/>
                <a:sym typeface="Arial"/>
                <a:hlinkClick r:id="rId3">
                  <a:extLst>
                    <a:ext uri="{A12FA001-AC4F-418D-AE19-62706E023703}">
                      <ahyp:hlinkClr val="tx"/>
                    </a:ext>
                  </a:extLst>
                </a:hlinkClick>
              </a:rPr>
              <a:t>https://hcpf.colorado.gov/sites/hcpf/files/EPSDT%20Screening%20Referral%20Form%20Sept%202019.pdf</a:t>
            </a:r>
            <a:endParaRPr b="0" i="0" sz="206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descr="Icon&#10;&#10;Description automatically generated" id="193" name="Google Shape;193;p12"/>
          <p:cNvPicPr preferRelativeResize="0"/>
          <p:nvPr/>
        </p:nvPicPr>
        <p:blipFill rotWithShape="1">
          <a:blip r:embed="rId4">
            <a:alphaModFix/>
          </a:blip>
          <a:srcRect b="0" l="0" r="0" t="0"/>
          <a:stretch/>
        </p:blipFill>
        <p:spPr>
          <a:xfrm>
            <a:off x="5845628" y="3842220"/>
            <a:ext cx="2499756" cy="24997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0" y="0"/>
            <a:ext cx="9144000" cy="141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sz="3400">
                <a:solidFill>
                  <a:schemeClr val="dk1"/>
                </a:solidFill>
              </a:rPr>
              <a:t>...Or Are Services Not </a:t>
            </a:r>
            <a:br>
              <a:rPr lang="en-US" sz="3400">
                <a:solidFill>
                  <a:schemeClr val="dk1"/>
                </a:solidFill>
              </a:rPr>
            </a:br>
            <a:r>
              <a:rPr lang="en-US" sz="3400">
                <a:solidFill>
                  <a:schemeClr val="dk1"/>
                </a:solidFill>
              </a:rPr>
              <a:t>Available In State</a:t>
            </a:r>
            <a:endParaRPr sz="3400">
              <a:solidFill>
                <a:schemeClr val="dk1"/>
              </a:solidFill>
            </a:endParaRPr>
          </a:p>
        </p:txBody>
      </p:sp>
      <p:sp>
        <p:nvSpPr>
          <p:cNvPr id="200" name="Google Shape;200;p13"/>
          <p:cNvSpPr txBox="1"/>
          <p:nvPr>
            <p:ph idx="1" type="body"/>
          </p:nvPr>
        </p:nvSpPr>
        <p:spPr>
          <a:xfrm>
            <a:off x="790005" y="1728238"/>
            <a:ext cx="8519100" cy="488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SzPts val="1800"/>
              <a:buNone/>
            </a:pPr>
            <a:r>
              <a:rPr lang="en-US" sz="2500"/>
              <a:t>EPSDT may be able to cover out of state treatment for some children and youth with specialized needs.</a:t>
            </a:r>
            <a:endParaRPr sz="2500"/>
          </a:p>
          <a:p>
            <a:pPr indent="0" lvl="0" marL="0" rtl="0" algn="l">
              <a:lnSpc>
                <a:spcPct val="90000"/>
              </a:lnSpc>
              <a:spcBef>
                <a:spcPts val="600"/>
              </a:spcBef>
              <a:spcAft>
                <a:spcPts val="0"/>
              </a:spcAft>
              <a:buClr>
                <a:schemeClr val="dk1"/>
              </a:buClr>
              <a:buSzPts val="1100"/>
              <a:buFont typeface="Arial"/>
              <a:buNone/>
            </a:pPr>
            <a:r>
              <a:rPr lang="en-US" sz="2500"/>
              <a:t>Required for each EPSDT request:</a:t>
            </a:r>
            <a:endParaRPr sz="2500"/>
          </a:p>
          <a:p>
            <a:pPr indent="-387350" lvl="0" marL="457200" rtl="0" algn="l">
              <a:lnSpc>
                <a:spcPct val="90000"/>
              </a:lnSpc>
              <a:spcBef>
                <a:spcPts val="600"/>
              </a:spcBef>
              <a:spcAft>
                <a:spcPts val="0"/>
              </a:spcAft>
              <a:buSzPts val="2500"/>
              <a:buAutoNum type="arabicPeriod"/>
            </a:pPr>
            <a:r>
              <a:rPr lang="en-US" sz="2500"/>
              <a:t>EPSDT Request Form </a:t>
            </a:r>
            <a:endParaRPr sz="2500"/>
          </a:p>
          <a:p>
            <a:pPr indent="-387350" lvl="0" marL="457200" rtl="0" algn="l">
              <a:lnSpc>
                <a:spcPct val="90000"/>
              </a:lnSpc>
              <a:spcBef>
                <a:spcPts val="0"/>
              </a:spcBef>
              <a:spcAft>
                <a:spcPts val="0"/>
              </a:spcAft>
              <a:buSzPts val="2500"/>
              <a:buAutoNum type="arabicPeriod"/>
            </a:pPr>
            <a:r>
              <a:rPr lang="en-US" sz="2500"/>
              <a:t>Basic care plan from requesting facility</a:t>
            </a:r>
            <a:endParaRPr sz="2500"/>
          </a:p>
          <a:p>
            <a:pPr indent="-387350" lvl="0" marL="457200" rtl="0" algn="l">
              <a:lnSpc>
                <a:spcPct val="90000"/>
              </a:lnSpc>
              <a:spcBef>
                <a:spcPts val="0"/>
              </a:spcBef>
              <a:spcAft>
                <a:spcPts val="0"/>
              </a:spcAft>
              <a:buSzPts val="2500"/>
              <a:buAutoNum type="arabicPeriod"/>
            </a:pPr>
            <a:r>
              <a:rPr lang="en-US" sz="2500"/>
              <a:t>Cost breakdown from requesting facility</a:t>
            </a:r>
            <a:endParaRPr sz="2500"/>
          </a:p>
          <a:p>
            <a:pPr indent="-387350" lvl="0" marL="457200" rtl="0" algn="l">
              <a:lnSpc>
                <a:spcPct val="90000"/>
              </a:lnSpc>
              <a:spcBef>
                <a:spcPts val="0"/>
              </a:spcBef>
              <a:spcAft>
                <a:spcPts val="0"/>
              </a:spcAft>
              <a:buSzPts val="2500"/>
              <a:buAutoNum type="arabicPeriod"/>
            </a:pPr>
            <a:r>
              <a:rPr lang="en-US" sz="2500"/>
              <a:t>A recent list of all denials from appropriate in state providers</a:t>
            </a:r>
            <a:endParaRPr sz="2500"/>
          </a:p>
          <a:p>
            <a:pPr indent="-387350" lvl="0" marL="457200" rtl="0" algn="l">
              <a:lnSpc>
                <a:spcPct val="90000"/>
              </a:lnSpc>
              <a:spcBef>
                <a:spcPts val="0"/>
              </a:spcBef>
              <a:spcAft>
                <a:spcPts val="0"/>
              </a:spcAft>
              <a:buSzPts val="2500"/>
              <a:buAutoNum type="arabicPeriod"/>
            </a:pPr>
            <a:r>
              <a:rPr lang="en-US" sz="2500"/>
              <a:t>A referral for the services from a medical provider</a:t>
            </a:r>
            <a:endParaRPr sz="2500"/>
          </a:p>
          <a:p>
            <a:pPr indent="-387350" lvl="0" marL="457200" rtl="0" algn="l">
              <a:lnSpc>
                <a:spcPct val="90000"/>
              </a:lnSpc>
              <a:spcBef>
                <a:spcPts val="0"/>
              </a:spcBef>
              <a:spcAft>
                <a:spcPts val="0"/>
              </a:spcAft>
              <a:buSzPts val="2500"/>
              <a:buAutoNum type="arabicPeriod"/>
            </a:pPr>
            <a:r>
              <a:rPr lang="en-US" sz="2500"/>
              <a:t>RAE denial showing denial reason</a:t>
            </a:r>
            <a:endParaRPr sz="2500"/>
          </a:p>
          <a:p>
            <a:pPr indent="-387350" lvl="0" marL="457200" rtl="0" algn="l">
              <a:lnSpc>
                <a:spcPct val="90000"/>
              </a:lnSpc>
              <a:spcBef>
                <a:spcPts val="0"/>
              </a:spcBef>
              <a:spcAft>
                <a:spcPts val="0"/>
              </a:spcAft>
              <a:buSzPts val="2500"/>
              <a:buAutoNum type="arabicPeriod"/>
            </a:pPr>
            <a:r>
              <a:rPr lang="en-US" sz="2500"/>
              <a:t>Current clinicals</a:t>
            </a:r>
            <a:endParaRPr sz="2500"/>
          </a:p>
          <a:p>
            <a:pPr indent="-387350" lvl="0" marL="457200" rtl="0" algn="l">
              <a:lnSpc>
                <a:spcPct val="90000"/>
              </a:lnSpc>
              <a:spcBef>
                <a:spcPts val="0"/>
              </a:spcBef>
              <a:spcAft>
                <a:spcPts val="0"/>
              </a:spcAft>
              <a:buSzPts val="2500"/>
              <a:buAutoNum type="arabicPeriod"/>
            </a:pPr>
            <a:r>
              <a:rPr lang="en-US" sz="2500"/>
              <a:t>Payment options for costs not covered - education costs?</a:t>
            </a:r>
            <a:endParaRPr sz="2500"/>
          </a:p>
          <a:p>
            <a:pPr indent="0" lvl="0" marL="0" rtl="0" algn="l">
              <a:lnSpc>
                <a:spcPct val="100000"/>
              </a:lnSpc>
              <a:spcBef>
                <a:spcPts val="360"/>
              </a:spcBef>
              <a:spcAft>
                <a:spcPts val="0"/>
              </a:spcAft>
              <a:buSzPts val="1800"/>
              <a:buNone/>
            </a:pP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4" name="Shape 204"/>
        <p:cNvGrpSpPr/>
        <p:nvPr/>
      </p:nvGrpSpPr>
      <p:grpSpPr>
        <a:xfrm>
          <a:off x="0" y="0"/>
          <a:ext cx="0" cy="0"/>
          <a:chOff x="0" y="0"/>
          <a:chExt cx="0" cy="0"/>
        </a:xfrm>
      </p:grpSpPr>
      <p:sp>
        <p:nvSpPr>
          <p:cNvPr id="205" name="Google Shape;205;p15"/>
          <p:cNvSpPr txBox="1"/>
          <p:nvPr>
            <p:ph idx="1" type="body"/>
          </p:nvPr>
        </p:nvSpPr>
        <p:spPr>
          <a:xfrm>
            <a:off x="356995" y="1670478"/>
            <a:ext cx="8679391" cy="43398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lang="en-US"/>
              <a:t>	A 4-year-old with multiple disabilities needs a third pair of glasses, in less than a year, due to extreme wear and tear.</a:t>
            </a:r>
            <a:endParaRPr/>
          </a:p>
          <a:p>
            <a:pPr indent="-228600" lvl="0" marL="457200" marR="0" rtl="0" algn="l">
              <a:lnSpc>
                <a:spcPct val="100000"/>
              </a:lnSpc>
              <a:spcBef>
                <a:spcPts val="2953"/>
              </a:spcBef>
              <a:spcAft>
                <a:spcPts val="0"/>
              </a:spcAft>
              <a:buClr>
                <a:srgbClr val="000000"/>
              </a:buClr>
              <a:buSzPts val="1400"/>
              <a:buFont typeface="Arial"/>
              <a:buNone/>
            </a:pPr>
            <a:r>
              <a:t/>
            </a:r>
            <a:endParaRPr/>
          </a:p>
          <a:p>
            <a:pPr indent="-228600" lvl="0" marL="457200" marR="0" rtl="0" algn="l">
              <a:lnSpc>
                <a:spcPct val="100000"/>
              </a:lnSpc>
              <a:spcBef>
                <a:spcPts val="2953"/>
              </a:spcBef>
              <a:spcAft>
                <a:spcPts val="0"/>
              </a:spcAft>
              <a:buClr>
                <a:srgbClr val="000000"/>
              </a:buClr>
              <a:buSzPts val="1400"/>
              <a:buFont typeface="Arial"/>
              <a:buNone/>
            </a:pPr>
            <a:r>
              <a:t/>
            </a:r>
            <a:endParaRPr/>
          </a:p>
        </p:txBody>
      </p:sp>
      <p:sp>
        <p:nvSpPr>
          <p:cNvPr id="206" name="Google Shape;206;p15"/>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07" name="Google Shape;207;p15"/>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#2</a:t>
            </a:r>
            <a:endParaRPr/>
          </a:p>
        </p:txBody>
      </p:sp>
      <p:pic>
        <p:nvPicPr>
          <p:cNvPr descr="A close-up of a young child wearing glasses&#10;&#10;Description automatically generated" id="208" name="Google Shape;208;p15"/>
          <p:cNvPicPr preferRelativeResize="0"/>
          <p:nvPr/>
        </p:nvPicPr>
        <p:blipFill rotWithShape="1">
          <a:blip r:embed="rId3">
            <a:alphaModFix/>
          </a:blip>
          <a:srcRect b="0" l="0" r="0" t="0"/>
          <a:stretch/>
        </p:blipFill>
        <p:spPr>
          <a:xfrm>
            <a:off x="4285672" y="3429000"/>
            <a:ext cx="3791528" cy="2843646"/>
          </a:xfrm>
          <a:prstGeom prst="rect">
            <a:avLst/>
          </a:prstGeom>
          <a:noFill/>
          <a:ln>
            <a:noFill/>
          </a:ln>
        </p:spPr>
      </p:pic>
      <p:sp>
        <p:nvSpPr>
          <p:cNvPr id="209" name="Google Shape;209;p15"/>
          <p:cNvSpPr txBox="1"/>
          <p:nvPr/>
        </p:nvSpPr>
        <p:spPr>
          <a:xfrm>
            <a:off x="4572000" y="6408430"/>
            <a:ext cx="35052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3" name="Shape 213"/>
        <p:cNvGrpSpPr/>
        <p:nvPr/>
      </p:nvGrpSpPr>
      <p:grpSpPr>
        <a:xfrm>
          <a:off x="0" y="0"/>
          <a:ext cx="0" cy="0"/>
          <a:chOff x="0" y="0"/>
          <a:chExt cx="0" cy="0"/>
        </a:xfrm>
      </p:grpSpPr>
      <p:sp>
        <p:nvSpPr>
          <p:cNvPr id="214" name="Google Shape;214;p16"/>
          <p:cNvSpPr txBox="1"/>
          <p:nvPr>
            <p:ph idx="1" type="body"/>
          </p:nvPr>
        </p:nvSpPr>
        <p:spPr>
          <a:xfrm>
            <a:off x="329286" y="1670478"/>
            <a:ext cx="8679391" cy="43398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lang="en-US"/>
              <a:t>	EPSDT has </a:t>
            </a:r>
            <a:r>
              <a:rPr lang="en-US" u="sng"/>
              <a:t>no hard limits </a:t>
            </a:r>
            <a:r>
              <a:rPr lang="en-US"/>
              <a:t>for individuals 21 or younger. This child will receive new glasses.</a:t>
            </a:r>
            <a:endParaRPr/>
          </a:p>
          <a:p>
            <a:pPr indent="-228600" lvl="0" marL="457200" marR="0" rtl="0" algn="l">
              <a:lnSpc>
                <a:spcPct val="100000"/>
              </a:lnSpc>
              <a:spcBef>
                <a:spcPts val="2953"/>
              </a:spcBef>
              <a:spcAft>
                <a:spcPts val="0"/>
              </a:spcAft>
              <a:buClr>
                <a:srgbClr val="000000"/>
              </a:buClr>
              <a:buSzPts val="1400"/>
              <a:buFont typeface="Arial"/>
              <a:buNone/>
            </a:pPr>
            <a:r>
              <a:t/>
            </a:r>
            <a:endParaRPr/>
          </a:p>
          <a:p>
            <a:pPr indent="-228600" lvl="0" marL="457200" marR="0" rtl="0" algn="l">
              <a:lnSpc>
                <a:spcPct val="100000"/>
              </a:lnSpc>
              <a:spcBef>
                <a:spcPts val="2953"/>
              </a:spcBef>
              <a:spcAft>
                <a:spcPts val="0"/>
              </a:spcAft>
              <a:buClr>
                <a:srgbClr val="000000"/>
              </a:buClr>
              <a:buSzPts val="1400"/>
              <a:buFont typeface="Arial"/>
              <a:buNone/>
            </a:pPr>
            <a:r>
              <a:rPr b="1" i="1" lang="en-US" u="sng"/>
              <a:t>No Hard Limits</a:t>
            </a:r>
            <a:r>
              <a:rPr i="1" lang="en-US"/>
              <a:t>-on anything including therapies, no hard limits on anything that is medically </a:t>
            </a:r>
            <a:r>
              <a:rPr i="1" lang="en-US"/>
              <a:t>necessary</a:t>
            </a:r>
            <a:r>
              <a:rPr i="1" lang="en-US"/>
              <a:t>.</a:t>
            </a:r>
            <a:endParaRPr/>
          </a:p>
        </p:txBody>
      </p:sp>
      <p:sp>
        <p:nvSpPr>
          <p:cNvPr id="215" name="Google Shape;215;p16"/>
          <p:cNvSpPr txBox="1"/>
          <p:nvPr>
            <p:ph idx="12" type="sldNum"/>
          </p:nvPr>
        </p:nvSpPr>
        <p:spPr>
          <a:xfrm>
            <a:off x="7398620"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16" name="Google Shape;216;p16"/>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ph type="title"/>
          </p:nvPr>
        </p:nvSpPr>
        <p:spPr>
          <a:xfrm>
            <a:off x="298875" y="1466625"/>
            <a:ext cx="3127500" cy="243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lang="en-US" sz="4900">
                <a:latin typeface="Calibri"/>
                <a:ea typeface="Calibri"/>
                <a:cs typeface="Calibri"/>
                <a:sym typeface="Calibri"/>
              </a:rPr>
              <a:t>EPSDT and Medical Necessity</a:t>
            </a:r>
            <a:endParaRPr sz="4900"/>
          </a:p>
        </p:txBody>
      </p:sp>
      <p:sp>
        <p:nvSpPr>
          <p:cNvPr id="224" name="Google Shape;224;p17"/>
          <p:cNvSpPr txBox="1"/>
          <p:nvPr>
            <p:ph idx="1" type="body"/>
          </p:nvPr>
        </p:nvSpPr>
        <p:spPr>
          <a:xfrm>
            <a:off x="4253500" y="249150"/>
            <a:ext cx="4045200" cy="5702100"/>
          </a:xfrm>
          <a:prstGeom prst="rect">
            <a:avLst/>
          </a:prstGeom>
          <a:noFill/>
          <a:ln>
            <a:noFill/>
          </a:ln>
        </p:spPr>
        <p:txBody>
          <a:bodyPr anchorCtr="0" anchor="ctr" bIns="45700" lIns="91425" spcFirstLastPara="1" rIns="91425" wrap="square" tIns="45700">
            <a:normAutofit fontScale="77500" lnSpcReduction="20000"/>
          </a:bodyPr>
          <a:lstStyle/>
          <a:p>
            <a:pPr indent="-198596" lvl="0" marL="342900" rtl="0" algn="l">
              <a:lnSpc>
                <a:spcPct val="115000"/>
              </a:lnSpc>
              <a:spcBef>
                <a:spcPts val="0"/>
              </a:spcBef>
              <a:spcAft>
                <a:spcPts val="0"/>
              </a:spcAft>
              <a:buClr>
                <a:schemeClr val="dk1"/>
              </a:buClr>
              <a:buSzPct val="87500"/>
              <a:buChar char="•"/>
            </a:pPr>
            <a:r>
              <a:rPr b="1" lang="en-US" sz="2400" u="sng">
                <a:solidFill>
                  <a:schemeClr val="dk1"/>
                </a:solidFill>
              </a:rPr>
              <a:t>Medical necessity </a:t>
            </a:r>
            <a:r>
              <a:rPr b="1" lang="en-US" sz="2400">
                <a:solidFill>
                  <a:schemeClr val="dk1"/>
                </a:solidFill>
              </a:rPr>
              <a:t>is state defined</a:t>
            </a:r>
            <a:r>
              <a:rPr lang="en-US" sz="2400">
                <a:solidFill>
                  <a:schemeClr val="dk1"/>
                </a:solidFill>
              </a:rPr>
              <a:t>; there is no federal definition.</a:t>
            </a:r>
            <a:endParaRPr sz="2400">
              <a:solidFill>
                <a:schemeClr val="dk1"/>
              </a:solidFill>
            </a:endParaRPr>
          </a:p>
          <a:p>
            <a:pPr indent="-198596" lvl="0" marL="342900" rtl="0" algn="l">
              <a:lnSpc>
                <a:spcPct val="115000"/>
              </a:lnSpc>
              <a:spcBef>
                <a:spcPts val="420"/>
              </a:spcBef>
              <a:spcAft>
                <a:spcPts val="0"/>
              </a:spcAft>
              <a:buClr>
                <a:schemeClr val="dk1"/>
              </a:buClr>
              <a:buSzPct val="87500"/>
              <a:buChar char="•"/>
            </a:pPr>
            <a:r>
              <a:rPr lang="en-US" sz="2400">
                <a:solidFill>
                  <a:schemeClr val="dk1"/>
                </a:solidFill>
              </a:rPr>
              <a:t>EPSDT entitles children to any treatment or procedure that fits within one of the categories of Medicaid-covered services listed in Section 1905(a) of the Act if that treatment or service is necessary to </a:t>
            </a:r>
            <a:r>
              <a:rPr i="1" lang="en-US" sz="2400">
                <a:solidFill>
                  <a:schemeClr val="dk1"/>
                </a:solidFill>
              </a:rPr>
              <a:t>“</a:t>
            </a:r>
            <a:r>
              <a:rPr b="1" i="1" lang="en-US" sz="2400">
                <a:solidFill>
                  <a:schemeClr val="dk1"/>
                </a:solidFill>
              </a:rPr>
              <a:t>correct or ameliorate</a:t>
            </a:r>
            <a:r>
              <a:rPr lang="en-US" sz="2400">
                <a:solidFill>
                  <a:schemeClr val="dk1"/>
                </a:solidFill>
              </a:rPr>
              <a:t>” defects and physical and mental illnesses or conditions identified by screens.</a:t>
            </a:r>
            <a:endParaRPr sz="2400">
              <a:solidFill>
                <a:schemeClr val="dk1"/>
              </a:solidFill>
            </a:endParaRPr>
          </a:p>
          <a:p>
            <a:pPr indent="-198596" lvl="0" marL="342900" rtl="0" algn="l">
              <a:lnSpc>
                <a:spcPct val="115000"/>
              </a:lnSpc>
              <a:spcBef>
                <a:spcPts val="420"/>
              </a:spcBef>
              <a:spcAft>
                <a:spcPts val="0"/>
              </a:spcAft>
              <a:buClr>
                <a:schemeClr val="dk1"/>
              </a:buClr>
              <a:buSzPct val="87500"/>
              <a:buChar char="•"/>
            </a:pPr>
            <a:r>
              <a:rPr lang="en-US" sz="2400">
                <a:solidFill>
                  <a:schemeClr val="dk1"/>
                </a:solidFill>
              </a:rPr>
              <a:t>“Maintenance” is a benefit under EPSDT</a:t>
            </a:r>
            <a:endParaRPr sz="2400">
              <a:solidFill>
                <a:schemeClr val="dk1"/>
              </a:solidFill>
            </a:endParaRPr>
          </a:p>
          <a:p>
            <a:pPr indent="-198596" lvl="0" marL="342900" rtl="0" algn="l">
              <a:lnSpc>
                <a:spcPct val="115000"/>
              </a:lnSpc>
              <a:spcBef>
                <a:spcPts val="420"/>
              </a:spcBef>
              <a:spcAft>
                <a:spcPts val="0"/>
              </a:spcAft>
              <a:buClr>
                <a:schemeClr val="dk1"/>
              </a:buClr>
              <a:buSzPct val="87500"/>
              <a:buChar char="•"/>
            </a:pPr>
            <a:r>
              <a:rPr lang="en-US" sz="2400">
                <a:solidFill>
                  <a:schemeClr val="dk1"/>
                </a:solidFill>
              </a:rPr>
              <a:t>Medical necessity is defined: </a:t>
            </a:r>
            <a:r>
              <a:rPr lang="en-US" sz="2400" u="sng">
                <a:solidFill>
                  <a:schemeClr val="dk1"/>
                </a:solidFill>
                <a:hlinkClick r:id="rId3">
                  <a:extLst>
                    <a:ext uri="{A12FA001-AC4F-418D-AE19-62706E023703}">
                      <ahyp:hlinkClr val="tx"/>
                    </a:ext>
                  </a:extLst>
                </a:hlinkClick>
              </a:rPr>
              <a:t>https://hcpf.colorado.gov/sites/hcpf/files/EPSDT%20Fact%20Sheet%20January%202024.pdf</a:t>
            </a:r>
            <a:endParaRPr sz="2400">
              <a:solidFill>
                <a:schemeClr val="dk1"/>
              </a:solidFill>
            </a:endParaRPr>
          </a:p>
          <a:p>
            <a:pPr indent="-95250" lvl="0" marL="342900" rtl="0" algn="l">
              <a:lnSpc>
                <a:spcPct val="90000"/>
              </a:lnSpc>
              <a:spcBef>
                <a:spcPts val="420"/>
              </a:spcBef>
              <a:spcAft>
                <a:spcPts val="0"/>
              </a:spcAft>
              <a:buSzPct val="161538"/>
              <a:buNone/>
            </a:pPr>
            <a:r>
              <a:t/>
            </a:r>
            <a:endParaRPr/>
          </a:p>
        </p:txBody>
      </p:sp>
      <p:sp>
        <p:nvSpPr>
          <p:cNvPr id="225" name="Google Shape;225;p1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p:nvPr/>
        </p:nvSpPr>
        <p:spPr>
          <a:xfrm>
            <a:off x="8563356" y="646176"/>
            <a:ext cx="165100" cy="160020"/>
          </a:xfrm>
          <a:custGeom>
            <a:rect b="b" l="l" r="r" t="t"/>
            <a:pathLst>
              <a:path extrusionOk="0" h="160020" w="165100">
                <a:moveTo>
                  <a:pt x="0" y="0"/>
                </a:moveTo>
                <a:lnTo>
                  <a:pt x="164592" y="0"/>
                </a:lnTo>
                <a:lnTo>
                  <a:pt x="164592" y="160020"/>
                </a:lnTo>
                <a:lnTo>
                  <a:pt x="0" y="160020"/>
                </a:lnTo>
                <a:lnTo>
                  <a:pt x="0" y="0"/>
                </a:lnTo>
                <a:close/>
              </a:path>
            </a:pathLst>
          </a:custGeom>
          <a:solidFill>
            <a:srgbClr val="F0AB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3" name="Google Shape;233;p18"/>
          <p:cNvSpPr/>
          <p:nvPr/>
        </p:nvSpPr>
        <p:spPr>
          <a:xfrm>
            <a:off x="416813" y="806958"/>
            <a:ext cx="8312150" cy="0"/>
          </a:xfrm>
          <a:custGeom>
            <a:rect b="b" l="l" r="r" t="t"/>
            <a:pathLst>
              <a:path extrusionOk="0" h="120000" w="8312150">
                <a:moveTo>
                  <a:pt x="0" y="0"/>
                </a:moveTo>
                <a:lnTo>
                  <a:pt x="8311896" y="0"/>
                </a:lnTo>
              </a:path>
            </a:pathLst>
          </a:custGeom>
          <a:noFill/>
          <a:ln cap="flat" cmpd="sng" w="25900">
            <a:solidFill>
              <a:srgbClr val="F0AB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4" name="Google Shape;234;p18"/>
          <p:cNvSpPr/>
          <p:nvPr/>
        </p:nvSpPr>
        <p:spPr>
          <a:xfrm>
            <a:off x="0" y="915923"/>
            <a:ext cx="9144000" cy="5441735"/>
          </a:xfrm>
          <a:custGeom>
            <a:rect b="b" l="l" r="r" t="t"/>
            <a:pathLst>
              <a:path extrusionOk="0" h="5219700" w="9144000">
                <a:moveTo>
                  <a:pt x="0" y="5219700"/>
                </a:moveTo>
                <a:lnTo>
                  <a:pt x="9144000" y="5219700"/>
                </a:lnTo>
                <a:lnTo>
                  <a:pt x="9144000" y="0"/>
                </a:lnTo>
                <a:lnTo>
                  <a:pt x="0" y="0"/>
                </a:lnTo>
                <a:lnTo>
                  <a:pt x="0" y="5219700"/>
                </a:lnTo>
                <a:close/>
              </a:path>
            </a:pathLst>
          </a:cu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18"/>
          <p:cNvSpPr txBox="1"/>
          <p:nvPr/>
        </p:nvSpPr>
        <p:spPr>
          <a:xfrm>
            <a:off x="753490" y="6357659"/>
            <a:ext cx="4876165" cy="31994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FFFFFF"/>
              </a:buClr>
              <a:buSzPts val="1000"/>
              <a:buFont typeface="Arial"/>
              <a:buNone/>
            </a:pPr>
            <a:r>
              <a:rPr b="0" i="0" lang="en-US" sz="1000" u="none" cap="none" strike="noStrike">
                <a:solidFill>
                  <a:schemeClr val="dk1"/>
                </a:solidFill>
                <a:latin typeface="Arial"/>
                <a:ea typeface="Arial"/>
                <a:cs typeface="Arial"/>
                <a:sym typeface="Arial"/>
              </a:rPr>
              <a:t>Source: https:/</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/w</a:t>
            </a:r>
            <a:r>
              <a:rPr b="0" i="0" lang="en-US" sz="1000" u="none" cap="none" strike="noStrike">
                <a:solidFill>
                  <a:schemeClr val="dk1"/>
                </a:solidFill>
                <a:latin typeface="Arial"/>
                <a:ea typeface="Arial"/>
                <a:cs typeface="Arial"/>
                <a:sym typeface="Arial"/>
              </a:rPr>
              <a:t>w</a:t>
            </a:r>
            <a:r>
              <a:rPr b="0" i="0" lang="en-US" sz="1000" u="sng" cap="none" strike="noStrike">
                <a:solidFill>
                  <a:schemeClr val="dk1"/>
                </a:solidFill>
                <a:latin typeface="Arial"/>
                <a:ea typeface="Arial"/>
                <a:cs typeface="Arial"/>
                <a:sym typeface="Arial"/>
                <a:hlinkClick r:id="rId4">
                  <a:extLst>
                    <a:ext uri="{A12FA001-AC4F-418D-AE19-62706E023703}">
                      <ahyp:hlinkClr val="tx"/>
                    </a:ext>
                  </a:extLst>
                </a:hlinkClick>
              </a:rPr>
              <a:t>w.medicaid.gov/medicaid/benefits/downloads/epsdt_coverage_guide.pdf</a:t>
            </a:r>
            <a:endParaRPr b="0" i="0" sz="1000" u="none" cap="none" strike="noStrike">
              <a:solidFill>
                <a:schemeClr val="dk1"/>
              </a:solidFill>
              <a:latin typeface="Arial"/>
              <a:ea typeface="Arial"/>
              <a:cs typeface="Arial"/>
              <a:sym typeface="Arial"/>
            </a:endParaRPr>
          </a:p>
        </p:txBody>
      </p:sp>
      <p:sp>
        <p:nvSpPr>
          <p:cNvPr id="236" name="Google Shape;236;p18"/>
          <p:cNvSpPr txBox="1"/>
          <p:nvPr>
            <p:ph type="title"/>
          </p:nvPr>
        </p:nvSpPr>
        <p:spPr>
          <a:xfrm>
            <a:off x="459754" y="328275"/>
            <a:ext cx="8124300" cy="382200"/>
          </a:xfrm>
          <a:prstGeom prst="rect">
            <a:avLst/>
          </a:prstGeom>
          <a:noFill/>
          <a:ln>
            <a:noFill/>
          </a:ln>
        </p:spPr>
        <p:txBody>
          <a:bodyPr anchorCtr="0" anchor="ctr"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Trebuchet MS"/>
              <a:buNone/>
            </a:pPr>
            <a:r>
              <a:rPr b="1" lang="en-US" sz="2400">
                <a:latin typeface="Trebuchet MS"/>
                <a:ea typeface="Trebuchet MS"/>
                <a:cs typeface="Trebuchet MS"/>
                <a:sym typeface="Trebuchet MS"/>
              </a:rPr>
              <a:t>Limitations of Medicaid Services for Children</a:t>
            </a:r>
            <a:endParaRPr sz="2400">
              <a:latin typeface="Trebuchet MS"/>
              <a:ea typeface="Trebuchet MS"/>
              <a:cs typeface="Trebuchet MS"/>
              <a:sym typeface="Trebuchet MS"/>
            </a:endParaRPr>
          </a:p>
        </p:txBody>
      </p:sp>
      <p:sp>
        <p:nvSpPr>
          <p:cNvPr id="237" name="Google Shape;237;p18"/>
          <p:cNvSpPr txBox="1"/>
          <p:nvPr/>
        </p:nvSpPr>
        <p:spPr>
          <a:xfrm>
            <a:off x="259079" y="4597908"/>
            <a:ext cx="2651760" cy="1245235"/>
          </a:xfrm>
          <a:prstGeom prst="rect">
            <a:avLst/>
          </a:prstGeom>
          <a:solidFill>
            <a:srgbClr val="A0BBDC"/>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
              </a:spcBef>
              <a:spcAft>
                <a:spcPts val="0"/>
              </a:spcAft>
              <a:buClr>
                <a:schemeClr val="dk1"/>
              </a:buClr>
              <a:buSzPts val="1950"/>
              <a:buFont typeface="Calibri"/>
              <a:buNone/>
            </a:pPr>
            <a:r>
              <a:t/>
            </a:r>
            <a:endParaRPr b="0" i="0" sz="1950" u="none" cap="none" strike="noStrike">
              <a:solidFill>
                <a:srgbClr val="000000"/>
              </a:solidFill>
              <a:latin typeface="Times New Roman"/>
              <a:ea typeface="Times New Roman"/>
              <a:cs typeface="Times New Roman"/>
              <a:sym typeface="Times New Roman"/>
            </a:endParaRPr>
          </a:p>
          <a:p>
            <a:pPr indent="0" lvl="0" marL="225425" marR="0" rtl="0" algn="l">
              <a:lnSpc>
                <a:spcPct val="100000"/>
              </a:lnSpc>
              <a:spcBef>
                <a:spcPts val="0"/>
              </a:spcBef>
              <a:spcAft>
                <a:spcPts val="0"/>
              </a:spcAft>
              <a:buClr>
                <a:srgbClr val="1F497D"/>
              </a:buClr>
              <a:buSzPts val="1600"/>
              <a:buFont typeface="Trebuchet MS"/>
              <a:buNone/>
            </a:pPr>
            <a:r>
              <a:rPr b="1" i="0" lang="en-US" sz="1600" u="none" cap="none" strike="noStrike">
                <a:solidFill>
                  <a:srgbClr val="1F497D"/>
                </a:solidFill>
                <a:latin typeface="Trebuchet MS"/>
                <a:ea typeface="Trebuchet MS"/>
                <a:cs typeface="Trebuchet MS"/>
                <a:sym typeface="Trebuchet MS"/>
              </a:rPr>
              <a:t>Cost Effective Alternatives</a:t>
            </a:r>
            <a:endParaRPr b="0" i="0" sz="1600" u="none" cap="none" strike="noStrike">
              <a:solidFill>
                <a:srgbClr val="000000"/>
              </a:solidFill>
              <a:latin typeface="Trebuchet MS"/>
              <a:ea typeface="Trebuchet MS"/>
              <a:cs typeface="Trebuchet MS"/>
              <a:sym typeface="Trebuchet MS"/>
            </a:endParaRPr>
          </a:p>
        </p:txBody>
      </p:sp>
      <p:sp>
        <p:nvSpPr>
          <p:cNvPr id="238" name="Google Shape;238;p18"/>
          <p:cNvSpPr txBox="1"/>
          <p:nvPr/>
        </p:nvSpPr>
        <p:spPr>
          <a:xfrm>
            <a:off x="237743" y="1342644"/>
            <a:ext cx="2651760" cy="1201420"/>
          </a:xfrm>
          <a:prstGeom prst="rect">
            <a:avLst/>
          </a:prstGeom>
          <a:solidFill>
            <a:srgbClr val="A0BBDC"/>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Clr>
                <a:schemeClr val="dk1"/>
              </a:buClr>
              <a:buSzPts val="2000"/>
              <a:buFont typeface="Calibri"/>
              <a:buNone/>
            </a:pPr>
            <a:r>
              <a:t/>
            </a:r>
            <a:endParaRPr b="0" i="0" sz="2000" u="none" cap="none" strike="noStrike">
              <a:solidFill>
                <a:srgbClr val="000000"/>
              </a:solidFill>
              <a:latin typeface="Times New Roman"/>
              <a:ea typeface="Times New Roman"/>
              <a:cs typeface="Times New Roman"/>
              <a:sym typeface="Times New Roman"/>
            </a:endParaRPr>
          </a:p>
          <a:p>
            <a:pPr indent="0" lvl="0" marL="518159" marR="0" rtl="0" algn="l">
              <a:lnSpc>
                <a:spcPct val="100000"/>
              </a:lnSpc>
              <a:spcBef>
                <a:spcPts val="0"/>
              </a:spcBef>
              <a:spcAft>
                <a:spcPts val="0"/>
              </a:spcAft>
              <a:buClr>
                <a:srgbClr val="1F497D"/>
              </a:buClr>
              <a:buSzPts val="1600"/>
              <a:buFont typeface="Trebuchet MS"/>
              <a:buNone/>
            </a:pPr>
            <a:r>
              <a:rPr b="1" i="0" lang="en-US" sz="1600" u="none" cap="none" strike="noStrike">
                <a:solidFill>
                  <a:srgbClr val="1F497D"/>
                </a:solidFill>
                <a:latin typeface="Trebuchet MS"/>
                <a:ea typeface="Trebuchet MS"/>
                <a:cs typeface="Trebuchet MS"/>
                <a:sym typeface="Trebuchet MS"/>
              </a:rPr>
              <a:t>Utilization Controls</a:t>
            </a:r>
            <a:endParaRPr b="0" i="0" sz="1600" u="none" cap="none" strike="noStrike">
              <a:solidFill>
                <a:srgbClr val="000000"/>
              </a:solidFill>
              <a:latin typeface="Trebuchet MS"/>
              <a:ea typeface="Trebuchet MS"/>
              <a:cs typeface="Trebuchet MS"/>
              <a:sym typeface="Trebuchet MS"/>
            </a:endParaRPr>
          </a:p>
        </p:txBody>
      </p:sp>
      <p:sp>
        <p:nvSpPr>
          <p:cNvPr id="239" name="Google Shape;239;p18"/>
          <p:cNvSpPr txBox="1"/>
          <p:nvPr/>
        </p:nvSpPr>
        <p:spPr>
          <a:xfrm>
            <a:off x="251459" y="2849879"/>
            <a:ext cx="2651760" cy="1201420"/>
          </a:xfrm>
          <a:prstGeom prst="rect">
            <a:avLst/>
          </a:prstGeom>
          <a:solidFill>
            <a:srgbClr val="A0BBDC"/>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
              </a:spcBef>
              <a:spcAft>
                <a:spcPts val="0"/>
              </a:spcAft>
              <a:buClr>
                <a:schemeClr val="dk1"/>
              </a:buClr>
              <a:buSzPts val="2000"/>
              <a:buFont typeface="Calibri"/>
              <a:buNone/>
            </a:pPr>
            <a:r>
              <a:t/>
            </a:r>
            <a:endParaRPr b="0" i="0" sz="2000" u="none" cap="none" strike="noStrike">
              <a:solidFill>
                <a:srgbClr val="000000"/>
              </a:solidFill>
              <a:latin typeface="Times New Roman"/>
              <a:ea typeface="Times New Roman"/>
              <a:cs typeface="Times New Roman"/>
              <a:sym typeface="Times New Roman"/>
            </a:endParaRPr>
          </a:p>
          <a:p>
            <a:pPr indent="0" lvl="0" marL="306070" marR="0" rtl="0" algn="l">
              <a:lnSpc>
                <a:spcPct val="100000"/>
              </a:lnSpc>
              <a:spcBef>
                <a:spcPts val="0"/>
              </a:spcBef>
              <a:spcAft>
                <a:spcPts val="0"/>
              </a:spcAft>
              <a:buClr>
                <a:srgbClr val="1F497D"/>
              </a:buClr>
              <a:buSzPts val="1600"/>
              <a:buFont typeface="Trebuchet MS"/>
              <a:buNone/>
            </a:pPr>
            <a:r>
              <a:rPr b="1" i="0" lang="en-US" sz="1600" u="none" cap="none" strike="noStrike">
                <a:solidFill>
                  <a:srgbClr val="1F497D"/>
                </a:solidFill>
                <a:latin typeface="Trebuchet MS"/>
                <a:ea typeface="Trebuchet MS"/>
                <a:cs typeface="Trebuchet MS"/>
                <a:sym typeface="Trebuchet MS"/>
              </a:rPr>
              <a:t>Experimental Treatment</a:t>
            </a:r>
            <a:endParaRPr b="0" i="0" sz="1600" u="none" cap="none" strike="noStrike">
              <a:solidFill>
                <a:srgbClr val="000000"/>
              </a:solidFill>
              <a:latin typeface="Trebuchet MS"/>
              <a:ea typeface="Trebuchet MS"/>
              <a:cs typeface="Trebuchet MS"/>
              <a:sym typeface="Trebuchet MS"/>
            </a:endParaRPr>
          </a:p>
        </p:txBody>
      </p:sp>
      <p:sp>
        <p:nvSpPr>
          <p:cNvPr id="240" name="Google Shape;240;p18"/>
          <p:cNvSpPr/>
          <p:nvPr/>
        </p:nvSpPr>
        <p:spPr>
          <a:xfrm>
            <a:off x="3115055" y="1034796"/>
            <a:ext cx="2514600" cy="201295"/>
          </a:xfrm>
          <a:custGeom>
            <a:rect b="b" l="l" r="r" t="t"/>
            <a:pathLst>
              <a:path extrusionOk="0" h="201294" w="2514600">
                <a:moveTo>
                  <a:pt x="2481072" y="0"/>
                </a:moveTo>
                <a:lnTo>
                  <a:pt x="33528" y="0"/>
                </a:lnTo>
                <a:lnTo>
                  <a:pt x="20477" y="2634"/>
                </a:lnTo>
                <a:lnTo>
                  <a:pt x="9820" y="9820"/>
                </a:lnTo>
                <a:lnTo>
                  <a:pt x="2634" y="20477"/>
                </a:lnTo>
                <a:lnTo>
                  <a:pt x="0" y="33527"/>
                </a:lnTo>
                <a:lnTo>
                  <a:pt x="0" y="167639"/>
                </a:lnTo>
                <a:lnTo>
                  <a:pt x="2634" y="180690"/>
                </a:lnTo>
                <a:lnTo>
                  <a:pt x="9820" y="191347"/>
                </a:lnTo>
                <a:lnTo>
                  <a:pt x="20477" y="198533"/>
                </a:lnTo>
                <a:lnTo>
                  <a:pt x="33528" y="201167"/>
                </a:lnTo>
                <a:lnTo>
                  <a:pt x="2481072" y="201167"/>
                </a:lnTo>
                <a:lnTo>
                  <a:pt x="2494122" y="198533"/>
                </a:lnTo>
                <a:lnTo>
                  <a:pt x="2504779" y="191347"/>
                </a:lnTo>
                <a:lnTo>
                  <a:pt x="2511965" y="180690"/>
                </a:lnTo>
                <a:lnTo>
                  <a:pt x="2514600" y="167639"/>
                </a:lnTo>
                <a:lnTo>
                  <a:pt x="2514600" y="33527"/>
                </a:lnTo>
                <a:lnTo>
                  <a:pt x="2511965" y="20477"/>
                </a:lnTo>
                <a:lnTo>
                  <a:pt x="2504779" y="9820"/>
                </a:lnTo>
                <a:lnTo>
                  <a:pt x="2494122" y="2634"/>
                </a:lnTo>
                <a:lnTo>
                  <a:pt x="2481072" y="0"/>
                </a:lnTo>
                <a:close/>
              </a:path>
            </a:pathLst>
          </a:custGeom>
          <a:solidFill>
            <a:srgbClr val="5C8A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1" name="Google Shape;241;p18"/>
          <p:cNvSpPr txBox="1"/>
          <p:nvPr/>
        </p:nvSpPr>
        <p:spPr>
          <a:xfrm>
            <a:off x="3988460" y="1003922"/>
            <a:ext cx="975044" cy="22889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Permitted</a:t>
            </a:r>
            <a:endParaRPr b="0" i="0" sz="1400" u="none" cap="none" strike="noStrike">
              <a:solidFill>
                <a:srgbClr val="000000"/>
              </a:solidFill>
              <a:latin typeface="Trebuchet MS"/>
              <a:ea typeface="Trebuchet MS"/>
              <a:cs typeface="Trebuchet MS"/>
              <a:sym typeface="Trebuchet MS"/>
            </a:endParaRPr>
          </a:p>
        </p:txBody>
      </p:sp>
      <p:sp>
        <p:nvSpPr>
          <p:cNvPr id="242" name="Google Shape;242;p18"/>
          <p:cNvSpPr/>
          <p:nvPr/>
        </p:nvSpPr>
        <p:spPr>
          <a:xfrm>
            <a:off x="5868923" y="1042416"/>
            <a:ext cx="2514600" cy="203200"/>
          </a:xfrm>
          <a:custGeom>
            <a:rect b="b" l="l" r="r" t="t"/>
            <a:pathLst>
              <a:path extrusionOk="0" h="203200" w="2514600">
                <a:moveTo>
                  <a:pt x="2480818" y="0"/>
                </a:moveTo>
                <a:lnTo>
                  <a:pt x="33782" y="0"/>
                </a:lnTo>
                <a:lnTo>
                  <a:pt x="20632" y="2654"/>
                </a:lnTo>
                <a:lnTo>
                  <a:pt x="9894" y="9894"/>
                </a:lnTo>
                <a:lnTo>
                  <a:pt x="2654" y="20632"/>
                </a:lnTo>
                <a:lnTo>
                  <a:pt x="0" y="33782"/>
                </a:lnTo>
                <a:lnTo>
                  <a:pt x="0" y="168910"/>
                </a:lnTo>
                <a:lnTo>
                  <a:pt x="2654" y="182059"/>
                </a:lnTo>
                <a:lnTo>
                  <a:pt x="9894" y="192797"/>
                </a:lnTo>
                <a:lnTo>
                  <a:pt x="20632" y="200037"/>
                </a:lnTo>
                <a:lnTo>
                  <a:pt x="33782" y="202692"/>
                </a:lnTo>
                <a:lnTo>
                  <a:pt x="2480818" y="202692"/>
                </a:lnTo>
                <a:lnTo>
                  <a:pt x="2493967" y="200037"/>
                </a:lnTo>
                <a:lnTo>
                  <a:pt x="2504705" y="192797"/>
                </a:lnTo>
                <a:lnTo>
                  <a:pt x="2511945" y="182059"/>
                </a:lnTo>
                <a:lnTo>
                  <a:pt x="2514600" y="168910"/>
                </a:lnTo>
                <a:lnTo>
                  <a:pt x="2514600" y="33782"/>
                </a:lnTo>
                <a:lnTo>
                  <a:pt x="2511945" y="20632"/>
                </a:lnTo>
                <a:lnTo>
                  <a:pt x="2504705" y="9894"/>
                </a:lnTo>
                <a:lnTo>
                  <a:pt x="2493967" y="2654"/>
                </a:lnTo>
                <a:lnTo>
                  <a:pt x="2480818" y="0"/>
                </a:lnTo>
                <a:close/>
              </a:path>
            </a:pathLst>
          </a:custGeom>
          <a:solidFill>
            <a:srgbClr val="D899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3" name="Google Shape;243;p18"/>
          <p:cNvSpPr txBox="1"/>
          <p:nvPr/>
        </p:nvSpPr>
        <p:spPr>
          <a:xfrm>
            <a:off x="6722414" y="1012241"/>
            <a:ext cx="975044" cy="233376"/>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FFFFFF"/>
              </a:buClr>
              <a:buSzPts val="1400"/>
              <a:buFont typeface="Trebuchet MS"/>
              <a:buNone/>
            </a:pPr>
            <a:r>
              <a:rPr b="1" i="0" lang="en-US" sz="1400" u="none" cap="none" strike="noStrike">
                <a:solidFill>
                  <a:srgbClr val="FFFFFF"/>
                </a:solidFill>
                <a:latin typeface="Trebuchet MS"/>
                <a:ea typeface="Trebuchet MS"/>
                <a:cs typeface="Trebuchet MS"/>
                <a:sym typeface="Trebuchet MS"/>
              </a:rPr>
              <a:t>Prohibited</a:t>
            </a:r>
            <a:endParaRPr b="0" i="0" sz="1400" u="none" cap="none" strike="noStrike">
              <a:solidFill>
                <a:srgbClr val="000000"/>
              </a:solidFill>
              <a:latin typeface="Trebuchet MS"/>
              <a:ea typeface="Trebuchet MS"/>
              <a:cs typeface="Trebuchet MS"/>
              <a:sym typeface="Trebuchet MS"/>
            </a:endParaRPr>
          </a:p>
        </p:txBody>
      </p:sp>
      <p:sp>
        <p:nvSpPr>
          <p:cNvPr id="244" name="Google Shape;244;p18"/>
          <p:cNvSpPr txBox="1"/>
          <p:nvPr/>
        </p:nvSpPr>
        <p:spPr>
          <a:xfrm>
            <a:off x="3117214" y="1364907"/>
            <a:ext cx="2399030" cy="658498"/>
          </a:xfrm>
          <a:prstGeom prst="rect">
            <a:avLst/>
          </a:prstGeom>
          <a:noFill/>
          <a:ln>
            <a:noFill/>
          </a:ln>
        </p:spPr>
        <p:txBody>
          <a:bodyPr anchorCtr="0" anchor="t" bIns="0" lIns="0" spcFirstLastPara="1" rIns="0" wrap="square" tIns="12050">
            <a:spAutoFit/>
          </a:bodyPr>
          <a:lstStyle/>
          <a:p>
            <a:pPr indent="-172085" lvl="0" marL="184785" marR="5080" rtl="0" algn="l">
              <a:lnSpc>
                <a:spcPct val="100000"/>
              </a:lnSpc>
              <a:spcBef>
                <a:spcPts val="0"/>
              </a:spcBef>
              <a:spcAft>
                <a:spcPts val="0"/>
              </a:spcAft>
              <a:buClr>
                <a:srgbClr val="7F9E3F"/>
              </a:buClr>
              <a:buSzPts val="1300"/>
              <a:buFont typeface="Noto Sans Symbols"/>
              <a:buChar char="✔"/>
            </a:pPr>
            <a:r>
              <a:rPr b="0" i="0" lang="en-US" sz="1400" u="none" cap="none" strike="noStrike">
                <a:solidFill>
                  <a:srgbClr val="000000"/>
                </a:solidFill>
                <a:latin typeface="Arial"/>
                <a:ea typeface="Arial"/>
                <a:cs typeface="Arial"/>
                <a:sym typeface="Arial"/>
              </a:rPr>
              <a:t>Utilization controls, such as prior  authorization for some services</a:t>
            </a:r>
            <a:endParaRPr b="0" i="0" sz="1400" u="none" cap="none" strike="noStrike">
              <a:solidFill>
                <a:srgbClr val="000000"/>
              </a:solidFill>
              <a:latin typeface="Arial"/>
              <a:ea typeface="Arial"/>
              <a:cs typeface="Arial"/>
              <a:sym typeface="Arial"/>
            </a:endParaRPr>
          </a:p>
        </p:txBody>
      </p:sp>
      <p:sp>
        <p:nvSpPr>
          <p:cNvPr id="245" name="Google Shape;245;p18"/>
          <p:cNvSpPr txBox="1"/>
          <p:nvPr/>
        </p:nvSpPr>
        <p:spPr>
          <a:xfrm>
            <a:off x="5872331" y="1274794"/>
            <a:ext cx="2678430" cy="1383061"/>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Clr>
                <a:srgbClr val="C00000"/>
              </a:buClr>
              <a:buSzPts val="1300"/>
              <a:buFont typeface="Arial"/>
              <a:buNone/>
            </a:pPr>
            <a:r>
              <a:rPr b="0" i="0" lang="en-US" sz="1300" u="none" cap="none" strike="noStrike">
                <a:solidFill>
                  <a:srgbClr val="C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Prior authorization for screenings</a:t>
            </a:r>
            <a:endParaRPr b="0" i="0" sz="1400" u="none" cap="none" strike="noStrike">
              <a:solidFill>
                <a:srgbClr val="000000"/>
              </a:solidFill>
              <a:latin typeface="Arial"/>
              <a:ea typeface="Arial"/>
              <a:cs typeface="Arial"/>
              <a:sym typeface="Arial"/>
            </a:endParaRPr>
          </a:p>
          <a:p>
            <a:pPr indent="-172720" lvl="0" marL="184785" marR="5080" rtl="0" algn="l">
              <a:lnSpc>
                <a:spcPct val="100000"/>
              </a:lnSpc>
              <a:spcBef>
                <a:spcPts val="200"/>
              </a:spcBef>
              <a:spcAft>
                <a:spcPts val="0"/>
              </a:spcAft>
              <a:buClr>
                <a:srgbClr val="C00000"/>
              </a:buClr>
              <a:buSzPts val="1300"/>
              <a:buFont typeface="Arial"/>
              <a:buNone/>
            </a:pPr>
            <a:r>
              <a:rPr b="0" i="0" lang="en-US" sz="1400" u="none" cap="none" strike="noStrike">
                <a:solidFill>
                  <a:srgbClr val="C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Using utilization controls that delay  the provision of necessary treatment</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204"/>
              </a:spcBef>
              <a:spcAft>
                <a:spcPts val="0"/>
              </a:spcAft>
              <a:buClr>
                <a:srgbClr val="C00000"/>
              </a:buClr>
              <a:buSzPts val="1300"/>
              <a:buFont typeface="Arial"/>
              <a:buNone/>
            </a:pPr>
            <a:r>
              <a:rPr b="0" i="0" lang="en-US" sz="1400" u="none" cap="none" strike="noStrike">
                <a:solidFill>
                  <a:srgbClr val="C00000"/>
                </a:solidFill>
                <a:latin typeface="Arial"/>
                <a:ea typeface="Arial"/>
                <a:cs typeface="Arial"/>
                <a:sym typeface="Arial"/>
              </a:rPr>
              <a:t>× </a:t>
            </a:r>
            <a:r>
              <a:rPr b="0" i="0" lang="en-US" sz="1400" u="none" cap="none" strike="noStrike">
                <a:solidFill>
                  <a:srgbClr val="000000"/>
                </a:solidFill>
                <a:highlight>
                  <a:srgbClr val="FFFF00"/>
                </a:highlight>
                <a:latin typeface="Arial"/>
                <a:ea typeface="Arial"/>
                <a:cs typeface="Arial"/>
                <a:sym typeface="Arial"/>
              </a:rPr>
              <a:t>Service caps (“Hard limits”)</a:t>
            </a:r>
            <a:endParaRPr b="0" i="0" sz="1400" u="none" cap="none" strike="noStrike">
              <a:solidFill>
                <a:srgbClr val="000000"/>
              </a:solidFill>
              <a:highlight>
                <a:srgbClr val="FFFF00"/>
              </a:highlight>
              <a:latin typeface="Arial"/>
              <a:ea typeface="Arial"/>
              <a:cs typeface="Arial"/>
              <a:sym typeface="Arial"/>
            </a:endParaRPr>
          </a:p>
        </p:txBody>
      </p:sp>
      <p:sp>
        <p:nvSpPr>
          <p:cNvPr id="246" name="Google Shape;246;p18"/>
          <p:cNvSpPr txBox="1"/>
          <p:nvPr/>
        </p:nvSpPr>
        <p:spPr>
          <a:xfrm>
            <a:off x="3183900" y="2780625"/>
            <a:ext cx="2663700" cy="1610400"/>
          </a:xfrm>
          <a:prstGeom prst="rect">
            <a:avLst/>
          </a:prstGeom>
          <a:noFill/>
          <a:ln>
            <a:noFill/>
          </a:ln>
        </p:spPr>
        <p:txBody>
          <a:bodyPr anchorCtr="0" anchor="t" bIns="0" lIns="0" spcFirstLastPara="1" rIns="0" wrap="square" tIns="12050">
            <a:spAutoFit/>
          </a:bodyPr>
          <a:lstStyle/>
          <a:p>
            <a:pPr indent="-172085" lvl="0" marL="184785" marR="5080" rtl="0" algn="l">
              <a:lnSpc>
                <a:spcPct val="100000"/>
              </a:lnSpc>
              <a:spcBef>
                <a:spcPts val="0"/>
              </a:spcBef>
              <a:spcAft>
                <a:spcPts val="0"/>
              </a:spcAft>
              <a:buClr>
                <a:srgbClr val="7F9E3F"/>
              </a:buClr>
              <a:buSzPts val="1300"/>
              <a:buFont typeface="Noto Sans Symbols"/>
              <a:buChar char="✔"/>
            </a:pPr>
            <a:r>
              <a:rPr b="0" i="0" lang="en-US" sz="1300" u="none" cap="none" strike="noStrike">
                <a:solidFill>
                  <a:srgbClr val="000000"/>
                </a:solidFill>
                <a:latin typeface="Arial"/>
                <a:ea typeface="Arial"/>
                <a:cs typeface="Arial"/>
                <a:sym typeface="Arial"/>
              </a:rPr>
              <a:t>While EPSDT does not require  coverage of experimental services,  a state may do so if it determines  that treatment would address a  child’s condition</a:t>
            </a:r>
            <a:endParaRPr b="0" i="0" sz="1300" u="none" cap="none" strike="noStrike">
              <a:solidFill>
                <a:srgbClr val="000000"/>
              </a:solidFill>
              <a:latin typeface="Arial"/>
              <a:ea typeface="Arial"/>
              <a:cs typeface="Arial"/>
              <a:sym typeface="Arial"/>
            </a:endParaRPr>
          </a:p>
          <a:p>
            <a:pPr indent="-172085" lvl="0" marL="184785" marR="325755" rtl="0" algn="l">
              <a:lnSpc>
                <a:spcPct val="100000"/>
              </a:lnSpc>
              <a:spcBef>
                <a:spcPts val="0"/>
              </a:spcBef>
              <a:spcAft>
                <a:spcPts val="0"/>
              </a:spcAft>
              <a:buClr>
                <a:srgbClr val="7F9E3F"/>
              </a:buClr>
              <a:buSzPts val="1300"/>
              <a:buFont typeface="Noto Sans Symbols"/>
              <a:buChar char="✔"/>
            </a:pPr>
            <a:r>
              <a:rPr b="0" i="0" lang="en-US" sz="1300" u="none" cap="none" strike="noStrike">
                <a:solidFill>
                  <a:srgbClr val="000000"/>
                </a:solidFill>
                <a:latin typeface="Arial"/>
                <a:ea typeface="Arial"/>
                <a:cs typeface="Arial"/>
                <a:sym typeface="Arial"/>
              </a:rPr>
              <a:t>Relying on the latest scientific  evidence to inform coverage  decisions</a:t>
            </a:r>
            <a:endParaRPr b="0" i="0" sz="1300" u="none" cap="none" strike="noStrike">
              <a:solidFill>
                <a:srgbClr val="000000"/>
              </a:solidFill>
              <a:latin typeface="Arial"/>
              <a:ea typeface="Arial"/>
              <a:cs typeface="Arial"/>
              <a:sym typeface="Arial"/>
            </a:endParaRPr>
          </a:p>
        </p:txBody>
      </p:sp>
      <p:sp>
        <p:nvSpPr>
          <p:cNvPr id="247" name="Google Shape;247;p18"/>
          <p:cNvSpPr txBox="1"/>
          <p:nvPr/>
        </p:nvSpPr>
        <p:spPr>
          <a:xfrm>
            <a:off x="3183891" y="4696467"/>
            <a:ext cx="2503805" cy="1412240"/>
          </a:xfrm>
          <a:prstGeom prst="rect">
            <a:avLst/>
          </a:prstGeom>
          <a:noFill/>
          <a:ln>
            <a:noFill/>
          </a:ln>
        </p:spPr>
        <p:txBody>
          <a:bodyPr anchorCtr="0" anchor="t" bIns="0" lIns="0" spcFirstLastPara="1" rIns="0" wrap="square" tIns="12050">
            <a:spAutoFit/>
          </a:bodyPr>
          <a:lstStyle/>
          <a:p>
            <a:pPr indent="-172085" lvl="0" marL="184785" marR="5080" rtl="0" algn="l">
              <a:lnSpc>
                <a:spcPct val="100000"/>
              </a:lnSpc>
              <a:spcBef>
                <a:spcPts val="0"/>
              </a:spcBef>
              <a:spcAft>
                <a:spcPts val="0"/>
              </a:spcAft>
              <a:buClr>
                <a:srgbClr val="7F9E3F"/>
              </a:buClr>
              <a:buSzPts val="1300"/>
              <a:buFont typeface="Noto Sans Symbols"/>
              <a:buChar char="✔"/>
            </a:pPr>
            <a:r>
              <a:rPr b="0" i="0" lang="en-US" sz="1300" u="none" cap="none" strike="noStrike">
                <a:solidFill>
                  <a:srgbClr val="000000"/>
                </a:solidFill>
                <a:latin typeface="Arial"/>
                <a:ea typeface="Arial"/>
                <a:cs typeface="Arial"/>
                <a:sym typeface="Arial"/>
              </a:rPr>
              <a:t>Considering cost when deciding to  cover a medically necessary  treatment or an alternative</a:t>
            </a:r>
            <a:endParaRPr b="0" i="0" sz="1300" u="none" cap="none" strike="noStrike">
              <a:solidFill>
                <a:srgbClr val="000000"/>
              </a:solidFill>
              <a:latin typeface="Arial"/>
              <a:ea typeface="Arial"/>
              <a:cs typeface="Arial"/>
              <a:sym typeface="Arial"/>
            </a:endParaRPr>
          </a:p>
          <a:p>
            <a:pPr indent="-172085" lvl="0" marL="184785" marR="93980" rtl="0" algn="l">
              <a:lnSpc>
                <a:spcPct val="100000"/>
              </a:lnSpc>
              <a:spcBef>
                <a:spcPts val="0"/>
              </a:spcBef>
              <a:spcAft>
                <a:spcPts val="0"/>
              </a:spcAft>
              <a:buClr>
                <a:srgbClr val="7F9E3F"/>
              </a:buClr>
              <a:buSzPts val="1300"/>
              <a:buFont typeface="Noto Sans Symbols"/>
              <a:buChar char="✔"/>
            </a:pPr>
            <a:r>
              <a:rPr b="0" i="0" lang="en-US" sz="1300" u="none" cap="none" strike="noStrike">
                <a:solidFill>
                  <a:srgbClr val="000000"/>
                </a:solidFill>
                <a:latin typeface="Arial"/>
                <a:ea typeface="Arial"/>
                <a:cs typeface="Arial"/>
                <a:sym typeface="Arial"/>
              </a:rPr>
              <a:t>Covering services in a cost  effective way, permitted they are  as good as or better than the  alternative</a:t>
            </a:r>
            <a:endParaRPr b="0" i="0" sz="1300" u="none" cap="none" strike="noStrike">
              <a:solidFill>
                <a:srgbClr val="000000"/>
              </a:solidFill>
              <a:latin typeface="Arial"/>
              <a:ea typeface="Arial"/>
              <a:cs typeface="Arial"/>
              <a:sym typeface="Arial"/>
            </a:endParaRPr>
          </a:p>
        </p:txBody>
      </p:sp>
      <p:sp>
        <p:nvSpPr>
          <p:cNvPr id="248" name="Google Shape;248;p18"/>
          <p:cNvSpPr txBox="1"/>
          <p:nvPr/>
        </p:nvSpPr>
        <p:spPr>
          <a:xfrm>
            <a:off x="5975749" y="4729811"/>
            <a:ext cx="2663825" cy="44305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C00000"/>
              </a:buClr>
              <a:buSzPts val="1300"/>
              <a:buFont typeface="Arial"/>
              <a:buNone/>
            </a:pPr>
            <a:r>
              <a:rPr b="0" i="0" lang="en-US" sz="1400" u="none" cap="none" strike="noStrike">
                <a:solidFill>
                  <a:srgbClr val="C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Denying treatment due to cost alone</a:t>
            </a:r>
            <a:endParaRPr b="0" i="0" sz="1400" u="none" cap="none" strike="noStrike">
              <a:solidFill>
                <a:srgbClr val="000000"/>
              </a:solidFill>
              <a:latin typeface="Arial"/>
              <a:ea typeface="Arial"/>
              <a:cs typeface="Arial"/>
              <a:sym typeface="Arial"/>
            </a:endParaRPr>
          </a:p>
        </p:txBody>
      </p:sp>
      <p:sp>
        <p:nvSpPr>
          <p:cNvPr id="249" name="Google Shape;249;p18"/>
          <p:cNvSpPr/>
          <p:nvPr/>
        </p:nvSpPr>
        <p:spPr>
          <a:xfrm>
            <a:off x="259079" y="2657855"/>
            <a:ext cx="8124190" cy="0"/>
          </a:xfrm>
          <a:custGeom>
            <a:rect b="b" l="l" r="r" t="t"/>
            <a:pathLst>
              <a:path extrusionOk="0" h="120000" w="8124190">
                <a:moveTo>
                  <a:pt x="0" y="0"/>
                </a:moveTo>
                <a:lnTo>
                  <a:pt x="8123961" y="0"/>
                </a:lnTo>
              </a:path>
            </a:pathLst>
          </a:custGeom>
          <a:noFill/>
          <a:ln cap="flat" cmpd="sng" w="12175">
            <a:solidFill>
              <a:srgbClr val="336699"/>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0" name="Google Shape;250;p18"/>
          <p:cNvSpPr/>
          <p:nvPr/>
        </p:nvSpPr>
        <p:spPr>
          <a:xfrm>
            <a:off x="329184" y="4453128"/>
            <a:ext cx="8124190" cy="0"/>
          </a:xfrm>
          <a:custGeom>
            <a:rect b="b" l="l" r="r" t="t"/>
            <a:pathLst>
              <a:path extrusionOk="0" h="120000" w="8124190">
                <a:moveTo>
                  <a:pt x="0" y="0"/>
                </a:moveTo>
                <a:lnTo>
                  <a:pt x="8123961" y="0"/>
                </a:lnTo>
              </a:path>
            </a:pathLst>
          </a:custGeom>
          <a:noFill/>
          <a:ln cap="flat" cmpd="sng" w="12175">
            <a:solidFill>
              <a:srgbClr val="336699"/>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idx="1" type="body"/>
          </p:nvPr>
        </p:nvSpPr>
        <p:spPr>
          <a:xfrm>
            <a:off x="232304" y="1255648"/>
            <a:ext cx="8679391" cy="560235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2953"/>
              </a:spcBef>
              <a:spcAft>
                <a:spcPts val="0"/>
              </a:spcAft>
              <a:buSzPts val="1400"/>
              <a:buFont typeface="Noto Sans Symbols"/>
              <a:buChar char="⮚"/>
            </a:pPr>
            <a:r>
              <a:rPr lang="en-US" sz="2800"/>
              <a:t>It is a </a:t>
            </a:r>
            <a:r>
              <a:rPr lang="en-US" sz="2800" u="sng"/>
              <a:t>reasonable</a:t>
            </a:r>
            <a:r>
              <a:rPr lang="en-US" sz="2800"/>
              <a:t>, </a:t>
            </a:r>
            <a:r>
              <a:rPr lang="en-US" sz="2800" u="sng"/>
              <a:t>appropriate</a:t>
            </a:r>
            <a:r>
              <a:rPr lang="en-US" sz="2800"/>
              <a:t>, and </a:t>
            </a:r>
            <a:r>
              <a:rPr lang="en-US" sz="2800" u="sng"/>
              <a:t>effective</a:t>
            </a:r>
            <a:r>
              <a:rPr lang="en-US" sz="2800"/>
              <a:t> method for meeting the client’s medical need;</a:t>
            </a:r>
            <a:endParaRPr/>
          </a:p>
          <a:p>
            <a:pPr indent="-228600" lvl="0" marL="457200" rtl="0" algn="l">
              <a:lnSpc>
                <a:spcPct val="90000"/>
              </a:lnSpc>
              <a:spcBef>
                <a:spcPts val="2953"/>
              </a:spcBef>
              <a:spcAft>
                <a:spcPts val="0"/>
              </a:spcAft>
              <a:buSzPts val="1400"/>
              <a:buFont typeface="Noto Sans Symbols"/>
              <a:buChar char="⮚"/>
            </a:pPr>
            <a:r>
              <a:rPr lang="en-US" sz="2800"/>
              <a:t>The expected use is in accordance with current medical standards or practices (clinical guidelines exist);</a:t>
            </a:r>
            <a:endParaRPr/>
          </a:p>
          <a:p>
            <a:pPr indent="-228600" lvl="0" marL="457200" rtl="0" algn="l">
              <a:lnSpc>
                <a:spcPct val="90000"/>
              </a:lnSpc>
              <a:spcBef>
                <a:spcPts val="2953"/>
              </a:spcBef>
              <a:spcAft>
                <a:spcPts val="0"/>
              </a:spcAft>
              <a:buSzPts val="1400"/>
              <a:buFont typeface="Noto Sans Symbols"/>
              <a:buChar char="⮚"/>
            </a:pPr>
            <a:r>
              <a:rPr lang="en-US" sz="2800"/>
              <a:t>It is cost effective; and</a:t>
            </a:r>
            <a:endParaRPr/>
          </a:p>
          <a:p>
            <a:pPr indent="-228600" lvl="0" marL="457200" rtl="0" algn="l">
              <a:lnSpc>
                <a:spcPct val="90000"/>
              </a:lnSpc>
              <a:spcBef>
                <a:spcPts val="2953"/>
              </a:spcBef>
              <a:spcAft>
                <a:spcPts val="0"/>
              </a:spcAft>
              <a:buSzPts val="1400"/>
              <a:buFont typeface="Noto Sans Symbols"/>
              <a:buChar char="⮚"/>
            </a:pPr>
            <a:r>
              <a:rPr lang="en-US" sz="2800"/>
              <a:t>It provides for a safe environment or situation for the client</a:t>
            </a:r>
            <a:endParaRPr/>
          </a:p>
          <a:p>
            <a:pPr indent="0" lvl="0" marL="228600" rtl="0" algn="l">
              <a:lnSpc>
                <a:spcPct val="90000"/>
              </a:lnSpc>
              <a:spcBef>
                <a:spcPts val="2953"/>
              </a:spcBef>
              <a:spcAft>
                <a:spcPts val="0"/>
              </a:spcAft>
              <a:buSzPts val="1400"/>
              <a:buNone/>
            </a:pPr>
            <a:r>
              <a:rPr lang="en-US" sz="2800"/>
              <a:t> </a:t>
            </a:r>
            <a:r>
              <a:rPr lang="en-US" sz="2000" u="sng">
                <a:solidFill>
                  <a:schemeClr val="hlink"/>
                </a:solidFill>
                <a:hlinkClick r:id="rId3"/>
              </a:rPr>
              <a:t>https://hcpf.colorado.gov/epsdt</a:t>
            </a:r>
            <a:endParaRPr sz="2000"/>
          </a:p>
          <a:p>
            <a:pPr indent="0" lvl="0" marL="228600" rtl="0" algn="l">
              <a:lnSpc>
                <a:spcPct val="90000"/>
              </a:lnSpc>
              <a:spcBef>
                <a:spcPts val="2953"/>
              </a:spcBef>
              <a:spcAft>
                <a:spcPts val="0"/>
              </a:spcAft>
              <a:buSzPts val="1400"/>
              <a:buNone/>
            </a:pPr>
            <a:r>
              <a:t/>
            </a:r>
            <a:endParaRPr sz="2800"/>
          </a:p>
          <a:p>
            <a:pPr indent="-139700" lvl="0" marL="457200" rtl="0" algn="l">
              <a:lnSpc>
                <a:spcPct val="90000"/>
              </a:lnSpc>
              <a:spcBef>
                <a:spcPts val="2953"/>
              </a:spcBef>
              <a:spcAft>
                <a:spcPts val="0"/>
              </a:spcAft>
              <a:buSzPts val="1400"/>
              <a:buFont typeface="Noto Sans Symbols"/>
              <a:buNone/>
            </a:pPr>
            <a:r>
              <a:t/>
            </a:r>
            <a:endParaRPr sz="2800"/>
          </a:p>
          <a:p>
            <a:pPr indent="0" lvl="0" marL="228600" rtl="0" algn="l">
              <a:lnSpc>
                <a:spcPct val="90000"/>
              </a:lnSpc>
              <a:spcBef>
                <a:spcPts val="2953"/>
              </a:spcBef>
              <a:spcAft>
                <a:spcPts val="0"/>
              </a:spcAft>
              <a:buSzPts val="1400"/>
              <a:buNone/>
            </a:pPr>
            <a:r>
              <a:t/>
            </a:r>
            <a:endParaRPr sz="2800"/>
          </a:p>
          <a:p>
            <a:pPr indent="0" lvl="0" marL="0" rtl="0" algn="ctr">
              <a:lnSpc>
                <a:spcPct val="100000"/>
              </a:lnSpc>
              <a:spcBef>
                <a:spcPts val="2953"/>
              </a:spcBef>
              <a:spcAft>
                <a:spcPts val="0"/>
              </a:spcAft>
              <a:buSzPts val="1400"/>
              <a:buNone/>
            </a:pPr>
            <a:r>
              <a:t/>
            </a:r>
            <a:endParaRPr sz="2800"/>
          </a:p>
        </p:txBody>
      </p:sp>
      <p:sp>
        <p:nvSpPr>
          <p:cNvPr id="256" name="Google Shape;256;p19"/>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57" name="Google Shape;257;p19"/>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Medical Necessity</a:t>
            </a:r>
            <a:endParaRPr/>
          </a:p>
        </p:txBody>
      </p:sp>
      <p:sp>
        <p:nvSpPr>
          <p:cNvPr id="258" name="Google Shape;258;p19"/>
          <p:cNvSpPr txBox="1"/>
          <p:nvPr/>
        </p:nvSpPr>
        <p:spPr>
          <a:xfrm>
            <a:off x="997527" y="236912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65" name="Google Shape;265;p20"/>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Medical Necessity is NOT</a:t>
            </a:r>
            <a:endParaRPr/>
          </a:p>
        </p:txBody>
      </p:sp>
      <p:grpSp>
        <p:nvGrpSpPr>
          <p:cNvPr id="266" name="Google Shape;266;p20"/>
          <p:cNvGrpSpPr/>
          <p:nvPr/>
        </p:nvGrpSpPr>
        <p:grpSpPr>
          <a:xfrm>
            <a:off x="1070027" y="1615524"/>
            <a:ext cx="7298114" cy="4449736"/>
            <a:chOff x="543553" y="608"/>
            <a:chExt cx="7298114" cy="4449736"/>
          </a:xfrm>
        </p:grpSpPr>
        <p:sp>
          <p:nvSpPr>
            <p:cNvPr id="267" name="Google Shape;267;p20"/>
            <p:cNvSpPr/>
            <p:nvPr/>
          </p:nvSpPr>
          <p:spPr>
            <a:xfrm>
              <a:off x="651134" y="13855"/>
              <a:ext cx="3422873" cy="2053724"/>
            </a:xfrm>
            <a:prstGeom prst="rect">
              <a:avLst/>
            </a:prstGeom>
            <a:solidFill>
              <a:srgbClr val="E6C068"/>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
            <p:cNvSpPr txBox="1"/>
            <p:nvPr/>
          </p:nvSpPr>
          <p:spPr>
            <a:xfrm>
              <a:off x="651134" y="13855"/>
              <a:ext cx="3422873" cy="2053724"/>
            </a:xfrm>
            <a:prstGeom prst="rect">
              <a:avLst/>
            </a:prstGeom>
            <a:noFill/>
            <a:ln>
              <a:noFill/>
            </a:ln>
          </p:spPr>
          <p:txBody>
            <a:bodyPr anchorCtr="0" anchor="ctr" bIns="106675" lIns="106675" spcFirstLastPara="1" rIns="106675" wrap="square" tIns="10667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Experimental or investigational </a:t>
              </a:r>
              <a:endParaRPr/>
            </a:p>
          </p:txBody>
        </p:sp>
        <p:sp>
          <p:nvSpPr>
            <p:cNvPr id="269" name="Google Shape;269;p20"/>
            <p:cNvSpPr/>
            <p:nvPr/>
          </p:nvSpPr>
          <p:spPr>
            <a:xfrm>
              <a:off x="4363754" y="608"/>
              <a:ext cx="3422873" cy="2053724"/>
            </a:xfrm>
            <a:prstGeom prst="rect">
              <a:avLst/>
            </a:prstGeom>
            <a:solidFill>
              <a:schemeClr val="accent3"/>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
            <p:cNvSpPr txBox="1"/>
            <p:nvPr/>
          </p:nvSpPr>
          <p:spPr>
            <a:xfrm>
              <a:off x="4363754" y="608"/>
              <a:ext cx="3422873" cy="2053724"/>
            </a:xfrm>
            <a:prstGeom prst="rect">
              <a:avLst/>
            </a:prstGeom>
            <a:noFill/>
            <a:ln>
              <a:noFill/>
            </a:ln>
          </p:spPr>
          <p:txBody>
            <a:bodyPr anchorCtr="0" anchor="ctr" bIns="106675" lIns="106675" spcFirstLastPara="1" rIns="106675" wrap="square" tIns="10667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To enhance the personal comfort of the client</a:t>
              </a:r>
              <a:endParaRPr/>
            </a:p>
          </p:txBody>
        </p:sp>
        <p:sp>
          <p:nvSpPr>
            <p:cNvPr id="271" name="Google Shape;271;p20"/>
            <p:cNvSpPr/>
            <p:nvPr/>
          </p:nvSpPr>
          <p:spPr>
            <a:xfrm>
              <a:off x="543553" y="2396620"/>
              <a:ext cx="3422873" cy="2053724"/>
            </a:xfrm>
            <a:prstGeom prst="rect">
              <a:avLst/>
            </a:prstGeom>
            <a:solidFill>
              <a:schemeClr val="accent4"/>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txBox="1"/>
            <p:nvPr/>
          </p:nvSpPr>
          <p:spPr>
            <a:xfrm>
              <a:off x="543553" y="2396620"/>
              <a:ext cx="3422873" cy="2053724"/>
            </a:xfrm>
            <a:prstGeom prst="rect">
              <a:avLst/>
            </a:prstGeom>
            <a:noFill/>
            <a:ln>
              <a:noFill/>
            </a:ln>
          </p:spPr>
          <p:txBody>
            <a:bodyPr anchorCtr="0" anchor="ctr" bIns="106675" lIns="106675" spcFirstLastPara="1" rIns="106675" wrap="square" tIns="10667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To provide convenience for the client or the client’s caretaker</a:t>
              </a:r>
              <a:endParaRPr/>
            </a:p>
          </p:txBody>
        </p:sp>
        <p:sp>
          <p:nvSpPr>
            <p:cNvPr id="273" name="Google Shape;273;p20"/>
            <p:cNvSpPr/>
            <p:nvPr/>
          </p:nvSpPr>
          <p:spPr>
            <a:xfrm>
              <a:off x="4308714" y="2396620"/>
              <a:ext cx="3532953" cy="2053724"/>
            </a:xfrm>
            <a:prstGeom prst="rect">
              <a:avLst/>
            </a:prstGeom>
            <a:solidFill>
              <a:schemeClr val="accent5"/>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0"/>
            <p:cNvSpPr txBox="1"/>
            <p:nvPr/>
          </p:nvSpPr>
          <p:spPr>
            <a:xfrm>
              <a:off x="4308714" y="2396620"/>
              <a:ext cx="3532953" cy="2053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To take the place of clinical guidelines or evidence-based medicine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1591391f9d_0_417"/>
          <p:cNvSpPr txBox="1"/>
          <p:nvPr>
            <p:ph type="title"/>
          </p:nvPr>
        </p:nvSpPr>
        <p:spPr>
          <a:xfrm>
            <a:off x="-179100" y="82225"/>
            <a:ext cx="422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3700"/>
              <a:t>Caregiver Conversations</a:t>
            </a:r>
            <a:endParaRPr sz="3700"/>
          </a:p>
        </p:txBody>
      </p:sp>
      <p:sp>
        <p:nvSpPr>
          <p:cNvPr id="100" name="Google Shape;100;g31591391f9d_0_417"/>
          <p:cNvSpPr txBox="1"/>
          <p:nvPr/>
        </p:nvSpPr>
        <p:spPr>
          <a:xfrm>
            <a:off x="6" y="1407921"/>
            <a:ext cx="3868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Webinars on the first Thursday of every 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7:00 PM-8:30 PM</a:t>
            </a:r>
            <a:endParaRPr b="0" i="0" sz="1400" u="none" cap="none" strike="noStrike">
              <a:solidFill>
                <a:srgbClr val="000000"/>
              </a:solidFill>
              <a:latin typeface="Arial"/>
              <a:ea typeface="Arial"/>
              <a:cs typeface="Arial"/>
              <a:sym typeface="Arial"/>
            </a:endParaRPr>
          </a:p>
        </p:txBody>
      </p:sp>
      <p:sp>
        <p:nvSpPr>
          <p:cNvPr id="101" name="Google Shape;101;g31591391f9d_0_417"/>
          <p:cNvSpPr txBox="1"/>
          <p:nvPr/>
        </p:nvSpPr>
        <p:spPr>
          <a:xfrm>
            <a:off x="310800" y="3005425"/>
            <a:ext cx="3043800" cy="306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2800"/>
              <a:buFont typeface="Arial"/>
              <a:buNone/>
            </a:pPr>
            <a:r>
              <a:rPr b="1" i="0" lang="en-US" sz="1800" u="none" cap="none" strike="noStrike">
                <a:solidFill>
                  <a:schemeClr val="dk2"/>
                </a:solidFill>
                <a:latin typeface="Calibri"/>
                <a:ea typeface="Calibri"/>
                <a:cs typeface="Calibri"/>
                <a:sym typeface="Calibri"/>
              </a:rPr>
              <a:t>NOTE: </a:t>
            </a:r>
            <a:r>
              <a:rPr b="0" i="0" lang="en-US" sz="1800" u="none" cap="none" strike="noStrike">
                <a:solidFill>
                  <a:schemeClr val="dk2"/>
                </a:solidFill>
                <a:latin typeface="Calibri"/>
                <a:ea typeface="Calibri"/>
                <a:cs typeface="Calibri"/>
                <a:sym typeface="Calibri"/>
              </a:rPr>
              <a:t>Please do not share private health information, as we are recording this webinar. If you have questions that are of a more private nature, one of our staff will connect with you, at another time.</a:t>
            </a:r>
            <a:endParaRPr b="0" i="0" sz="1800" u="none" cap="none" strike="noStrike">
              <a:solidFill>
                <a:schemeClr val="dk2"/>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1800">
              <a:solidFill>
                <a:schemeClr val="dk2"/>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1400"/>
              <a:buFont typeface="Arial"/>
              <a:buNone/>
            </a:pPr>
            <a:r>
              <a:rPr lang="en-US" sz="1800" u="sng">
                <a:solidFill>
                  <a:schemeClr val="hlink"/>
                </a:solidFill>
                <a:latin typeface="Calibri"/>
                <a:ea typeface="Calibri"/>
                <a:cs typeface="Calibri"/>
                <a:sym typeface="Calibri"/>
                <a:hlinkClick r:id="rId3"/>
              </a:rPr>
              <a:t>info@familyvoicesco.org</a:t>
            </a:r>
            <a:r>
              <a:rPr lang="en-US" sz="1800">
                <a:solidFill>
                  <a:schemeClr val="dk2"/>
                </a:solidFill>
                <a:latin typeface="Calibri"/>
                <a:ea typeface="Calibri"/>
                <a:cs typeface="Calibri"/>
                <a:sym typeface="Calibri"/>
              </a:rPr>
              <a:t>    303-877-1747</a:t>
            </a:r>
            <a:endParaRPr b="0" i="0" sz="1400" u="none" cap="none" strike="noStrike">
              <a:solidFill>
                <a:srgbClr val="000000"/>
              </a:solidFill>
              <a:latin typeface="Calibri"/>
              <a:ea typeface="Calibri"/>
              <a:cs typeface="Calibri"/>
              <a:sym typeface="Calibri"/>
            </a:endParaRPr>
          </a:p>
        </p:txBody>
      </p:sp>
      <p:pic>
        <p:nvPicPr>
          <p:cNvPr id="102" name="Google Shape;102;g31591391f9d_0_417"/>
          <p:cNvPicPr preferRelativeResize="0"/>
          <p:nvPr/>
        </p:nvPicPr>
        <p:blipFill rotWithShape="1">
          <a:blip r:embed="rId4">
            <a:alphaModFix/>
          </a:blip>
          <a:srcRect b="11536" l="26980" r="0" t="10563"/>
          <a:stretch/>
        </p:blipFill>
        <p:spPr>
          <a:xfrm>
            <a:off x="4047600" y="15050"/>
            <a:ext cx="4944000" cy="68278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1"/>
          <p:cNvSpPr txBox="1"/>
          <p:nvPr>
            <p:ph idx="1" type="body"/>
          </p:nvPr>
        </p:nvSpPr>
        <p:spPr>
          <a:xfrm>
            <a:off x="570150" y="1790274"/>
            <a:ext cx="8574000" cy="5308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b="1" lang="en-US" sz="2400"/>
              <a:t>Include the following information:</a:t>
            </a:r>
            <a:endParaRPr b="1" sz="2800"/>
          </a:p>
          <a:p>
            <a:pPr indent="-381000" lvl="0" marL="457200" marR="0" rtl="0" algn="l">
              <a:lnSpc>
                <a:spcPct val="100000"/>
              </a:lnSpc>
              <a:spcBef>
                <a:spcPts val="2953"/>
              </a:spcBef>
              <a:spcAft>
                <a:spcPts val="0"/>
              </a:spcAft>
              <a:buSzPts val="2400"/>
              <a:buAutoNum type="arabicPeriod"/>
            </a:pPr>
            <a:r>
              <a:rPr lang="en-US" sz="2400"/>
              <a:t>Full name of child, names of parents </a:t>
            </a:r>
            <a:endParaRPr/>
          </a:p>
          <a:p>
            <a:pPr indent="-381000" lvl="0" marL="457200" rtl="0" algn="l">
              <a:lnSpc>
                <a:spcPct val="100000"/>
              </a:lnSpc>
              <a:spcBef>
                <a:spcPts val="0"/>
              </a:spcBef>
              <a:spcAft>
                <a:spcPts val="0"/>
              </a:spcAft>
              <a:buSzPts val="2400"/>
              <a:buAutoNum type="arabicPeriod"/>
            </a:pPr>
            <a:r>
              <a:rPr lang="en-US" sz="2400"/>
              <a:t>Date of birth of child</a:t>
            </a:r>
            <a:endParaRPr/>
          </a:p>
          <a:p>
            <a:pPr indent="-381000" lvl="0" marL="457200" rtl="0" algn="l">
              <a:lnSpc>
                <a:spcPct val="100000"/>
              </a:lnSpc>
              <a:spcBef>
                <a:spcPts val="0"/>
              </a:spcBef>
              <a:spcAft>
                <a:spcPts val="0"/>
              </a:spcAft>
              <a:buSzPts val="2400"/>
              <a:buAutoNum type="arabicPeriod"/>
            </a:pPr>
            <a:r>
              <a:rPr lang="en-US" sz="2400"/>
              <a:t>Insurance plan name (there may be more than one plan)</a:t>
            </a:r>
            <a:endParaRPr/>
          </a:p>
          <a:p>
            <a:pPr indent="-381000" lvl="0" marL="457200" rtl="0" algn="l">
              <a:lnSpc>
                <a:spcPct val="100000"/>
              </a:lnSpc>
              <a:spcBef>
                <a:spcPts val="0"/>
              </a:spcBef>
              <a:spcAft>
                <a:spcPts val="0"/>
              </a:spcAft>
              <a:buSzPts val="2400"/>
              <a:buAutoNum type="arabicPeriod"/>
            </a:pPr>
            <a:r>
              <a:rPr lang="en-US" sz="2400"/>
              <a:t>Relevant diagnoses </a:t>
            </a:r>
            <a:r>
              <a:rPr lang="en-US" sz="2000"/>
              <a:t>(codes are helpful only if they are accurate! Ask the doctor.)</a:t>
            </a:r>
            <a:endParaRPr sz="2400"/>
          </a:p>
          <a:p>
            <a:pPr indent="-381000" lvl="0" marL="457200" rtl="0" algn="l">
              <a:lnSpc>
                <a:spcPct val="100000"/>
              </a:lnSpc>
              <a:spcBef>
                <a:spcPts val="0"/>
              </a:spcBef>
              <a:spcAft>
                <a:spcPts val="0"/>
              </a:spcAft>
              <a:buSzPts val="2400"/>
              <a:buAutoNum type="arabicPeriod"/>
            </a:pPr>
            <a:r>
              <a:rPr lang="en-US" sz="2400"/>
              <a:t>Item/service being requested</a:t>
            </a:r>
            <a:endParaRPr sz="2400"/>
          </a:p>
          <a:p>
            <a:pPr indent="-381000" lvl="0" marL="457200" rtl="0" algn="l">
              <a:spcBef>
                <a:spcPts val="553"/>
              </a:spcBef>
              <a:spcAft>
                <a:spcPts val="0"/>
              </a:spcAft>
              <a:buSzPts val="2400"/>
              <a:buAutoNum type="arabicPeriod"/>
            </a:pPr>
            <a:r>
              <a:rPr lang="en-US" sz="2400"/>
              <a:t>Why the item/service is medically necessary </a:t>
            </a:r>
            <a:endParaRPr sz="2400"/>
          </a:p>
          <a:p>
            <a:pPr indent="-228600" lvl="0" marL="457200" rtl="0" algn="ctr">
              <a:lnSpc>
                <a:spcPct val="100000"/>
              </a:lnSpc>
              <a:spcBef>
                <a:spcPts val="2953"/>
              </a:spcBef>
              <a:spcAft>
                <a:spcPts val="0"/>
              </a:spcAft>
              <a:buSzPts val="1400"/>
              <a:buNone/>
            </a:pPr>
            <a:r>
              <a:t/>
            </a:r>
            <a:endParaRPr/>
          </a:p>
        </p:txBody>
      </p:sp>
      <p:sp>
        <p:nvSpPr>
          <p:cNvPr id="281" name="Google Shape;281;p21"/>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82" name="Google Shape;282;p21"/>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Justifying Medical Necessity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2"/>
          <p:cNvSpPr txBox="1"/>
          <p:nvPr>
            <p:ph idx="1" type="body"/>
          </p:nvPr>
        </p:nvSpPr>
        <p:spPr>
          <a:xfrm>
            <a:off x="378547" y="1259090"/>
            <a:ext cx="8679300" cy="4339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53"/>
              </a:spcBef>
              <a:spcAft>
                <a:spcPts val="0"/>
              </a:spcAft>
              <a:buSzPts val="1400"/>
              <a:buNone/>
            </a:pPr>
            <a:r>
              <a:t/>
            </a:r>
            <a:endParaRPr/>
          </a:p>
          <a:p>
            <a:pPr indent="0" lvl="0" marL="457200" rtl="0" algn="l">
              <a:lnSpc>
                <a:spcPct val="100000"/>
              </a:lnSpc>
              <a:spcBef>
                <a:spcPts val="553"/>
              </a:spcBef>
              <a:spcAft>
                <a:spcPts val="0"/>
              </a:spcAft>
              <a:buSzPts val="1400"/>
              <a:buNone/>
            </a:pPr>
            <a:r>
              <a:rPr lang="en-US" sz="2400"/>
              <a:t> 7.    What positive/negative impacts the item/service</a:t>
            </a:r>
            <a:r>
              <a:rPr lang="en-US" sz="2400"/>
              <a:t> 			</a:t>
            </a:r>
            <a:r>
              <a:rPr lang="en-US" sz="2400"/>
              <a:t>will result in (include financial)</a:t>
            </a:r>
            <a:endParaRPr/>
          </a:p>
          <a:p>
            <a:pPr indent="0" lvl="0" marL="457200" rtl="0" algn="l">
              <a:lnSpc>
                <a:spcPct val="100000"/>
              </a:lnSpc>
              <a:spcBef>
                <a:spcPts val="553"/>
              </a:spcBef>
              <a:spcAft>
                <a:spcPts val="0"/>
              </a:spcAft>
              <a:buSzPts val="1400"/>
              <a:buNone/>
            </a:pPr>
            <a:r>
              <a:rPr lang="en-US" sz="2400"/>
              <a:t> 8.    Scope and duration of treatment</a:t>
            </a:r>
            <a:endParaRPr/>
          </a:p>
          <a:p>
            <a:pPr indent="0" lvl="0" marL="457200" rtl="0" algn="l">
              <a:lnSpc>
                <a:spcPct val="100000"/>
              </a:lnSpc>
              <a:spcBef>
                <a:spcPts val="553"/>
              </a:spcBef>
              <a:spcAft>
                <a:spcPts val="0"/>
              </a:spcAft>
              <a:buSzPts val="1400"/>
              <a:buNone/>
            </a:pPr>
            <a:r>
              <a:rPr lang="en-US" sz="2400"/>
              <a:t> 9.    Supplemental documents </a:t>
            </a:r>
            <a:r>
              <a:rPr lang="en-US" sz="2000"/>
              <a:t>(pictures, letters from other 	  providers, research articles, product information, Prior 	Authorization Request)</a:t>
            </a:r>
            <a:endParaRPr/>
          </a:p>
          <a:p>
            <a:pPr indent="0" lvl="0" marL="457200" rtl="0" algn="l">
              <a:lnSpc>
                <a:spcPct val="100000"/>
              </a:lnSpc>
              <a:spcBef>
                <a:spcPts val="553"/>
              </a:spcBef>
              <a:spcAft>
                <a:spcPts val="0"/>
              </a:spcAft>
              <a:buSzPts val="1400"/>
              <a:buNone/>
            </a:pPr>
            <a:r>
              <a:rPr lang="en-US" sz="2400"/>
              <a:t>10.    Include funding streams NOT able to help </a:t>
            </a:r>
            <a:endParaRPr/>
          </a:p>
          <a:p>
            <a:pPr indent="0" lvl="0" marL="457200" rtl="0" algn="l">
              <a:lnSpc>
                <a:spcPct val="100000"/>
              </a:lnSpc>
              <a:spcBef>
                <a:spcPts val="553"/>
              </a:spcBef>
              <a:spcAft>
                <a:spcPts val="0"/>
              </a:spcAft>
              <a:buSzPts val="1400"/>
              <a:buNone/>
            </a:pPr>
            <a:r>
              <a:rPr lang="en-US" sz="2400"/>
              <a:t>		(denial letters, etc.)</a:t>
            </a:r>
            <a:endParaRPr sz="2400"/>
          </a:p>
          <a:p>
            <a:pPr indent="0" lvl="0" marL="457200" rtl="0" algn="l">
              <a:lnSpc>
                <a:spcPct val="100000"/>
              </a:lnSpc>
              <a:spcBef>
                <a:spcPts val="553"/>
              </a:spcBef>
              <a:spcAft>
                <a:spcPts val="0"/>
              </a:spcAft>
              <a:buSzPts val="1400"/>
              <a:buNone/>
            </a:pPr>
            <a:r>
              <a:t/>
            </a:r>
            <a:endParaRPr sz="2400"/>
          </a:p>
          <a:p>
            <a:pPr indent="-228600" lvl="0" marL="457200" rtl="0" algn="ctr">
              <a:spcBef>
                <a:spcPts val="2953"/>
              </a:spcBef>
              <a:spcAft>
                <a:spcPts val="0"/>
              </a:spcAft>
              <a:buSzPts val="1400"/>
              <a:buNone/>
            </a:pPr>
            <a:r>
              <a:rPr lang="en-US" u="sng">
                <a:solidFill>
                  <a:schemeClr val="accent5"/>
                </a:solidFill>
                <a:hlinkClick r:id="rId3">
                  <a:extLst>
                    <a:ext uri="{A12FA001-AC4F-418D-AE19-62706E023703}">
                      <ahyp:hlinkClr val="tx"/>
                    </a:ext>
                  </a:extLst>
                </a:hlinkClick>
              </a:rPr>
              <a:t> </a:t>
            </a:r>
            <a:r>
              <a:rPr lang="en-US" u="sng"/>
              <a:t>Family Voices CO can assist in writing Letters of Medical Necessity</a:t>
            </a:r>
            <a:endParaRPr sz="2400"/>
          </a:p>
          <a:p>
            <a:pPr indent="-228600" lvl="0" marL="914400" rtl="0" algn="l">
              <a:lnSpc>
                <a:spcPct val="100000"/>
              </a:lnSpc>
              <a:spcBef>
                <a:spcPts val="2953"/>
              </a:spcBef>
              <a:spcAft>
                <a:spcPts val="0"/>
              </a:spcAft>
              <a:buSzPts val="1400"/>
              <a:buNone/>
            </a:pPr>
            <a:r>
              <a:rPr lang="en-US" sz="2400"/>
              <a:t>    </a:t>
            </a:r>
            <a:endParaRPr/>
          </a:p>
        </p:txBody>
      </p:sp>
      <p:sp>
        <p:nvSpPr>
          <p:cNvPr id="288" name="Google Shape;288;p22"/>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289" name="Google Shape;289;p22"/>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Justifying Medical Necessity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3"/>
          <p:cNvSpPr txBox="1"/>
          <p:nvPr>
            <p:ph type="title"/>
          </p:nvPr>
        </p:nvSpPr>
        <p:spPr>
          <a:xfrm>
            <a:off x="400700" y="685800"/>
            <a:ext cx="8386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US" sz="4600">
                <a:solidFill>
                  <a:schemeClr val="dk1"/>
                </a:solidFill>
              </a:rPr>
              <a:t>Justifying Medical Necessity</a:t>
            </a:r>
            <a:endParaRPr sz="4600">
              <a:solidFill>
                <a:schemeClr val="dk1"/>
              </a:solidFill>
            </a:endParaRPr>
          </a:p>
        </p:txBody>
      </p:sp>
      <p:sp>
        <p:nvSpPr>
          <p:cNvPr id="296" name="Google Shape;296;p23"/>
          <p:cNvSpPr txBox="1"/>
          <p:nvPr>
            <p:ph idx="1" type="body"/>
          </p:nvPr>
        </p:nvSpPr>
        <p:spPr>
          <a:xfrm>
            <a:off x="602428" y="1463040"/>
            <a:ext cx="4216998" cy="539496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94000"/>
              </a:lnSpc>
              <a:spcBef>
                <a:spcPts val="0"/>
              </a:spcBef>
              <a:spcAft>
                <a:spcPts val="0"/>
              </a:spcAft>
              <a:buClr>
                <a:schemeClr val="dk2"/>
              </a:buClr>
              <a:buSzPct val="100000"/>
              <a:buNone/>
            </a:pPr>
            <a:r>
              <a:rPr lang="en-US" sz="2400"/>
              <a:t>	</a:t>
            </a:r>
            <a:r>
              <a:rPr lang="en-US"/>
              <a:t> </a:t>
            </a:r>
            <a:endParaRPr/>
          </a:p>
          <a:p>
            <a:pPr indent="0" lvl="0" marL="0" rtl="0" algn="l">
              <a:lnSpc>
                <a:spcPct val="94000"/>
              </a:lnSpc>
              <a:spcBef>
                <a:spcPts val="1200"/>
              </a:spcBef>
              <a:spcAft>
                <a:spcPts val="0"/>
              </a:spcAft>
              <a:buClr>
                <a:schemeClr val="dk2"/>
              </a:buClr>
              <a:buSzPct val="80000"/>
              <a:buNone/>
            </a:pPr>
            <a:r>
              <a:rPr lang="en-US"/>
              <a:t>  </a:t>
            </a:r>
            <a:r>
              <a:rPr lang="en-US" sz="8000"/>
              <a:t> </a:t>
            </a:r>
            <a:r>
              <a:rPr b="1" lang="en-US" sz="7300"/>
              <a:t>   </a:t>
            </a:r>
            <a:r>
              <a:rPr b="1" lang="en-US" sz="9800" u="sng"/>
              <a:t>Terms to use:</a:t>
            </a:r>
            <a:endParaRPr b="1" sz="2500" u="sng"/>
          </a:p>
          <a:p>
            <a:pPr indent="-371348" lvl="0" marL="384048" rtl="0" algn="l">
              <a:lnSpc>
                <a:spcPct val="94000"/>
              </a:lnSpc>
              <a:spcBef>
                <a:spcPts val="1200"/>
              </a:spcBef>
              <a:spcAft>
                <a:spcPts val="0"/>
              </a:spcAft>
              <a:buClr>
                <a:schemeClr val="dk2"/>
              </a:buClr>
              <a:buSzPct val="100000"/>
              <a:buChar char="●"/>
            </a:pPr>
            <a:r>
              <a:rPr lang="en-US" sz="10400"/>
              <a:t>medically necessary</a:t>
            </a:r>
            <a:endParaRPr sz="500"/>
          </a:p>
          <a:p>
            <a:pPr indent="-371348" lvl="0" marL="384048" rtl="0" algn="l">
              <a:lnSpc>
                <a:spcPct val="94000"/>
              </a:lnSpc>
              <a:spcBef>
                <a:spcPts val="1200"/>
              </a:spcBef>
              <a:spcAft>
                <a:spcPts val="0"/>
              </a:spcAft>
              <a:buClr>
                <a:schemeClr val="dk2"/>
              </a:buClr>
              <a:buSzPct val="100000"/>
              <a:buChar char="●"/>
            </a:pPr>
            <a:r>
              <a:rPr lang="en-US" sz="10400"/>
              <a:t>clinically based</a:t>
            </a:r>
            <a:endParaRPr sz="500"/>
          </a:p>
          <a:p>
            <a:pPr indent="-371348" lvl="0" marL="384048" rtl="0" algn="l">
              <a:lnSpc>
                <a:spcPct val="94000"/>
              </a:lnSpc>
              <a:spcBef>
                <a:spcPts val="1200"/>
              </a:spcBef>
              <a:spcAft>
                <a:spcPts val="0"/>
              </a:spcAft>
              <a:buClr>
                <a:schemeClr val="dk2"/>
              </a:buClr>
              <a:buSzPct val="100000"/>
              <a:buChar char="●"/>
            </a:pPr>
            <a:r>
              <a:rPr lang="en-US" sz="10400"/>
              <a:t>promoting independence</a:t>
            </a:r>
            <a:endParaRPr sz="500"/>
          </a:p>
          <a:p>
            <a:pPr indent="-371348" lvl="0" marL="384048" rtl="0" algn="l">
              <a:lnSpc>
                <a:spcPct val="94000"/>
              </a:lnSpc>
              <a:spcBef>
                <a:spcPts val="1200"/>
              </a:spcBef>
              <a:spcAft>
                <a:spcPts val="0"/>
              </a:spcAft>
              <a:buClr>
                <a:schemeClr val="dk2"/>
              </a:buClr>
              <a:buSzPct val="100000"/>
              <a:buChar char="●"/>
            </a:pPr>
            <a:r>
              <a:rPr lang="en-US" sz="10400"/>
              <a:t>preventing secondary disability</a:t>
            </a:r>
            <a:endParaRPr sz="500"/>
          </a:p>
          <a:p>
            <a:pPr indent="-371348" lvl="0" marL="384048" rtl="0" algn="l">
              <a:lnSpc>
                <a:spcPct val="94000"/>
              </a:lnSpc>
              <a:spcBef>
                <a:spcPts val="1200"/>
              </a:spcBef>
              <a:spcAft>
                <a:spcPts val="0"/>
              </a:spcAft>
              <a:buClr>
                <a:schemeClr val="dk2"/>
              </a:buClr>
              <a:buSzPct val="100000"/>
              <a:buChar char="●"/>
            </a:pPr>
            <a:r>
              <a:rPr lang="en-US" sz="10400"/>
              <a:t>cost-effective</a:t>
            </a:r>
            <a:endParaRPr sz="500"/>
          </a:p>
          <a:p>
            <a:pPr indent="-371348" lvl="0" marL="384048" rtl="0" algn="l">
              <a:lnSpc>
                <a:spcPct val="94000"/>
              </a:lnSpc>
              <a:spcBef>
                <a:spcPts val="1200"/>
              </a:spcBef>
              <a:spcAft>
                <a:spcPts val="0"/>
              </a:spcAft>
              <a:buClr>
                <a:schemeClr val="dk2"/>
              </a:buClr>
              <a:buSzPct val="100000"/>
              <a:buChar char="●"/>
            </a:pPr>
            <a:r>
              <a:rPr lang="en-US" sz="10400"/>
              <a:t>safety</a:t>
            </a:r>
            <a:endParaRPr sz="500"/>
          </a:p>
        </p:txBody>
      </p:sp>
      <p:sp>
        <p:nvSpPr>
          <p:cNvPr id="297" name="Google Shape;297;p23"/>
          <p:cNvSpPr txBox="1"/>
          <p:nvPr>
            <p:ph idx="2" type="body"/>
          </p:nvPr>
        </p:nvSpPr>
        <p:spPr>
          <a:xfrm>
            <a:off x="4819426" y="1731309"/>
            <a:ext cx="3572216" cy="457648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4000"/>
              </a:lnSpc>
              <a:spcBef>
                <a:spcPts val="0"/>
              </a:spcBef>
              <a:spcAft>
                <a:spcPts val="0"/>
              </a:spcAft>
              <a:buClr>
                <a:schemeClr val="dk2"/>
              </a:buClr>
              <a:buSzPct val="100000"/>
              <a:buNone/>
            </a:pPr>
            <a:r>
              <a:rPr b="1" lang="en-US" sz="9800" u="sng"/>
              <a:t>Terms to avoid:</a:t>
            </a:r>
            <a:endParaRPr/>
          </a:p>
          <a:p>
            <a:pPr indent="-371348" lvl="0" marL="384048" rtl="0" algn="l">
              <a:lnSpc>
                <a:spcPct val="94000"/>
              </a:lnSpc>
              <a:spcBef>
                <a:spcPts val="1200"/>
              </a:spcBef>
              <a:spcAft>
                <a:spcPts val="0"/>
              </a:spcAft>
              <a:buClr>
                <a:schemeClr val="dk2"/>
              </a:buClr>
              <a:buSzPct val="100000"/>
              <a:buChar char="●"/>
            </a:pPr>
            <a:r>
              <a:rPr lang="en-US" sz="10400"/>
              <a:t>custodial</a:t>
            </a:r>
            <a:endParaRPr sz="500"/>
          </a:p>
          <a:p>
            <a:pPr indent="-371348" lvl="0" marL="384048" rtl="0" algn="l">
              <a:lnSpc>
                <a:spcPct val="94000"/>
              </a:lnSpc>
              <a:spcBef>
                <a:spcPts val="1200"/>
              </a:spcBef>
              <a:spcAft>
                <a:spcPts val="0"/>
              </a:spcAft>
              <a:buClr>
                <a:schemeClr val="dk2"/>
              </a:buClr>
              <a:buSzPct val="100000"/>
              <a:buChar char="●"/>
            </a:pPr>
            <a:r>
              <a:rPr lang="en-US" sz="10400"/>
              <a:t>rehabilitate</a:t>
            </a:r>
            <a:endParaRPr sz="500"/>
          </a:p>
          <a:p>
            <a:pPr indent="-371348" lvl="0" marL="384048" rtl="0" algn="l">
              <a:lnSpc>
                <a:spcPct val="94000"/>
              </a:lnSpc>
              <a:spcBef>
                <a:spcPts val="1200"/>
              </a:spcBef>
              <a:spcAft>
                <a:spcPts val="0"/>
              </a:spcAft>
              <a:buClr>
                <a:schemeClr val="dk2"/>
              </a:buClr>
              <a:buSzPct val="100000"/>
              <a:buChar char="●"/>
            </a:pPr>
            <a:r>
              <a:rPr lang="en-US" sz="10400"/>
              <a:t>developmental delay/disability</a:t>
            </a:r>
            <a:endParaRPr sz="500"/>
          </a:p>
          <a:p>
            <a:pPr indent="-371348" lvl="0" marL="384048" rtl="0" algn="l">
              <a:lnSpc>
                <a:spcPct val="94000"/>
              </a:lnSpc>
              <a:spcBef>
                <a:spcPts val="1200"/>
              </a:spcBef>
              <a:spcAft>
                <a:spcPts val="0"/>
              </a:spcAft>
              <a:buClr>
                <a:schemeClr val="dk2"/>
              </a:buClr>
              <a:buSzPct val="100000"/>
              <a:buChar char="●"/>
            </a:pPr>
            <a:r>
              <a:rPr lang="en-US" sz="10400"/>
              <a:t>speech delay (without a diagnosis such as aphasia)</a:t>
            </a:r>
            <a:endParaRPr sz="10400"/>
          </a:p>
          <a:p>
            <a:pPr indent="-371348" lvl="0" marL="384048" rtl="0" algn="l">
              <a:lnSpc>
                <a:spcPct val="94000"/>
              </a:lnSpc>
              <a:spcBef>
                <a:spcPts val="1200"/>
              </a:spcBef>
              <a:spcAft>
                <a:spcPts val="0"/>
              </a:spcAft>
              <a:buSzPct val="100000"/>
              <a:buChar char="●"/>
            </a:pPr>
            <a:r>
              <a:rPr lang="en-US" sz="10400"/>
              <a:t>educational</a:t>
            </a:r>
            <a:endParaRPr sz="10400"/>
          </a:p>
          <a:p>
            <a:pPr indent="-371348" lvl="0" marL="384048" rtl="0" algn="l">
              <a:lnSpc>
                <a:spcPct val="94000"/>
              </a:lnSpc>
              <a:spcBef>
                <a:spcPts val="1200"/>
              </a:spcBef>
              <a:spcAft>
                <a:spcPts val="0"/>
              </a:spcAft>
              <a:buClr>
                <a:schemeClr val="dk2"/>
              </a:buClr>
              <a:buSzPct val="100000"/>
              <a:buChar char="●"/>
            </a:pPr>
            <a:r>
              <a:rPr b="1" lang="en-US" sz="10400"/>
              <a:t>caregiver convenience</a:t>
            </a:r>
            <a:endParaRPr b="1" sz="10400"/>
          </a:p>
        </p:txBody>
      </p:sp>
      <p:sp>
        <p:nvSpPr>
          <p:cNvPr id="298" name="Google Shape;298;p23"/>
          <p:cNvSpPr txBox="1"/>
          <p:nvPr>
            <p:ph idx="12" type="sldNum"/>
          </p:nvPr>
        </p:nvSpPr>
        <p:spPr>
          <a:xfrm>
            <a:off x="7104552" y="6453386"/>
            <a:ext cx="1197219" cy="404614"/>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4"/>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US"/>
              <a:t>A Letter of Medical Necessity</a:t>
            </a:r>
            <a:endParaRPr/>
          </a:p>
        </p:txBody>
      </p:sp>
      <p:sp>
        <p:nvSpPr>
          <p:cNvPr id="305" name="Google Shape;305;p24"/>
          <p:cNvSpPr txBox="1"/>
          <p:nvPr>
            <p:ph idx="1" type="body"/>
          </p:nvPr>
        </p:nvSpPr>
        <p:spPr>
          <a:xfrm>
            <a:off x="613185" y="1441525"/>
            <a:ext cx="8315661" cy="518518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4000"/>
              </a:lnSpc>
              <a:spcBef>
                <a:spcPts val="0"/>
              </a:spcBef>
              <a:spcAft>
                <a:spcPts val="0"/>
              </a:spcAft>
              <a:buClr>
                <a:schemeClr val="dk2"/>
              </a:buClr>
              <a:buSzPct val="100000"/>
              <a:buNone/>
            </a:pPr>
            <a:r>
              <a:rPr b="1" lang="en-US" sz="2400"/>
              <a:t>Ask if your Letter of Medical Necessity answers the following</a:t>
            </a:r>
            <a:r>
              <a:rPr lang="en-US" sz="2400"/>
              <a:t>:</a:t>
            </a:r>
            <a:endParaRPr/>
          </a:p>
          <a:p>
            <a:pPr indent="0" lvl="0" marL="0" rtl="0" algn="l">
              <a:lnSpc>
                <a:spcPct val="94000"/>
              </a:lnSpc>
              <a:spcBef>
                <a:spcPts val="1200"/>
              </a:spcBef>
              <a:spcAft>
                <a:spcPts val="0"/>
              </a:spcAft>
              <a:buClr>
                <a:schemeClr val="dk2"/>
              </a:buClr>
              <a:buSzPct val="153846"/>
              <a:buNone/>
            </a:pPr>
            <a:r>
              <a:t/>
            </a:r>
            <a:endParaRPr/>
          </a:p>
          <a:p>
            <a:pPr indent="-372618" lvl="0" marL="384048" rtl="0" algn="l">
              <a:lnSpc>
                <a:spcPct val="115000"/>
              </a:lnSpc>
              <a:spcBef>
                <a:spcPts val="1200"/>
              </a:spcBef>
              <a:spcAft>
                <a:spcPts val="0"/>
              </a:spcAft>
              <a:buClr>
                <a:schemeClr val="dk2"/>
              </a:buClr>
              <a:buSzPct val="100000"/>
              <a:buChar char="●"/>
            </a:pPr>
            <a:r>
              <a:rPr lang="en-US" sz="2400"/>
              <a:t>Is there a licensed provider stating in writing, the item/service is medically necessary?</a:t>
            </a:r>
            <a:endParaRPr/>
          </a:p>
          <a:p>
            <a:pPr indent="-372618" lvl="0" marL="384048" rtl="0" algn="l">
              <a:lnSpc>
                <a:spcPct val="115000"/>
              </a:lnSpc>
              <a:spcBef>
                <a:spcPts val="1200"/>
              </a:spcBef>
              <a:spcAft>
                <a:spcPts val="0"/>
              </a:spcAft>
              <a:buClr>
                <a:schemeClr val="dk2"/>
              </a:buClr>
              <a:buSzPct val="100000"/>
              <a:buChar char="●"/>
            </a:pPr>
            <a:r>
              <a:rPr lang="en-US" sz="2400"/>
              <a:t>Is this item/service not for caregiver convenience?</a:t>
            </a:r>
            <a:endParaRPr/>
          </a:p>
          <a:p>
            <a:pPr indent="-372618" lvl="0" marL="384048" rtl="0" algn="l">
              <a:lnSpc>
                <a:spcPct val="115000"/>
              </a:lnSpc>
              <a:spcBef>
                <a:spcPts val="1200"/>
              </a:spcBef>
              <a:spcAft>
                <a:spcPts val="0"/>
              </a:spcAft>
              <a:buClr>
                <a:schemeClr val="dk2"/>
              </a:buClr>
              <a:buSzPct val="100000"/>
              <a:buChar char="●"/>
            </a:pPr>
            <a:r>
              <a:rPr lang="en-US" sz="2400"/>
              <a:t>Is this item/service costs effective and if so have you explained how?</a:t>
            </a:r>
            <a:endParaRPr/>
          </a:p>
          <a:p>
            <a:pPr indent="-372618" lvl="0" marL="384048" rtl="0" algn="l">
              <a:lnSpc>
                <a:spcPct val="115000"/>
              </a:lnSpc>
              <a:spcBef>
                <a:spcPts val="1200"/>
              </a:spcBef>
              <a:spcAft>
                <a:spcPts val="0"/>
              </a:spcAft>
              <a:buClr>
                <a:schemeClr val="dk2"/>
              </a:buClr>
              <a:buSzPct val="100000"/>
              <a:buChar char="●"/>
            </a:pPr>
            <a:r>
              <a:rPr lang="en-US" sz="2400"/>
              <a:t>Is this item/service considered standard medical practice?</a:t>
            </a:r>
            <a:endParaRPr/>
          </a:p>
          <a:p>
            <a:pPr indent="-372618" lvl="0" marL="384048" rtl="0" algn="l">
              <a:lnSpc>
                <a:spcPct val="115000"/>
              </a:lnSpc>
              <a:spcBef>
                <a:spcPts val="1200"/>
              </a:spcBef>
              <a:spcAft>
                <a:spcPts val="0"/>
              </a:spcAft>
              <a:buClr>
                <a:schemeClr val="dk2"/>
              </a:buClr>
              <a:buSzPct val="100000"/>
              <a:buChar char="●"/>
            </a:pPr>
            <a:r>
              <a:rPr lang="en-US" sz="2400"/>
              <a:t>Have you explained how long and how often the item/service will be used.</a:t>
            </a:r>
            <a:endParaRPr/>
          </a:p>
          <a:p>
            <a:pPr indent="-372618" lvl="0" marL="384048" rtl="0" algn="l">
              <a:lnSpc>
                <a:spcPct val="115000"/>
              </a:lnSpc>
              <a:spcBef>
                <a:spcPts val="1200"/>
              </a:spcBef>
              <a:spcAft>
                <a:spcPts val="0"/>
              </a:spcAft>
              <a:buClr>
                <a:schemeClr val="dk2"/>
              </a:buClr>
              <a:buSzPct val="100000"/>
              <a:buChar char="●"/>
            </a:pPr>
            <a:r>
              <a:rPr lang="en-US" sz="2400"/>
              <a:t>Is this item/service right for the need of individual?</a:t>
            </a:r>
            <a:endParaRPr/>
          </a:p>
          <a:p>
            <a:pPr indent="-257048" lvl="0" marL="384048" rtl="0" algn="l">
              <a:lnSpc>
                <a:spcPct val="94000"/>
              </a:lnSpc>
              <a:spcBef>
                <a:spcPts val="1200"/>
              </a:spcBef>
              <a:spcAft>
                <a:spcPts val="0"/>
              </a:spcAft>
              <a:buClr>
                <a:schemeClr val="dk2"/>
              </a:buClr>
              <a:buSzPct val="153846"/>
              <a:buNone/>
            </a:pPr>
            <a:r>
              <a:t/>
            </a:r>
            <a:endParaRPr/>
          </a:p>
        </p:txBody>
      </p:sp>
      <p:sp>
        <p:nvSpPr>
          <p:cNvPr id="306" name="Google Shape;306;p24"/>
          <p:cNvSpPr txBox="1"/>
          <p:nvPr>
            <p:ph idx="12" type="sldNum"/>
          </p:nvPr>
        </p:nvSpPr>
        <p:spPr>
          <a:xfrm>
            <a:off x="7104552" y="6453386"/>
            <a:ext cx="1197219" cy="40461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5"/>
          <p:cNvSpPr txBox="1"/>
          <p:nvPr>
            <p:ph type="title"/>
          </p:nvPr>
        </p:nvSpPr>
        <p:spPr>
          <a:xfrm>
            <a:off x="286025" y="2273225"/>
            <a:ext cx="3127500" cy="243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lang="en-US" sz="5400">
                <a:solidFill>
                  <a:srgbClr val="FFFFFF"/>
                </a:solidFill>
                <a:latin typeface="Calibri"/>
                <a:ea typeface="Calibri"/>
                <a:cs typeface="Calibri"/>
                <a:sym typeface="Calibri"/>
              </a:rPr>
              <a:t>Just ASK</a:t>
            </a:r>
            <a:endParaRPr sz="5400"/>
          </a:p>
        </p:txBody>
      </p:sp>
      <p:sp>
        <p:nvSpPr>
          <p:cNvPr id="314" name="Google Shape;314;p25"/>
          <p:cNvSpPr/>
          <p:nvPr/>
        </p:nvSpPr>
        <p:spPr>
          <a:xfrm>
            <a:off x="3490719" y="0"/>
            <a:ext cx="106556"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15" name="Google Shape;315;p25"/>
          <p:cNvGrpSpPr/>
          <p:nvPr/>
        </p:nvGrpSpPr>
        <p:grpSpPr>
          <a:xfrm>
            <a:off x="4094559" y="166254"/>
            <a:ext cx="4567238" cy="6046295"/>
            <a:chOff x="0" y="-476684"/>
            <a:chExt cx="4567238" cy="6046295"/>
          </a:xfrm>
        </p:grpSpPr>
        <p:sp>
          <p:nvSpPr>
            <p:cNvPr id="316" name="Google Shape;316;p25"/>
            <p:cNvSpPr/>
            <p:nvPr/>
          </p:nvSpPr>
          <p:spPr>
            <a:xfrm>
              <a:off x="0" y="3363072"/>
              <a:ext cx="4567238" cy="2206539"/>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5"/>
            <p:cNvSpPr txBox="1"/>
            <p:nvPr/>
          </p:nvSpPr>
          <p:spPr>
            <a:xfrm>
              <a:off x="0" y="3363072"/>
              <a:ext cx="4567238" cy="2206539"/>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Follow the direction related to the service about how to make a request -  ColoradoPAR website for how to make an EPSDT request for physical health services, DentaQuest for oral health care, etc.</a:t>
              </a:r>
              <a:endParaRPr b="0" i="0" sz="1400" u="none" cap="none" strike="noStrike">
                <a:solidFill>
                  <a:srgbClr val="000000"/>
                </a:solidFill>
                <a:latin typeface="Arial"/>
                <a:ea typeface="Arial"/>
                <a:cs typeface="Arial"/>
                <a:sym typeface="Arial"/>
              </a:endParaRPr>
            </a:p>
          </p:txBody>
        </p:sp>
        <p:sp>
          <p:nvSpPr>
            <p:cNvPr id="318" name="Google Shape;318;p25"/>
            <p:cNvSpPr/>
            <p:nvPr/>
          </p:nvSpPr>
          <p:spPr>
            <a:xfrm rot="10800000">
              <a:off x="0" y="-381680"/>
              <a:ext cx="4567238" cy="3777850"/>
            </a:xfrm>
            <a:prstGeom prst="upArrowCallout">
              <a:avLst>
                <a:gd fmla="val 25000" name="adj1"/>
                <a:gd fmla="val 25000" name="adj2"/>
                <a:gd fmla="val 25000" name="adj3"/>
                <a:gd fmla="val 64977" name="adj4"/>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5"/>
            <p:cNvSpPr txBox="1"/>
            <p:nvPr/>
          </p:nvSpPr>
          <p:spPr>
            <a:xfrm>
              <a:off x="0" y="-476684"/>
              <a:ext cx="4567238" cy="2589291"/>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0" i="0" lang="en-US" sz="2000" u="none" cap="none" strike="noStrike">
                  <a:solidFill>
                    <a:schemeClr val="lt1"/>
                  </a:solidFill>
                  <a:latin typeface="Calibri"/>
                  <a:ea typeface="Calibri"/>
                  <a:cs typeface="Calibri"/>
                  <a:sym typeface="Calibri"/>
                </a:rPr>
                <a:t>Providers who feel a service or item is medically necessary can and should ask for that service even if it is not listed as a covered services – this is possible because of the EPSDT program!</a:t>
              </a:r>
              <a:endParaRPr/>
            </a:p>
            <a:p>
              <a:pPr indent="0" lvl="0" marL="0" marR="0" rtl="0" algn="ctr">
                <a:lnSpc>
                  <a:spcPct val="90000"/>
                </a:lnSpc>
                <a:spcBef>
                  <a:spcPts val="0"/>
                </a:spcBef>
                <a:spcAft>
                  <a:spcPts val="0"/>
                </a:spcAft>
                <a:buClr>
                  <a:schemeClr val="lt1"/>
                </a:buClr>
                <a:buSzPts val="2200"/>
                <a:buFont typeface="Calibri"/>
                <a:buNone/>
              </a:pPr>
              <a:r>
                <a:rPr b="0" i="0" lang="en-US" sz="2000" u="none" cap="none" strike="noStrike">
                  <a:solidFill>
                    <a:schemeClr val="lt1"/>
                  </a:solidFill>
                  <a:latin typeface="Calibri"/>
                  <a:ea typeface="Calibri"/>
                  <a:cs typeface="Calibri"/>
                  <a:sym typeface="Calibri"/>
                </a:rPr>
                <a:t>Providers can even ask to have a service provided at a different location and to a greater extent!</a:t>
              </a:r>
              <a:endParaRPr b="0" i="0" sz="1200" u="none" cap="none" strike="noStrike">
                <a:solidFill>
                  <a:srgbClr val="000000"/>
                </a:solidFill>
                <a:latin typeface="Arial"/>
                <a:ea typeface="Arial"/>
                <a:cs typeface="Arial"/>
                <a:sym typeface="Arial"/>
              </a:endParaRPr>
            </a:p>
          </p:txBody>
        </p:sp>
      </p:grpSp>
      <p:sp>
        <p:nvSpPr>
          <p:cNvPr id="320" name="Google Shape;320;p2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1591391f9d_0_39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4000"/>
              <a:t>DON’T FORGET</a:t>
            </a:r>
            <a:endParaRPr sz="4000"/>
          </a:p>
        </p:txBody>
      </p:sp>
      <p:sp>
        <p:nvSpPr>
          <p:cNvPr id="327" name="Google Shape;327;g31591391f9d_0_39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g31591391f9d_0_397"/>
          <p:cNvSpPr txBox="1"/>
          <p:nvPr>
            <p:ph idx="4294967295" type="body"/>
          </p:nvPr>
        </p:nvSpPr>
        <p:spPr>
          <a:xfrm>
            <a:off x="838686" y="2538503"/>
            <a:ext cx="3613200"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360"/>
              </a:spcBef>
              <a:spcAft>
                <a:spcPts val="0"/>
              </a:spcAft>
              <a:buSzPts val="1800"/>
              <a:buFont typeface="Libre Franklin"/>
              <a:buNone/>
            </a:pPr>
            <a:r>
              <a:rPr b="1" lang="en-US" sz="2800"/>
              <a:t>EPSDT covers ALL Medical AND</a:t>
            </a:r>
            <a:r>
              <a:rPr lang="en-US" sz="2800"/>
              <a:t>:</a:t>
            </a:r>
            <a:endParaRPr/>
          </a:p>
          <a:p>
            <a:pPr indent="-384048" lvl="0" marL="384048" rtl="0" algn="l">
              <a:lnSpc>
                <a:spcPct val="94000"/>
              </a:lnSpc>
              <a:spcBef>
                <a:spcPts val="560"/>
              </a:spcBef>
              <a:spcAft>
                <a:spcPts val="0"/>
              </a:spcAft>
              <a:buSzPts val="1800"/>
              <a:buChar char="●"/>
            </a:pPr>
            <a:r>
              <a:rPr lang="en-US" sz="2800"/>
              <a:t>Dentistry</a:t>
            </a:r>
            <a:endParaRPr/>
          </a:p>
          <a:p>
            <a:pPr indent="-384048" lvl="0" marL="384048" rtl="0" algn="l">
              <a:lnSpc>
                <a:spcPct val="94000"/>
              </a:lnSpc>
              <a:spcBef>
                <a:spcPts val="560"/>
              </a:spcBef>
              <a:spcAft>
                <a:spcPts val="0"/>
              </a:spcAft>
              <a:buSzPts val="1800"/>
              <a:buChar char="●"/>
            </a:pPr>
            <a:r>
              <a:rPr lang="en-US" sz="2800"/>
              <a:t>Pharmacy</a:t>
            </a:r>
            <a:endParaRPr/>
          </a:p>
          <a:p>
            <a:pPr indent="-384048" lvl="0" marL="384048" rtl="0" algn="l">
              <a:lnSpc>
                <a:spcPct val="94000"/>
              </a:lnSpc>
              <a:spcBef>
                <a:spcPts val="560"/>
              </a:spcBef>
              <a:spcAft>
                <a:spcPts val="0"/>
              </a:spcAft>
              <a:buSzPts val="1800"/>
              <a:buChar char="●"/>
            </a:pPr>
            <a:r>
              <a:rPr lang="en-US" sz="2800"/>
              <a:t>Vision</a:t>
            </a:r>
            <a:endParaRPr/>
          </a:p>
          <a:p>
            <a:pPr indent="-384048" lvl="0" marL="384048" rtl="0" algn="l">
              <a:lnSpc>
                <a:spcPct val="94000"/>
              </a:lnSpc>
              <a:spcBef>
                <a:spcPts val="560"/>
              </a:spcBef>
              <a:spcAft>
                <a:spcPts val="0"/>
              </a:spcAft>
              <a:buSzPts val="1800"/>
              <a:buChar char="●"/>
            </a:pPr>
            <a:r>
              <a:rPr lang="en-US" sz="2800"/>
              <a:t>Behavioral Health</a:t>
            </a:r>
            <a:endParaRPr/>
          </a:p>
          <a:p>
            <a:pPr indent="-384048" lvl="0" marL="384048" rtl="0" algn="l">
              <a:lnSpc>
                <a:spcPct val="94000"/>
              </a:lnSpc>
              <a:spcBef>
                <a:spcPts val="560"/>
              </a:spcBef>
              <a:spcAft>
                <a:spcPts val="200"/>
              </a:spcAft>
              <a:buSzPts val="1800"/>
              <a:buFont typeface="Libre Franklin"/>
              <a:buNone/>
            </a:pPr>
            <a:r>
              <a:t/>
            </a:r>
            <a:endParaRPr sz="2800"/>
          </a:p>
        </p:txBody>
      </p:sp>
      <p:pic>
        <p:nvPicPr>
          <p:cNvPr descr="A picture containing text, cup, container, can&#10;&#10;Description automatically generated" id="329" name="Google Shape;329;g31591391f9d_0_397"/>
          <p:cNvPicPr preferRelativeResize="0"/>
          <p:nvPr/>
        </p:nvPicPr>
        <p:blipFill rotWithShape="1">
          <a:blip r:embed="rId3">
            <a:alphaModFix/>
          </a:blip>
          <a:srcRect b="0" l="18675" r="12915" t="0"/>
          <a:stretch/>
        </p:blipFill>
        <p:spPr>
          <a:xfrm>
            <a:off x="4692221" y="2603790"/>
            <a:ext cx="1531994" cy="3131887"/>
          </a:xfrm>
          <a:prstGeom prst="rect">
            <a:avLst/>
          </a:prstGeom>
          <a:noFill/>
          <a:ln>
            <a:noFill/>
          </a:ln>
        </p:spPr>
      </p:pic>
      <p:pic>
        <p:nvPicPr>
          <p:cNvPr descr="A picture containing light, night sky&#10;&#10;Description automatically generated" id="330" name="Google Shape;330;g31591391f9d_0_397"/>
          <p:cNvPicPr preferRelativeResize="0"/>
          <p:nvPr/>
        </p:nvPicPr>
        <p:blipFill rotWithShape="1">
          <a:blip r:embed="rId4">
            <a:alphaModFix/>
          </a:blip>
          <a:srcRect b="0" l="16625" r="14447" t="0"/>
          <a:stretch/>
        </p:blipFill>
        <p:spPr>
          <a:xfrm>
            <a:off x="6532880" y="2265037"/>
            <a:ext cx="1696720" cy="1747816"/>
          </a:xfrm>
          <a:prstGeom prst="rect">
            <a:avLst/>
          </a:prstGeom>
          <a:noFill/>
          <a:ln>
            <a:noFill/>
          </a:ln>
        </p:spPr>
      </p:pic>
      <p:pic>
        <p:nvPicPr>
          <p:cNvPr descr="A child wearing glasses&#10;&#10;Description automatically generated with medium confidence" id="331" name="Google Shape;331;g31591391f9d_0_397"/>
          <p:cNvPicPr preferRelativeResize="0"/>
          <p:nvPr/>
        </p:nvPicPr>
        <p:blipFill rotWithShape="1">
          <a:blip r:embed="rId5">
            <a:alphaModFix/>
          </a:blip>
          <a:srcRect b="0" l="14461" r="16544" t="0"/>
          <a:stretch/>
        </p:blipFill>
        <p:spPr>
          <a:xfrm>
            <a:off x="6532880" y="4169734"/>
            <a:ext cx="1696720" cy="18443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txBox="1"/>
          <p:nvPr>
            <p:ph type="title"/>
          </p:nvPr>
        </p:nvSpPr>
        <p:spPr>
          <a:xfrm>
            <a:off x="311775" y="359675"/>
            <a:ext cx="8520600" cy="83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960"/>
              <a:buFont typeface="Calibri"/>
              <a:buNone/>
            </a:pPr>
            <a:r>
              <a:rPr lang="en-US" sz="2890"/>
              <a:t>Home and Community Based Waiver Services (HCBS)</a:t>
            </a:r>
            <a:endParaRPr sz="2890"/>
          </a:p>
        </p:txBody>
      </p:sp>
      <p:sp>
        <p:nvSpPr>
          <p:cNvPr id="338" name="Google Shape;338;p27"/>
          <p:cNvSpPr txBox="1"/>
          <p:nvPr>
            <p:ph idx="1" type="body"/>
          </p:nvPr>
        </p:nvSpPr>
        <p:spPr>
          <a:xfrm>
            <a:off x="311700" y="2007600"/>
            <a:ext cx="3999900" cy="4101600"/>
          </a:xfrm>
          <a:prstGeom prst="rect">
            <a:avLst/>
          </a:prstGeom>
          <a:noFill/>
          <a:ln>
            <a:noFill/>
          </a:ln>
        </p:spPr>
        <p:txBody>
          <a:bodyPr anchorCtr="0" anchor="t" bIns="45700" lIns="91425" spcFirstLastPara="1" rIns="91425" wrap="square" tIns="45700">
            <a:normAutofit/>
          </a:bodyPr>
          <a:lstStyle/>
          <a:p>
            <a:pPr indent="0" lvl="0" marL="114300" rtl="0" algn="ctr">
              <a:lnSpc>
                <a:spcPct val="100000"/>
              </a:lnSpc>
              <a:spcBef>
                <a:spcPts val="360"/>
              </a:spcBef>
              <a:spcAft>
                <a:spcPts val="0"/>
              </a:spcAft>
              <a:buSzPts val="1800"/>
              <a:buNone/>
            </a:pPr>
            <a:r>
              <a:rPr b="1" lang="en-US" sz="1900"/>
              <a:t>Children’s Waivers</a:t>
            </a:r>
            <a:endParaRPr b="1" sz="1900"/>
          </a:p>
          <a:p>
            <a:pPr indent="0" lvl="0" marL="114300" rtl="0" algn="ctr">
              <a:lnSpc>
                <a:spcPct val="100000"/>
              </a:lnSpc>
              <a:spcBef>
                <a:spcPts val="360"/>
              </a:spcBef>
              <a:spcAft>
                <a:spcPts val="0"/>
              </a:spcAft>
              <a:buSzPts val="1800"/>
              <a:buNone/>
            </a:pPr>
            <a:r>
              <a:t/>
            </a:r>
            <a:endParaRPr b="1" sz="1900"/>
          </a:p>
          <a:p>
            <a:pPr indent="0" lvl="0" marL="114300" rtl="0" algn="l">
              <a:lnSpc>
                <a:spcPct val="100000"/>
              </a:lnSpc>
              <a:spcBef>
                <a:spcPts val="360"/>
              </a:spcBef>
              <a:spcAft>
                <a:spcPts val="0"/>
              </a:spcAft>
              <a:buSzPts val="1800"/>
              <a:buNone/>
            </a:pPr>
            <a:r>
              <a:rPr lang="en-US" sz="1600" u="sng">
                <a:solidFill>
                  <a:schemeClr val="hlink"/>
                </a:solidFill>
                <a:hlinkClick r:id="rId3"/>
              </a:rPr>
              <a:t>Children Extensive Support</a:t>
            </a:r>
            <a:endParaRPr sz="1600"/>
          </a:p>
          <a:p>
            <a:pPr indent="0" lvl="0" marL="114300" rtl="0" algn="l">
              <a:lnSpc>
                <a:spcPct val="100000"/>
              </a:lnSpc>
              <a:spcBef>
                <a:spcPts val="360"/>
              </a:spcBef>
              <a:spcAft>
                <a:spcPts val="0"/>
              </a:spcAft>
              <a:buSzPts val="1800"/>
              <a:buNone/>
            </a:pPr>
            <a:r>
              <a:t/>
            </a:r>
            <a:endParaRPr sz="1600"/>
          </a:p>
          <a:p>
            <a:pPr indent="0" lvl="0" marL="114300" rtl="0" algn="l">
              <a:lnSpc>
                <a:spcPct val="100000"/>
              </a:lnSpc>
              <a:spcBef>
                <a:spcPts val="360"/>
              </a:spcBef>
              <a:spcAft>
                <a:spcPts val="0"/>
              </a:spcAft>
              <a:buSzPts val="1800"/>
              <a:buNone/>
            </a:pPr>
            <a:r>
              <a:rPr lang="en-US" sz="1600" u="sng">
                <a:solidFill>
                  <a:schemeClr val="hlink"/>
                </a:solidFill>
                <a:hlinkClick r:id="rId4"/>
              </a:rPr>
              <a:t>Children’s HCBS</a:t>
            </a:r>
            <a:endParaRPr sz="1600"/>
          </a:p>
          <a:p>
            <a:pPr indent="0" lvl="0" marL="114300" rtl="0" algn="l">
              <a:lnSpc>
                <a:spcPct val="100000"/>
              </a:lnSpc>
              <a:spcBef>
                <a:spcPts val="360"/>
              </a:spcBef>
              <a:spcAft>
                <a:spcPts val="0"/>
              </a:spcAft>
              <a:buSzPts val="1800"/>
              <a:buNone/>
            </a:pPr>
            <a:r>
              <a:t/>
            </a:r>
            <a:endParaRPr sz="1600"/>
          </a:p>
          <a:p>
            <a:pPr indent="0" lvl="0" marL="114300" rtl="0" algn="l">
              <a:lnSpc>
                <a:spcPct val="100000"/>
              </a:lnSpc>
              <a:spcBef>
                <a:spcPts val="360"/>
              </a:spcBef>
              <a:spcAft>
                <a:spcPts val="0"/>
              </a:spcAft>
              <a:buSzPts val="1800"/>
              <a:buNone/>
            </a:pPr>
            <a:r>
              <a:rPr lang="en-US" sz="1600" u="sng">
                <a:solidFill>
                  <a:schemeClr val="hlink"/>
                </a:solidFill>
                <a:hlinkClick r:id="rId5"/>
              </a:rPr>
              <a:t>Children with Life Limiting Illness</a:t>
            </a:r>
            <a:endParaRPr sz="1600"/>
          </a:p>
          <a:p>
            <a:pPr indent="0" lvl="0" marL="114300" rtl="0" algn="l">
              <a:lnSpc>
                <a:spcPct val="100000"/>
              </a:lnSpc>
              <a:spcBef>
                <a:spcPts val="360"/>
              </a:spcBef>
              <a:spcAft>
                <a:spcPts val="0"/>
              </a:spcAft>
              <a:buSzPts val="1800"/>
              <a:buNone/>
            </a:pPr>
            <a:r>
              <a:t/>
            </a:r>
            <a:endParaRPr sz="1600"/>
          </a:p>
          <a:p>
            <a:pPr indent="0" lvl="0" marL="114300" rtl="0" algn="l">
              <a:lnSpc>
                <a:spcPct val="100000"/>
              </a:lnSpc>
              <a:spcBef>
                <a:spcPts val="360"/>
              </a:spcBef>
              <a:spcAft>
                <a:spcPts val="0"/>
              </a:spcAft>
              <a:buSzPts val="1800"/>
              <a:buNone/>
            </a:pPr>
            <a:r>
              <a:rPr lang="en-US" sz="1600" u="sng">
                <a:solidFill>
                  <a:schemeClr val="hlink"/>
                </a:solidFill>
                <a:hlinkClick r:id="rId6"/>
              </a:rPr>
              <a:t>Children Habilitation Residential Program </a:t>
            </a:r>
            <a:endParaRPr sz="1600"/>
          </a:p>
          <a:p>
            <a:pPr indent="0" lvl="0" marL="0" rtl="0" algn="l">
              <a:lnSpc>
                <a:spcPct val="100000"/>
              </a:lnSpc>
              <a:spcBef>
                <a:spcPts val="360"/>
              </a:spcBef>
              <a:spcAft>
                <a:spcPts val="0"/>
              </a:spcAft>
              <a:buSzPts val="1800"/>
              <a:buNone/>
            </a:pPr>
            <a:r>
              <a:t/>
            </a:r>
            <a:endParaRPr/>
          </a:p>
          <a:p>
            <a:pPr indent="0" lvl="0" marL="114300" rtl="0" algn="l">
              <a:lnSpc>
                <a:spcPct val="100000"/>
              </a:lnSpc>
              <a:spcBef>
                <a:spcPts val="360"/>
              </a:spcBef>
              <a:spcAft>
                <a:spcPts val="0"/>
              </a:spcAft>
              <a:buSzPts val="1800"/>
              <a:buNone/>
            </a:pPr>
            <a:r>
              <a:t/>
            </a:r>
            <a:endParaRPr/>
          </a:p>
        </p:txBody>
      </p:sp>
      <p:sp>
        <p:nvSpPr>
          <p:cNvPr id="339" name="Google Shape;339;p27"/>
          <p:cNvSpPr txBox="1"/>
          <p:nvPr/>
        </p:nvSpPr>
        <p:spPr>
          <a:xfrm>
            <a:off x="4446150" y="1848350"/>
            <a:ext cx="4632000" cy="4599600"/>
          </a:xfrm>
          <a:prstGeom prst="rect">
            <a:avLst/>
          </a:prstGeom>
          <a:noFill/>
          <a:ln>
            <a:noFill/>
          </a:ln>
        </p:spPr>
        <p:txBody>
          <a:bodyPr anchorCtr="0" anchor="t" bIns="45700" lIns="91425" spcFirstLastPara="1" rIns="91425" wrap="square" tIns="45700">
            <a:normAutofit/>
          </a:bodyPr>
          <a:lstStyle/>
          <a:p>
            <a:pPr indent="0" lvl="0" marL="114300" marR="0" rtl="0" algn="ctr">
              <a:lnSpc>
                <a:spcPct val="100000"/>
              </a:lnSpc>
              <a:spcBef>
                <a:spcPts val="360"/>
              </a:spcBef>
              <a:spcAft>
                <a:spcPts val="0"/>
              </a:spcAft>
              <a:buClr>
                <a:schemeClr val="dk1"/>
              </a:buClr>
              <a:buSzPts val="1800"/>
              <a:buFont typeface="Libre Franklin"/>
              <a:buNone/>
            </a:pPr>
            <a:r>
              <a:rPr b="1" i="0" lang="en-US" sz="1800" u="none" cap="none" strike="noStrike">
                <a:solidFill>
                  <a:schemeClr val="dk2"/>
                </a:solidFill>
                <a:latin typeface="Libre Franklin"/>
                <a:ea typeface="Libre Franklin"/>
                <a:cs typeface="Libre Franklin"/>
                <a:sym typeface="Libre Franklin"/>
              </a:rPr>
              <a:t>Adult Waivers</a:t>
            </a:r>
            <a:endParaRPr b="1" i="0" sz="1800" u="none" cap="none" strike="noStrike">
              <a:solidFill>
                <a:schemeClr val="dk2"/>
              </a:solidFill>
              <a:latin typeface="Libre Franklin"/>
              <a:ea typeface="Libre Franklin"/>
              <a:cs typeface="Libre Franklin"/>
              <a:sym typeface="Libre Franklin"/>
            </a:endParaRPr>
          </a:p>
          <a:p>
            <a:pPr indent="0" lvl="0" marL="114300" marR="0" rtl="0" algn="ctr">
              <a:lnSpc>
                <a:spcPct val="100000"/>
              </a:lnSpc>
              <a:spcBef>
                <a:spcPts val="360"/>
              </a:spcBef>
              <a:spcAft>
                <a:spcPts val="0"/>
              </a:spcAft>
              <a:buClr>
                <a:schemeClr val="dk1"/>
              </a:buClr>
              <a:buSzPts val="1800"/>
              <a:buFont typeface="Libre Franklin"/>
              <a:buNone/>
            </a:pPr>
            <a:r>
              <a:t/>
            </a:r>
            <a:endParaRPr b="1" sz="1800">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b="0" i="0" lang="en-US" sz="1600" u="sng" cap="none" strike="noStrike">
                <a:solidFill>
                  <a:schemeClr val="hlink"/>
                </a:solidFill>
                <a:latin typeface="Libre Franklin"/>
                <a:ea typeface="Libre Franklin"/>
                <a:cs typeface="Libre Franklin"/>
                <a:sym typeface="Libre Franklin"/>
                <a:hlinkClick r:id="rId7"/>
              </a:rPr>
              <a:t>Elderly Blind &amp; Disabled</a:t>
            </a:r>
            <a:r>
              <a:rPr lang="en-US"/>
              <a:t> </a:t>
            </a:r>
            <a:endParaRPr/>
          </a:p>
          <a:p>
            <a:pPr indent="0" lvl="0" marL="114300" marR="0" rtl="0" algn="l">
              <a:lnSpc>
                <a:spcPct val="100000"/>
              </a:lnSpc>
              <a:spcBef>
                <a:spcPts val="360"/>
              </a:spcBef>
              <a:spcAft>
                <a:spcPts val="0"/>
              </a:spcAft>
              <a:buClr>
                <a:schemeClr val="dk1"/>
              </a:buClr>
              <a:buSzPts val="1800"/>
              <a:buFont typeface="Libre Franklin"/>
              <a:buNone/>
            </a:pPr>
            <a:r>
              <a:t/>
            </a:r>
            <a:endParaRPr b="0" i="0" sz="1600" u="none" cap="none" strike="noStrike">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b="0" i="0" lang="en-US" sz="1600" u="sng" cap="none" strike="noStrike">
                <a:solidFill>
                  <a:schemeClr val="hlink"/>
                </a:solidFill>
                <a:latin typeface="Libre Franklin"/>
                <a:ea typeface="Libre Franklin"/>
                <a:cs typeface="Libre Franklin"/>
                <a:sym typeface="Libre Franklin"/>
                <a:hlinkClick r:id="rId8"/>
              </a:rPr>
              <a:t>Supported Living Services</a:t>
            </a:r>
            <a:endParaRPr/>
          </a:p>
          <a:p>
            <a:pPr indent="0" lvl="0" marL="114300" marR="0" rtl="0" algn="l">
              <a:lnSpc>
                <a:spcPct val="100000"/>
              </a:lnSpc>
              <a:spcBef>
                <a:spcPts val="360"/>
              </a:spcBef>
              <a:spcAft>
                <a:spcPts val="0"/>
              </a:spcAft>
              <a:buClr>
                <a:schemeClr val="dk1"/>
              </a:buClr>
              <a:buSzPts val="1800"/>
              <a:buFont typeface="Libre Franklin"/>
              <a:buNone/>
            </a:pPr>
            <a:r>
              <a:t/>
            </a:r>
            <a:endParaRPr b="0" i="0" sz="1600" u="none" cap="none" strike="noStrike">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b="0" i="0" lang="en-US" sz="1600" u="sng" cap="none" strike="noStrike">
                <a:solidFill>
                  <a:schemeClr val="hlink"/>
                </a:solidFill>
                <a:latin typeface="Libre Franklin"/>
                <a:ea typeface="Libre Franklin"/>
                <a:cs typeface="Libre Franklin"/>
                <a:sym typeface="Libre Franklin"/>
                <a:hlinkClick r:id="rId9"/>
              </a:rPr>
              <a:t>Developmental Disability</a:t>
            </a:r>
            <a:endParaRPr/>
          </a:p>
          <a:p>
            <a:pPr indent="0" lvl="0" marL="114300" marR="0" rtl="0" algn="l">
              <a:lnSpc>
                <a:spcPct val="100000"/>
              </a:lnSpc>
              <a:spcBef>
                <a:spcPts val="360"/>
              </a:spcBef>
              <a:spcAft>
                <a:spcPts val="0"/>
              </a:spcAft>
              <a:buClr>
                <a:schemeClr val="dk1"/>
              </a:buClr>
              <a:buSzPts val="1800"/>
              <a:buFont typeface="Libre Franklin"/>
              <a:buNone/>
            </a:pPr>
            <a:r>
              <a:t/>
            </a:r>
            <a:endParaRPr b="0" i="0" sz="1600" u="none" cap="none" strike="noStrike">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b="0" i="0" lang="en-US" sz="1600" u="sng" cap="none" strike="noStrike">
                <a:solidFill>
                  <a:schemeClr val="hlink"/>
                </a:solidFill>
                <a:latin typeface="Libre Franklin"/>
                <a:ea typeface="Libre Franklin"/>
                <a:cs typeface="Libre Franklin"/>
                <a:sym typeface="Libre Franklin"/>
                <a:hlinkClick r:id="rId10"/>
              </a:rPr>
              <a:t>Brain Injury</a:t>
            </a:r>
            <a:endParaRPr/>
          </a:p>
          <a:p>
            <a:pPr indent="0" lvl="0" marL="114300" marR="0" rtl="0" algn="l">
              <a:lnSpc>
                <a:spcPct val="100000"/>
              </a:lnSpc>
              <a:spcBef>
                <a:spcPts val="360"/>
              </a:spcBef>
              <a:spcAft>
                <a:spcPts val="0"/>
              </a:spcAft>
              <a:buClr>
                <a:schemeClr val="dk1"/>
              </a:buClr>
              <a:buSzPts val="1800"/>
              <a:buFont typeface="Libre Franklin"/>
              <a:buNone/>
            </a:pPr>
            <a:r>
              <a:t/>
            </a:r>
            <a:endParaRPr b="0" i="0" sz="1600" u="none" cap="none" strike="noStrike">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b="0" i="0" lang="en-US" sz="1600" u="sng" cap="none" strike="noStrike">
                <a:solidFill>
                  <a:schemeClr val="hlink"/>
                </a:solidFill>
                <a:latin typeface="Libre Franklin"/>
                <a:ea typeface="Libre Franklin"/>
                <a:cs typeface="Libre Franklin"/>
                <a:sym typeface="Libre Franklin"/>
                <a:hlinkClick r:id="rId11"/>
              </a:rPr>
              <a:t>Community Mental Health</a:t>
            </a:r>
            <a:endParaRPr/>
          </a:p>
          <a:p>
            <a:pPr indent="0" lvl="0" marL="114300" marR="0" rtl="0" algn="l">
              <a:lnSpc>
                <a:spcPct val="100000"/>
              </a:lnSpc>
              <a:spcBef>
                <a:spcPts val="360"/>
              </a:spcBef>
              <a:spcAft>
                <a:spcPts val="0"/>
              </a:spcAft>
              <a:buClr>
                <a:schemeClr val="dk1"/>
              </a:buClr>
              <a:buSzPts val="1800"/>
              <a:buFont typeface="Libre Franklin"/>
              <a:buNone/>
            </a:pPr>
            <a:r>
              <a:t/>
            </a:r>
            <a:endParaRPr sz="1600">
              <a:solidFill>
                <a:schemeClr val="dk2"/>
              </a:solidFill>
              <a:latin typeface="Libre Franklin"/>
              <a:ea typeface="Libre Franklin"/>
              <a:cs typeface="Libre Franklin"/>
              <a:sym typeface="Libre Franklin"/>
            </a:endParaRPr>
          </a:p>
          <a:p>
            <a:pPr indent="0" lvl="0" marL="114300" marR="0" rtl="0" algn="l">
              <a:lnSpc>
                <a:spcPct val="100000"/>
              </a:lnSpc>
              <a:spcBef>
                <a:spcPts val="360"/>
              </a:spcBef>
              <a:spcAft>
                <a:spcPts val="0"/>
              </a:spcAft>
              <a:buClr>
                <a:schemeClr val="dk1"/>
              </a:buClr>
              <a:buSzPts val="1800"/>
              <a:buFont typeface="Libre Franklin"/>
              <a:buNone/>
            </a:pPr>
            <a:r>
              <a:rPr lang="en-US" sz="1600" u="sng">
                <a:solidFill>
                  <a:schemeClr val="hlink"/>
                </a:solidFill>
                <a:latin typeface="Libre Franklin"/>
                <a:ea typeface="Libre Franklin"/>
                <a:cs typeface="Libre Franklin"/>
                <a:sym typeface="Libre Franklin"/>
                <a:hlinkClick r:id="rId12"/>
              </a:rPr>
              <a:t>Complementary and Integrative Health</a:t>
            </a:r>
            <a:endParaRPr b="0" i="0" sz="1600" u="none" cap="none" strike="noStrike">
              <a:solidFill>
                <a:schemeClr val="dk2"/>
              </a:solidFill>
              <a:latin typeface="Libre Franklin"/>
              <a:ea typeface="Libre Franklin"/>
              <a:cs typeface="Libre Franklin"/>
              <a:sym typeface="Libre Franklin"/>
            </a:endParaRPr>
          </a:p>
        </p:txBody>
      </p:sp>
      <p:sp>
        <p:nvSpPr>
          <p:cNvPr id="340" name="Google Shape;340;p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9"/>
          <p:cNvSpPr txBox="1"/>
          <p:nvPr>
            <p:ph type="title"/>
          </p:nvPr>
        </p:nvSpPr>
        <p:spPr>
          <a:xfrm>
            <a:off x="286050" y="2131975"/>
            <a:ext cx="3127500" cy="2438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lang="en-US" sz="3400">
                <a:solidFill>
                  <a:srgbClr val="FFFFFF"/>
                </a:solidFill>
              </a:rPr>
              <a:t>Waiver Services and Items</a:t>
            </a:r>
            <a:endParaRPr sz="3400"/>
          </a:p>
        </p:txBody>
      </p:sp>
      <p:grpSp>
        <p:nvGrpSpPr>
          <p:cNvPr id="346" name="Google Shape;346;p29"/>
          <p:cNvGrpSpPr/>
          <p:nvPr/>
        </p:nvGrpSpPr>
        <p:grpSpPr>
          <a:xfrm>
            <a:off x="3895725" y="1427305"/>
            <a:ext cx="4885203" cy="3972662"/>
            <a:chOff x="0" y="956381"/>
            <a:chExt cx="4885203" cy="3972662"/>
          </a:xfrm>
        </p:grpSpPr>
        <p:sp>
          <p:nvSpPr>
            <p:cNvPr id="347" name="Google Shape;347;p29"/>
            <p:cNvSpPr/>
            <p:nvPr/>
          </p:nvSpPr>
          <p:spPr>
            <a:xfrm>
              <a:off x="0" y="956381"/>
              <a:ext cx="4885203" cy="1765627"/>
            </a:xfrm>
            <a:prstGeom prst="roundRect">
              <a:avLst>
                <a:gd fmla="val 10000" name="adj"/>
              </a:avLst>
            </a:prstGeom>
            <a:solidFill>
              <a:srgbClr val="BF50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9"/>
            <p:cNvSpPr/>
            <p:nvPr/>
          </p:nvSpPr>
          <p:spPr>
            <a:xfrm>
              <a:off x="534102" y="1353647"/>
              <a:ext cx="971095" cy="97109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9"/>
            <p:cNvSpPr/>
            <p:nvPr/>
          </p:nvSpPr>
          <p:spPr>
            <a:xfrm>
              <a:off x="2039300" y="956381"/>
              <a:ext cx="2845902" cy="176562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9"/>
            <p:cNvSpPr txBox="1"/>
            <p:nvPr/>
          </p:nvSpPr>
          <p:spPr>
            <a:xfrm>
              <a:off x="1505197" y="956381"/>
              <a:ext cx="3380005" cy="1765627"/>
            </a:xfrm>
            <a:prstGeom prst="rect">
              <a:avLst/>
            </a:prstGeom>
            <a:noFill/>
            <a:ln>
              <a:noFill/>
            </a:ln>
          </p:spPr>
          <p:txBody>
            <a:bodyPr anchorCtr="0" anchor="ctr" bIns="186850" lIns="186850" spcFirstLastPara="1" rIns="186850" wrap="square" tIns="186850">
              <a:noAutofit/>
            </a:bodyPr>
            <a:lstStyle/>
            <a:p>
              <a:pPr indent="0" lvl="0" marL="0" marR="0" rtl="0" algn="l">
                <a:lnSpc>
                  <a:spcPct val="100000"/>
                </a:lnSpc>
                <a:spcBef>
                  <a:spcPts val="0"/>
                </a:spcBef>
                <a:spcAft>
                  <a:spcPts val="0"/>
                </a:spcAft>
                <a:buClr>
                  <a:schemeClr val="dk1"/>
                </a:buClr>
                <a:buSzPts val="1700"/>
                <a:buFont typeface="Calibri"/>
                <a:buNone/>
              </a:pPr>
              <a:r>
                <a:rPr b="0" i="0" lang="en-US" sz="2000" u="none" cap="none" strike="noStrike">
                  <a:solidFill>
                    <a:schemeClr val="dk1"/>
                  </a:solidFill>
                  <a:latin typeface="Calibri"/>
                  <a:ea typeface="Calibri"/>
                  <a:cs typeface="Calibri"/>
                  <a:sym typeface="Calibri"/>
                </a:rPr>
                <a:t>HCBS Waiver services have already been approved under CMS as not being available in </a:t>
              </a:r>
              <a:r>
                <a:rPr lang="en-US" sz="2000">
                  <a:solidFill>
                    <a:schemeClr val="dk1"/>
                  </a:solidFill>
                  <a:latin typeface="Calibri"/>
                  <a:ea typeface="Calibri"/>
                  <a:cs typeface="Calibri"/>
                  <a:sym typeface="Calibri"/>
                </a:rPr>
                <a:t>f</a:t>
              </a:r>
              <a:r>
                <a:rPr b="0" i="0" lang="en-US" sz="2000" u="none" cap="none" strike="noStrike">
                  <a:solidFill>
                    <a:schemeClr val="dk1"/>
                  </a:solidFill>
                  <a:latin typeface="Calibri"/>
                  <a:ea typeface="Calibri"/>
                  <a:cs typeface="Calibri"/>
                  <a:sym typeface="Calibri"/>
                </a:rPr>
                <a:t>ee for service or EPSDT </a:t>
              </a:r>
              <a:endParaRPr b="0" i="0" sz="1800" u="none" cap="none" strike="noStrike">
                <a:solidFill>
                  <a:srgbClr val="000000"/>
                </a:solidFill>
                <a:latin typeface="Arial"/>
                <a:ea typeface="Arial"/>
                <a:cs typeface="Arial"/>
                <a:sym typeface="Arial"/>
              </a:endParaRPr>
            </a:p>
          </p:txBody>
        </p:sp>
        <p:sp>
          <p:nvSpPr>
            <p:cNvPr id="351" name="Google Shape;351;p29"/>
            <p:cNvSpPr/>
            <p:nvPr/>
          </p:nvSpPr>
          <p:spPr>
            <a:xfrm>
              <a:off x="0" y="3163416"/>
              <a:ext cx="4885203" cy="1765627"/>
            </a:xfrm>
            <a:prstGeom prst="roundRect">
              <a:avLst>
                <a:gd fmla="val 1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9"/>
            <p:cNvSpPr/>
            <p:nvPr/>
          </p:nvSpPr>
          <p:spPr>
            <a:xfrm>
              <a:off x="534102" y="3560682"/>
              <a:ext cx="971095" cy="97109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9"/>
            <p:cNvSpPr/>
            <p:nvPr/>
          </p:nvSpPr>
          <p:spPr>
            <a:xfrm>
              <a:off x="2039300" y="3163416"/>
              <a:ext cx="2845902" cy="176562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9"/>
            <p:cNvSpPr txBox="1"/>
            <p:nvPr/>
          </p:nvSpPr>
          <p:spPr>
            <a:xfrm>
              <a:off x="1752094" y="3163416"/>
              <a:ext cx="3133108" cy="1765627"/>
            </a:xfrm>
            <a:prstGeom prst="rect">
              <a:avLst/>
            </a:prstGeom>
            <a:noFill/>
            <a:ln>
              <a:noFill/>
            </a:ln>
          </p:spPr>
          <p:txBody>
            <a:bodyPr anchorCtr="0" anchor="ctr" bIns="186850" lIns="186850" spcFirstLastPara="1" rIns="186850" wrap="square" tIns="186850">
              <a:noAutofit/>
            </a:bodyPr>
            <a:lstStyle/>
            <a:p>
              <a:pPr indent="0" lvl="0" marL="0" marR="0" rtl="0" algn="l">
                <a:lnSpc>
                  <a:spcPct val="100000"/>
                </a:lnSpc>
                <a:spcBef>
                  <a:spcPts val="0"/>
                </a:spcBef>
                <a:spcAft>
                  <a:spcPts val="0"/>
                </a:spcAft>
                <a:buClr>
                  <a:schemeClr val="dk1"/>
                </a:buClr>
                <a:buSzPts val="1700"/>
                <a:buFont typeface="Calibri"/>
                <a:buNone/>
              </a:pPr>
              <a:r>
                <a:rPr b="0" i="0" lang="en-US" sz="2000" u="none" cap="none" strike="noStrike">
                  <a:solidFill>
                    <a:schemeClr val="dk1"/>
                  </a:solidFill>
                  <a:latin typeface="Calibri"/>
                  <a:ea typeface="Calibri"/>
                  <a:cs typeface="Calibri"/>
                  <a:sym typeface="Calibri"/>
                </a:rPr>
                <a:t>Some new or “gray area” items may need an EPSDT denial prior to moving to the waiver for coverage</a:t>
              </a:r>
              <a:endParaRPr b="0" i="0" sz="1800" u="none" cap="none" strike="noStrike">
                <a:solidFill>
                  <a:srgbClr val="000000"/>
                </a:solidFill>
                <a:latin typeface="Arial"/>
                <a:ea typeface="Arial"/>
                <a:cs typeface="Arial"/>
                <a:sym typeface="Arial"/>
              </a:endParaRPr>
            </a:p>
          </p:txBody>
        </p:sp>
      </p:grpSp>
      <p:sp>
        <p:nvSpPr>
          <p:cNvPr id="355" name="Google Shape;355;p2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30"/>
          <p:cNvGrpSpPr/>
          <p:nvPr/>
        </p:nvGrpSpPr>
        <p:grpSpPr>
          <a:xfrm>
            <a:off x="150589" y="1339453"/>
            <a:ext cx="6136118" cy="4337125"/>
            <a:chOff x="0" y="0"/>
            <a:chExt cx="6136118" cy="4337125"/>
          </a:xfrm>
        </p:grpSpPr>
        <p:sp>
          <p:nvSpPr>
            <p:cNvPr id="362" name="Google Shape;362;p30"/>
            <p:cNvSpPr/>
            <p:nvPr/>
          </p:nvSpPr>
          <p:spPr>
            <a:xfrm>
              <a:off x="2045372" y="0"/>
              <a:ext cx="2045372" cy="1445708"/>
            </a:xfrm>
            <a:prstGeom prst="trapezoid">
              <a:avLst>
                <a:gd fmla="val 70739" name="adj"/>
              </a:avLst>
            </a:prstGeom>
            <a:solidFill>
              <a:srgbClr val="70AD47"/>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0"/>
            <p:cNvSpPr txBox="1"/>
            <p:nvPr/>
          </p:nvSpPr>
          <p:spPr>
            <a:xfrm>
              <a:off x="2045372" y="0"/>
              <a:ext cx="2045372" cy="144570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Tahoma"/>
                <a:buNone/>
              </a:pPr>
              <a:br>
                <a:rPr b="0" i="0" lang="en-US" sz="2000" u="none" cap="none" strike="noStrike">
                  <a:solidFill>
                    <a:schemeClr val="lt1"/>
                  </a:solidFill>
                  <a:latin typeface="Tahoma"/>
                  <a:ea typeface="Tahoma"/>
                  <a:cs typeface="Tahoma"/>
                  <a:sym typeface="Tahoma"/>
                </a:rPr>
              </a:br>
              <a:r>
                <a:rPr b="0" i="0" lang="en-US" sz="2800" u="none" cap="none" strike="noStrike">
                  <a:solidFill>
                    <a:schemeClr val="lt1"/>
                  </a:solidFill>
                  <a:latin typeface="Calibri"/>
                  <a:ea typeface="Calibri"/>
                  <a:cs typeface="Calibri"/>
                  <a:sym typeface="Calibri"/>
                </a:rPr>
                <a:t>HCBS</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Waivers</a:t>
              </a:r>
              <a:endParaRPr b="0" i="0" sz="2000" u="none" cap="none" strike="noStrike">
                <a:solidFill>
                  <a:schemeClr val="lt1"/>
                </a:solidFill>
                <a:latin typeface="Calibri"/>
                <a:ea typeface="Calibri"/>
                <a:cs typeface="Calibri"/>
                <a:sym typeface="Calibri"/>
              </a:endParaRPr>
            </a:p>
          </p:txBody>
        </p:sp>
        <p:sp>
          <p:nvSpPr>
            <p:cNvPr id="364" name="Google Shape;364;p30"/>
            <p:cNvSpPr/>
            <p:nvPr/>
          </p:nvSpPr>
          <p:spPr>
            <a:xfrm>
              <a:off x="1022686" y="1445708"/>
              <a:ext cx="4090745" cy="1445708"/>
            </a:xfrm>
            <a:prstGeom prst="trapezoid">
              <a:avLst>
                <a:gd fmla="val 70739" name="adj"/>
              </a:avLst>
            </a:prstGeom>
            <a:solidFill>
              <a:srgbClr val="0067AC"/>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0"/>
            <p:cNvSpPr txBox="1"/>
            <p:nvPr/>
          </p:nvSpPr>
          <p:spPr>
            <a:xfrm>
              <a:off x="1738566" y="1445708"/>
              <a:ext cx="2658984" cy="144570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Long-Term</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Care</a:t>
              </a:r>
              <a:endParaRPr b="0" i="0" sz="1400" u="none" cap="none" strike="noStrike">
                <a:solidFill>
                  <a:srgbClr val="000000"/>
                </a:solidFill>
                <a:latin typeface="Arial"/>
                <a:ea typeface="Arial"/>
                <a:cs typeface="Arial"/>
                <a:sym typeface="Arial"/>
              </a:endParaRPr>
            </a:p>
          </p:txBody>
        </p:sp>
        <p:sp>
          <p:nvSpPr>
            <p:cNvPr id="366" name="Google Shape;366;p30"/>
            <p:cNvSpPr/>
            <p:nvPr/>
          </p:nvSpPr>
          <p:spPr>
            <a:xfrm>
              <a:off x="0" y="2891417"/>
              <a:ext cx="6136118" cy="1445708"/>
            </a:xfrm>
            <a:prstGeom prst="trapezoid">
              <a:avLst>
                <a:gd fmla="val 70739" name="adj"/>
              </a:avLst>
            </a:prstGeom>
            <a:solidFill>
              <a:srgbClr val="872175"/>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0"/>
            <p:cNvSpPr txBox="1"/>
            <p:nvPr/>
          </p:nvSpPr>
          <p:spPr>
            <a:xfrm>
              <a:off x="1073820" y="2891417"/>
              <a:ext cx="3988476" cy="1445708"/>
            </a:xfrm>
            <a:prstGeom prst="rect">
              <a:avLst/>
            </a:prstGeom>
            <a:noFill/>
            <a:ln>
              <a:noFill/>
            </a:ln>
          </p:spPr>
          <p:txBody>
            <a:bodyPr anchorCtr="0" anchor="ctr" bIns="55875" lIns="55875" spcFirstLastPara="1" rIns="55875" wrap="square" tIns="55875">
              <a:noAutofit/>
            </a:bodyPr>
            <a:lstStyle/>
            <a:p>
              <a:pPr indent="0" lvl="0" marL="0" marR="0" rtl="0" algn="ctr">
                <a:lnSpc>
                  <a:spcPct val="9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State Plan</a:t>
              </a:r>
              <a:br>
                <a:rPr b="0" i="0" lang="en-US" sz="4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(Regular Medicaid &amp; EPSDT)</a:t>
              </a:r>
              <a:endParaRPr b="0" i="0" sz="4400" u="none" cap="none" strike="noStrike">
                <a:solidFill>
                  <a:schemeClr val="lt1"/>
                </a:solidFill>
                <a:latin typeface="Calibri"/>
                <a:ea typeface="Calibri"/>
                <a:cs typeface="Calibri"/>
                <a:sym typeface="Calibri"/>
              </a:endParaRPr>
            </a:p>
          </p:txBody>
        </p:sp>
      </p:grpSp>
      <p:grpSp>
        <p:nvGrpSpPr>
          <p:cNvPr descr="State Plan Mandatory and Optional &#10;benefits" id="368" name="Google Shape;368;p30" title="State Plan Mandatory and Optional benefits"/>
          <p:cNvGrpSpPr/>
          <p:nvPr/>
        </p:nvGrpSpPr>
        <p:grpSpPr>
          <a:xfrm>
            <a:off x="6286707" y="3980204"/>
            <a:ext cx="2857294" cy="2125967"/>
            <a:chOff x="6210506" y="4983639"/>
            <a:chExt cx="2857294" cy="1922905"/>
          </a:xfrm>
        </p:grpSpPr>
        <p:sp>
          <p:nvSpPr>
            <p:cNvPr id="369" name="Google Shape;369;p30"/>
            <p:cNvSpPr txBox="1"/>
            <p:nvPr/>
          </p:nvSpPr>
          <p:spPr>
            <a:xfrm>
              <a:off x="6535616" y="4983639"/>
              <a:ext cx="2532184" cy="19229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87"/>
                <a:buFont typeface="Arial"/>
                <a:buNone/>
              </a:pPr>
              <a:r>
                <a:rPr b="0" i="0" lang="en-US" sz="1687" u="none" cap="none" strike="noStrike">
                  <a:solidFill>
                    <a:schemeClr val="dk1"/>
                  </a:solidFill>
                  <a:latin typeface="Calibri"/>
                  <a:ea typeface="Calibri"/>
                  <a:cs typeface="Calibri"/>
                  <a:sym typeface="Calibri"/>
                </a:rPr>
                <a:t>Mandatory Benefits: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rPr b="0" i="0" lang="en-US" sz="1406" u="none" cap="none" strike="noStrike">
                  <a:solidFill>
                    <a:schemeClr val="dk1"/>
                  </a:solidFill>
                  <a:latin typeface="Calibri"/>
                  <a:ea typeface="Calibri"/>
                  <a:cs typeface="Calibri"/>
                  <a:sym typeface="Calibri"/>
                </a:rPr>
                <a:t>EPSDT, Inpatient and outpatient </a:t>
              </a:r>
              <a:br>
                <a:rPr b="0" i="0" lang="en-US" sz="1406" u="none" cap="none" strike="noStrike">
                  <a:solidFill>
                    <a:schemeClr val="dk1"/>
                  </a:solidFill>
                  <a:latin typeface="Calibri"/>
                  <a:ea typeface="Calibri"/>
                  <a:cs typeface="Calibri"/>
                  <a:sym typeface="Calibri"/>
                </a:rPr>
              </a:br>
              <a:r>
                <a:rPr b="0" i="0" lang="en-US" sz="1406" u="none" cap="none" strike="noStrike">
                  <a:solidFill>
                    <a:schemeClr val="dk1"/>
                  </a:solidFill>
                  <a:latin typeface="Calibri"/>
                  <a:ea typeface="Calibri"/>
                  <a:cs typeface="Calibri"/>
                  <a:sym typeface="Calibri"/>
                </a:rPr>
                <a:t>hospital services, physician services, laboratory and x-ray services, more…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t/>
              </a:r>
              <a:endParaRPr b="0" i="0" sz="1406"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87"/>
                <a:buFont typeface="Arial"/>
                <a:buNone/>
              </a:pPr>
              <a:r>
                <a:rPr b="0" i="0" lang="en-US" sz="1687" u="none" cap="none" strike="noStrike">
                  <a:solidFill>
                    <a:schemeClr val="dk1"/>
                  </a:solidFill>
                  <a:latin typeface="Calibri"/>
                  <a:ea typeface="Calibri"/>
                  <a:cs typeface="Calibri"/>
                  <a:sym typeface="Calibri"/>
                </a:rPr>
                <a:t>Optional Benefits: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rPr b="0" i="0" lang="en-US" sz="1406" u="none" cap="none" strike="noStrike">
                  <a:solidFill>
                    <a:schemeClr val="dk1"/>
                  </a:solidFill>
                  <a:latin typeface="Calibri"/>
                  <a:ea typeface="Calibri"/>
                  <a:cs typeface="Calibri"/>
                  <a:sym typeface="Calibri"/>
                </a:rPr>
                <a:t>Prescription drugs, dental services</a:t>
              </a:r>
              <a:endParaRPr b="0" i="0" sz="1400" u="none" cap="none" strike="noStrike">
                <a:solidFill>
                  <a:srgbClr val="000000"/>
                </a:solidFill>
                <a:latin typeface="Arial"/>
                <a:ea typeface="Arial"/>
                <a:cs typeface="Arial"/>
                <a:sym typeface="Arial"/>
              </a:endParaRPr>
            </a:p>
          </p:txBody>
        </p:sp>
        <p:sp>
          <p:nvSpPr>
            <p:cNvPr id="370" name="Google Shape;370;p30"/>
            <p:cNvSpPr/>
            <p:nvPr/>
          </p:nvSpPr>
          <p:spPr>
            <a:xfrm>
              <a:off x="6210506" y="5184949"/>
              <a:ext cx="255141" cy="1285777"/>
            </a:xfrm>
            <a:prstGeom prst="rightBracket">
              <a:avLst>
                <a:gd fmla="val 8333"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66"/>
                <a:buFont typeface="Arial"/>
                <a:buNone/>
              </a:pPr>
              <a:r>
                <a:t/>
              </a:r>
              <a:endParaRPr b="0" i="0" sz="1266" u="none" cap="none" strike="noStrike">
                <a:solidFill>
                  <a:schemeClr val="dk1"/>
                </a:solidFill>
                <a:latin typeface="Calibri"/>
                <a:ea typeface="Calibri"/>
                <a:cs typeface="Calibri"/>
                <a:sym typeface="Calibri"/>
              </a:endParaRPr>
            </a:p>
          </p:txBody>
        </p:sp>
      </p:grpSp>
      <p:grpSp>
        <p:nvGrpSpPr>
          <p:cNvPr descr="Long term care mandatory and &#10;optional benefits" id="371" name="Google Shape;371;p30" title="Long term care mandatory and optional benefits"/>
          <p:cNvGrpSpPr/>
          <p:nvPr/>
        </p:nvGrpSpPr>
        <p:grpSpPr>
          <a:xfrm>
            <a:off x="5439342" y="2434650"/>
            <a:ext cx="3080722" cy="1744443"/>
            <a:chOff x="5267631" y="3807440"/>
            <a:chExt cx="2901678" cy="1442698"/>
          </a:xfrm>
        </p:grpSpPr>
        <p:sp>
          <p:nvSpPr>
            <p:cNvPr id="372" name="Google Shape;372;p30"/>
            <p:cNvSpPr/>
            <p:nvPr/>
          </p:nvSpPr>
          <p:spPr>
            <a:xfrm>
              <a:off x="5267631" y="3964361"/>
              <a:ext cx="255141" cy="1285777"/>
            </a:xfrm>
            <a:prstGeom prst="rightBracket">
              <a:avLst>
                <a:gd fmla="val 8333"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66"/>
                <a:buFont typeface="Arial"/>
                <a:buNone/>
              </a:pPr>
              <a:r>
                <a:t/>
              </a:r>
              <a:endParaRPr b="0" i="0" sz="1266" u="none" cap="none" strike="noStrike">
                <a:solidFill>
                  <a:schemeClr val="dk1"/>
                </a:solidFill>
                <a:latin typeface="Calibri"/>
                <a:ea typeface="Calibri"/>
                <a:cs typeface="Calibri"/>
                <a:sym typeface="Calibri"/>
              </a:endParaRPr>
            </a:p>
          </p:txBody>
        </p:sp>
        <p:sp>
          <p:nvSpPr>
            <p:cNvPr id="373" name="Google Shape;373;p30"/>
            <p:cNvSpPr txBox="1"/>
            <p:nvPr/>
          </p:nvSpPr>
          <p:spPr>
            <a:xfrm>
              <a:off x="5508172" y="3807440"/>
              <a:ext cx="2661137" cy="12572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87"/>
                <a:buFont typeface="Arial"/>
                <a:buNone/>
              </a:pPr>
              <a:r>
                <a:rPr b="0" i="0" lang="en-US" sz="1687" u="none" cap="none" strike="noStrike">
                  <a:solidFill>
                    <a:schemeClr val="dk1"/>
                  </a:solidFill>
                  <a:latin typeface="Calibri"/>
                  <a:ea typeface="Calibri"/>
                  <a:cs typeface="Calibri"/>
                  <a:sym typeface="Calibri"/>
                </a:rPr>
                <a:t>Mandatory Benefits: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rPr b="0" i="0" lang="en-US" sz="1406" u="none" cap="none" strike="noStrike">
                  <a:solidFill>
                    <a:schemeClr val="dk1"/>
                  </a:solidFill>
                  <a:latin typeface="Calibri"/>
                  <a:ea typeface="Calibri"/>
                  <a:cs typeface="Calibri"/>
                  <a:sym typeface="Calibri"/>
                </a:rPr>
                <a:t>Nursing facility services, home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87"/>
                <a:buFont typeface="Arial"/>
                <a:buNone/>
              </a:pPr>
              <a:r>
                <a:rPr b="0" i="0" lang="en-US" sz="1687" u="none" cap="none" strike="noStrike">
                  <a:solidFill>
                    <a:schemeClr val="dk1"/>
                  </a:solidFill>
                  <a:latin typeface="Calibri"/>
                  <a:ea typeface="Calibri"/>
                  <a:cs typeface="Calibri"/>
                  <a:sym typeface="Calibri"/>
                </a:rPr>
                <a:t>Benefits: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rPr b="0" i="0" lang="en-US" sz="1406" u="none" cap="none" strike="noStrike">
                  <a:solidFill>
                    <a:schemeClr val="dk1"/>
                  </a:solidFill>
                  <a:latin typeface="Calibri"/>
                  <a:ea typeface="Calibri"/>
                  <a:cs typeface="Calibri"/>
                  <a:sym typeface="Calibri"/>
                </a:rPr>
                <a:t>PACE, case management</a:t>
              </a:r>
              <a:endParaRPr b="0" i="0" sz="1400" u="none" cap="none" strike="noStrike">
                <a:solidFill>
                  <a:srgbClr val="000000"/>
                </a:solidFill>
                <a:latin typeface="Arial"/>
                <a:ea typeface="Arial"/>
                <a:cs typeface="Arial"/>
                <a:sym typeface="Arial"/>
              </a:endParaRPr>
            </a:p>
          </p:txBody>
        </p:sp>
      </p:grpSp>
      <p:grpSp>
        <p:nvGrpSpPr>
          <p:cNvPr descr="HCBS Waivers optional benefits" id="374" name="Google Shape;374;p30" title="HCBS Waivers optional benefits"/>
          <p:cNvGrpSpPr/>
          <p:nvPr/>
        </p:nvGrpSpPr>
        <p:grpSpPr>
          <a:xfrm>
            <a:off x="4427000" y="1380872"/>
            <a:ext cx="3822153" cy="1285777"/>
            <a:chOff x="4347157" y="2620358"/>
            <a:chExt cx="3822153" cy="1285777"/>
          </a:xfrm>
        </p:grpSpPr>
        <p:sp>
          <p:nvSpPr>
            <p:cNvPr id="375" name="Google Shape;375;p30"/>
            <p:cNvSpPr/>
            <p:nvPr/>
          </p:nvSpPr>
          <p:spPr>
            <a:xfrm>
              <a:off x="4347157" y="2620358"/>
              <a:ext cx="255141" cy="1285777"/>
            </a:xfrm>
            <a:prstGeom prst="rightBracket">
              <a:avLst>
                <a:gd fmla="val 8333"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66"/>
                <a:buFont typeface="Arial"/>
                <a:buNone/>
              </a:pPr>
              <a:r>
                <a:t/>
              </a:r>
              <a:endParaRPr b="0" i="0" sz="1266" u="none" cap="none" strike="noStrike">
                <a:solidFill>
                  <a:schemeClr val="dk1"/>
                </a:solidFill>
                <a:latin typeface="Calibri"/>
                <a:ea typeface="Calibri"/>
                <a:cs typeface="Calibri"/>
                <a:sym typeface="Calibri"/>
              </a:endParaRPr>
            </a:p>
          </p:txBody>
        </p:sp>
        <p:sp>
          <p:nvSpPr>
            <p:cNvPr id="376" name="Google Shape;376;p30"/>
            <p:cNvSpPr txBox="1"/>
            <p:nvPr/>
          </p:nvSpPr>
          <p:spPr>
            <a:xfrm>
              <a:off x="4602298" y="2848214"/>
              <a:ext cx="3567012" cy="7846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87"/>
                <a:buFont typeface="Arial"/>
                <a:buNone/>
              </a:pPr>
              <a:r>
                <a:rPr b="0" i="0" lang="en-US" sz="1687" u="none" cap="none" strike="noStrike">
                  <a:solidFill>
                    <a:schemeClr val="dk1"/>
                  </a:solidFill>
                  <a:latin typeface="Calibri"/>
                  <a:ea typeface="Calibri"/>
                  <a:cs typeface="Calibri"/>
                  <a:sym typeface="Calibri"/>
                </a:rPr>
                <a:t>Optional Benefits: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6"/>
                <a:buFont typeface="Arial"/>
                <a:buNone/>
              </a:pPr>
              <a:r>
                <a:rPr b="0" i="0" lang="en-US" sz="1406" u="none" cap="none" strike="noStrike">
                  <a:solidFill>
                    <a:schemeClr val="dk1"/>
                  </a:solidFill>
                  <a:latin typeface="Calibri"/>
                  <a:ea typeface="Calibri"/>
                  <a:cs typeface="Calibri"/>
                  <a:sym typeface="Calibri"/>
                </a:rPr>
                <a:t>Waivers, participant-directed services, </a:t>
              </a:r>
              <a:br>
                <a:rPr b="0" i="0" lang="en-US" sz="1406" u="none" cap="none" strike="noStrike">
                  <a:solidFill>
                    <a:schemeClr val="dk1"/>
                  </a:solidFill>
                  <a:latin typeface="Calibri"/>
                  <a:ea typeface="Calibri"/>
                  <a:cs typeface="Calibri"/>
                  <a:sym typeface="Calibri"/>
                </a:rPr>
              </a:br>
              <a:r>
                <a:rPr b="0" i="0" lang="en-US" sz="1406" u="none" cap="none" strike="noStrike">
                  <a:solidFill>
                    <a:schemeClr val="dk1"/>
                  </a:solidFill>
                  <a:latin typeface="Calibri"/>
                  <a:ea typeface="Calibri"/>
                  <a:cs typeface="Calibri"/>
                  <a:sym typeface="Calibri"/>
                </a:rPr>
                <a:t>transition services</a:t>
              </a:r>
              <a:endParaRPr b="0" i="0" sz="1400" u="none" cap="none" strike="noStrike">
                <a:solidFill>
                  <a:srgbClr val="000000"/>
                </a:solidFill>
                <a:latin typeface="Arial"/>
                <a:ea typeface="Arial"/>
                <a:cs typeface="Arial"/>
                <a:sym typeface="Arial"/>
              </a:endParaRPr>
            </a:p>
          </p:txBody>
        </p:sp>
      </p:grpSp>
      <p:sp>
        <p:nvSpPr>
          <p:cNvPr id="377" name="Google Shape;377;p30"/>
          <p:cNvSpPr txBox="1"/>
          <p:nvPr>
            <p:ph type="title"/>
          </p:nvPr>
        </p:nvSpPr>
        <p:spPr>
          <a:xfrm>
            <a:off x="628428" y="642937"/>
            <a:ext cx="7887146" cy="81303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200"/>
              <a:buFont typeface="Calibri"/>
              <a:buNone/>
            </a:pPr>
            <a:r>
              <a:rPr lang="en-US"/>
              <a:t>Benefits Pyramid</a:t>
            </a:r>
            <a:endParaRPr/>
          </a:p>
        </p:txBody>
      </p:sp>
      <p:sp>
        <p:nvSpPr>
          <p:cNvPr id="378" name="Google Shape;37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66"/>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82" name="Shape 382"/>
        <p:cNvGrpSpPr/>
        <p:nvPr/>
      </p:nvGrpSpPr>
      <p:grpSpPr>
        <a:xfrm>
          <a:off x="0" y="0"/>
          <a:ext cx="0" cy="0"/>
          <a:chOff x="0" y="0"/>
          <a:chExt cx="0" cy="0"/>
        </a:xfrm>
      </p:grpSpPr>
      <p:sp>
        <p:nvSpPr>
          <p:cNvPr id="383" name="Google Shape;383;p31"/>
          <p:cNvSpPr txBox="1"/>
          <p:nvPr>
            <p:ph idx="1" type="body"/>
          </p:nvPr>
        </p:nvSpPr>
        <p:spPr>
          <a:xfrm>
            <a:off x="568036" y="1293191"/>
            <a:ext cx="8343659" cy="235462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lang="en-US"/>
              <a:t>The family’s private insurance covers 10 therapy visits per year. The family just got on the Medicaid Buy-In and want to know what limits they have on Medicaid, for PT, OT &amp; Speech. </a:t>
            </a:r>
            <a:endParaRPr/>
          </a:p>
          <a:p>
            <a:pPr indent="-228600" lvl="0" marL="457200" marR="0" rtl="0" algn="l">
              <a:lnSpc>
                <a:spcPct val="100000"/>
              </a:lnSpc>
              <a:spcBef>
                <a:spcPts val="2953"/>
              </a:spcBef>
              <a:spcAft>
                <a:spcPts val="0"/>
              </a:spcAft>
              <a:buClr>
                <a:srgbClr val="000000"/>
              </a:buClr>
              <a:buSzPts val="1400"/>
              <a:buFont typeface="Arial"/>
              <a:buNone/>
            </a:pPr>
            <a:r>
              <a:t/>
            </a:r>
            <a:endParaRPr/>
          </a:p>
        </p:txBody>
      </p:sp>
      <p:sp>
        <p:nvSpPr>
          <p:cNvPr id="384" name="Google Shape;384;p31"/>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385" name="Google Shape;385;p31"/>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#3</a:t>
            </a:r>
            <a:endParaRPr/>
          </a:p>
        </p:txBody>
      </p:sp>
      <p:sp>
        <p:nvSpPr>
          <p:cNvPr id="386" name="Google Shape;386;p31"/>
          <p:cNvSpPr txBox="1"/>
          <p:nvPr/>
        </p:nvSpPr>
        <p:spPr>
          <a:xfrm>
            <a:off x="997527" y="236912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person and child playing with blocks&#10;&#10;Description automatically generated" id="387" name="Google Shape;387;p31"/>
          <p:cNvPicPr preferRelativeResize="0"/>
          <p:nvPr/>
        </p:nvPicPr>
        <p:blipFill rotWithShape="1">
          <a:blip r:embed="rId3">
            <a:alphaModFix/>
          </a:blip>
          <a:srcRect b="0" l="0" r="0" t="0"/>
          <a:stretch/>
        </p:blipFill>
        <p:spPr>
          <a:xfrm>
            <a:off x="2050472" y="3429000"/>
            <a:ext cx="5806131" cy="3265949"/>
          </a:xfrm>
          <a:prstGeom prst="rect">
            <a:avLst/>
          </a:prstGeom>
          <a:noFill/>
          <a:ln>
            <a:noFill/>
          </a:ln>
        </p:spPr>
      </p:pic>
      <p:sp>
        <p:nvSpPr>
          <p:cNvPr id="388" name="Google Shape;388;p31"/>
          <p:cNvSpPr txBox="1"/>
          <p:nvPr/>
        </p:nvSpPr>
        <p:spPr>
          <a:xfrm>
            <a:off x="2050472" y="6767181"/>
            <a:ext cx="55556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688769" y="1198823"/>
            <a:ext cx="8222926" cy="51337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00"/>
              <a:buNone/>
            </a:pPr>
            <a:r>
              <a:rPr lang="en-US" sz="3600"/>
              <a:t>	</a:t>
            </a:r>
            <a:r>
              <a:rPr lang="en-US" sz="3200" u="sng"/>
              <a:t>Objectives</a:t>
            </a:r>
            <a:endParaRPr sz="2800" u="sng"/>
          </a:p>
          <a:p>
            <a:pPr indent="-381000" lvl="0" marL="457200" marR="0" rtl="0" algn="l">
              <a:lnSpc>
                <a:spcPct val="150000"/>
              </a:lnSpc>
              <a:spcBef>
                <a:spcPts val="2953"/>
              </a:spcBef>
              <a:spcAft>
                <a:spcPts val="0"/>
              </a:spcAft>
              <a:buSzPts val="2400"/>
              <a:buAutoNum type="arabicPeriod"/>
            </a:pPr>
            <a:r>
              <a:rPr lang="en-US" sz="2400"/>
              <a:t>To understand Health First Colorado EPSDT’s benefits and policies when serving members aged birth up to their 21</a:t>
            </a:r>
            <a:r>
              <a:rPr baseline="30000" lang="en-US" sz="2400"/>
              <a:t>st</a:t>
            </a:r>
            <a:r>
              <a:rPr lang="en-US" sz="2400"/>
              <a:t> birthday.</a:t>
            </a:r>
            <a:endParaRPr/>
          </a:p>
          <a:p>
            <a:pPr indent="-381000" lvl="0" marL="457200" marR="0" rtl="0" algn="l">
              <a:lnSpc>
                <a:spcPct val="150000"/>
              </a:lnSpc>
              <a:spcBef>
                <a:spcPts val="0"/>
              </a:spcBef>
              <a:spcAft>
                <a:spcPts val="0"/>
              </a:spcAft>
              <a:buSzPts val="2400"/>
              <a:buAutoNum type="arabicPeriod"/>
            </a:pPr>
            <a:r>
              <a:rPr lang="en-US" sz="2400"/>
              <a:t>To utilize case studies to demonstrate ways EPSDT can be implemented to provide care to children 0-21.</a:t>
            </a:r>
            <a:endParaRPr/>
          </a:p>
          <a:p>
            <a:pPr indent="-381000" lvl="0" marL="457200" marR="0" rtl="0" algn="l">
              <a:lnSpc>
                <a:spcPct val="150000"/>
              </a:lnSpc>
              <a:spcBef>
                <a:spcPts val="0"/>
              </a:spcBef>
              <a:spcAft>
                <a:spcPts val="0"/>
              </a:spcAft>
              <a:buSzPts val="2400"/>
              <a:buAutoNum type="arabicPeriod"/>
            </a:pPr>
            <a:r>
              <a:rPr lang="en-US" sz="2400"/>
              <a:t>To understand how to initiate EPSDT benefits.</a:t>
            </a:r>
            <a:endParaRPr/>
          </a:p>
          <a:p>
            <a:pPr indent="-381000" lvl="0" marL="457200" marR="0" rtl="0" algn="l">
              <a:lnSpc>
                <a:spcPct val="150000"/>
              </a:lnSpc>
              <a:spcBef>
                <a:spcPts val="0"/>
              </a:spcBef>
              <a:spcAft>
                <a:spcPts val="0"/>
              </a:spcAft>
              <a:buSzPts val="2400"/>
              <a:buAutoNum type="arabicPeriod"/>
            </a:pPr>
            <a:r>
              <a:rPr lang="en-US" sz="2400"/>
              <a:t>Understanding HCBS waiver benefits versus EPSDT</a:t>
            </a:r>
            <a:endParaRPr sz="3200"/>
          </a:p>
          <a:p>
            <a:pPr indent="-228600" lvl="0" marL="457200" marR="0" rtl="0" algn="l">
              <a:lnSpc>
                <a:spcPct val="100000"/>
              </a:lnSpc>
              <a:spcBef>
                <a:spcPts val="2953"/>
              </a:spcBef>
              <a:spcAft>
                <a:spcPts val="0"/>
              </a:spcAft>
              <a:buClr>
                <a:srgbClr val="000000"/>
              </a:buClr>
              <a:buSzPts val="1400"/>
              <a:buFont typeface="Arial"/>
              <a:buNone/>
            </a:pPr>
            <a:r>
              <a:t/>
            </a:r>
            <a:endParaRPr sz="3200"/>
          </a:p>
        </p:txBody>
      </p:sp>
      <p:sp>
        <p:nvSpPr>
          <p:cNvPr id="109" name="Google Shape;109;p2"/>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10" name="Google Shape;110;p2"/>
          <p:cNvSpPr txBox="1"/>
          <p:nvPr>
            <p:ph type="title"/>
          </p:nvPr>
        </p:nvSpPr>
        <p:spPr>
          <a:xfrm>
            <a:off x="232304" y="382292"/>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sz="4800"/>
              <a:t>Welcome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92" name="Shape 392"/>
        <p:cNvGrpSpPr/>
        <p:nvPr/>
      </p:nvGrpSpPr>
      <p:grpSpPr>
        <a:xfrm>
          <a:off x="0" y="0"/>
          <a:ext cx="0" cy="0"/>
          <a:chOff x="0" y="0"/>
          <a:chExt cx="0" cy="0"/>
        </a:xfrm>
      </p:grpSpPr>
      <p:sp>
        <p:nvSpPr>
          <p:cNvPr id="393" name="Google Shape;393;p32"/>
          <p:cNvSpPr txBox="1"/>
          <p:nvPr>
            <p:ph idx="1" type="body"/>
          </p:nvPr>
        </p:nvSpPr>
        <p:spPr>
          <a:xfrm>
            <a:off x="512618" y="1704109"/>
            <a:ext cx="8399077" cy="4350219"/>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953"/>
              </a:spcBef>
              <a:spcAft>
                <a:spcPts val="0"/>
              </a:spcAft>
              <a:buClr>
                <a:srgbClr val="000000"/>
              </a:buClr>
              <a:buSzPts val="1400"/>
              <a:buFont typeface="Arial"/>
              <a:buNone/>
            </a:pPr>
            <a:r>
              <a:rPr lang="en-US"/>
              <a:t> The family’s private insurance pays for the therapy for first 10 visits. Medicaid as secondary insurance, covers therapies after the first 10 as well as any copays, deductibles, and cost sharing owed on the first 10 visits</a:t>
            </a:r>
            <a:endParaRPr/>
          </a:p>
          <a:p>
            <a:pPr indent="-228600" lvl="0" marL="457200" marR="0" rtl="0" algn="l">
              <a:lnSpc>
                <a:spcPct val="100000"/>
              </a:lnSpc>
              <a:spcBef>
                <a:spcPts val="2953"/>
              </a:spcBef>
              <a:spcAft>
                <a:spcPts val="0"/>
              </a:spcAft>
              <a:buClr>
                <a:srgbClr val="000000"/>
              </a:buClr>
              <a:buSzPts val="1400"/>
              <a:buFont typeface="Arial"/>
              <a:buNone/>
            </a:pPr>
            <a:r>
              <a:rPr lang="en-US"/>
              <a:t>Medicaid (due to EPSDT) does not have hard limits on therapies for children until age 21.</a:t>
            </a:r>
            <a:endParaRPr/>
          </a:p>
        </p:txBody>
      </p:sp>
      <p:sp>
        <p:nvSpPr>
          <p:cNvPr id="394" name="Google Shape;394;p32"/>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395" name="Google Shape;395;p32"/>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Case Study #3</a:t>
            </a:r>
            <a:endParaRPr/>
          </a:p>
        </p:txBody>
      </p:sp>
      <p:sp>
        <p:nvSpPr>
          <p:cNvPr id="396" name="Google Shape;396;p32"/>
          <p:cNvSpPr txBox="1"/>
          <p:nvPr/>
        </p:nvSpPr>
        <p:spPr>
          <a:xfrm>
            <a:off x="997527" y="236912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5"/>
          <p:cNvSpPr txBox="1"/>
          <p:nvPr>
            <p:ph idx="4294967295" type="sldNum"/>
          </p:nvPr>
        </p:nvSpPr>
        <p:spPr>
          <a:xfrm>
            <a:off x="7384771" y="6425136"/>
            <a:ext cx="1508700" cy="364800"/>
          </a:xfrm>
          <a:prstGeom prst="rect">
            <a:avLst/>
          </a:prstGeom>
          <a:noFill/>
          <a:ln>
            <a:noFill/>
          </a:ln>
        </p:spPr>
        <p:txBody>
          <a:bodyPr anchorCtr="0" anchor="ctr" bIns="26775" lIns="53575" spcFirstLastPara="1" rIns="53575" wrap="square" tIns="267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03" name="Google Shape;403;p35"/>
          <p:cNvSpPr txBox="1"/>
          <p:nvPr>
            <p:ph idx="4294967295" type="title"/>
          </p:nvPr>
        </p:nvSpPr>
        <p:spPr>
          <a:xfrm>
            <a:off x="232304" y="439118"/>
            <a:ext cx="8679300" cy="816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rPr b="1" lang="en-US" sz="3200" u="none" cap="none" strike="noStrike">
                <a:solidFill>
                  <a:srgbClr val="002060"/>
                </a:solidFill>
                <a:latin typeface="Trebuchet MS"/>
                <a:ea typeface="Trebuchet MS"/>
                <a:cs typeface="Trebuchet MS"/>
                <a:sym typeface="Trebuchet MS"/>
              </a:rPr>
              <a:t>C</a:t>
            </a:r>
            <a:r>
              <a:rPr b="1" lang="en-US" sz="3200">
                <a:solidFill>
                  <a:srgbClr val="002060"/>
                </a:solidFill>
                <a:latin typeface="Trebuchet MS"/>
                <a:ea typeface="Trebuchet MS"/>
                <a:cs typeface="Trebuchet MS"/>
                <a:sym typeface="Trebuchet MS"/>
              </a:rPr>
              <a:t>ase Management Agencies</a:t>
            </a:r>
            <a:r>
              <a:rPr b="1" lang="en-US" sz="3200" u="none" cap="none" strike="noStrike">
                <a:solidFill>
                  <a:srgbClr val="002060"/>
                </a:solidFill>
                <a:latin typeface="Trebuchet MS"/>
                <a:ea typeface="Trebuchet MS"/>
                <a:cs typeface="Trebuchet MS"/>
                <a:sym typeface="Trebuchet MS"/>
              </a:rPr>
              <a:t> and R</a:t>
            </a:r>
            <a:r>
              <a:rPr b="1" lang="en-US" sz="3200">
                <a:solidFill>
                  <a:srgbClr val="002060"/>
                </a:solidFill>
                <a:latin typeface="Trebuchet MS"/>
                <a:ea typeface="Trebuchet MS"/>
                <a:cs typeface="Trebuchet MS"/>
                <a:sym typeface="Trebuchet MS"/>
              </a:rPr>
              <a:t>egional Accountable Entities</a:t>
            </a:r>
            <a:r>
              <a:rPr b="1" lang="en-US" sz="3200" u="none" cap="none" strike="noStrike">
                <a:solidFill>
                  <a:srgbClr val="002060"/>
                </a:solidFill>
                <a:latin typeface="Trebuchet MS"/>
                <a:ea typeface="Trebuchet MS"/>
                <a:cs typeface="Trebuchet MS"/>
                <a:sym typeface="Trebuchet MS"/>
              </a:rPr>
              <a:t> Roles</a:t>
            </a:r>
            <a:endParaRPr b="1" sz="3200" u="none" cap="none" strike="noStrike">
              <a:solidFill>
                <a:srgbClr val="002060"/>
              </a:solidFill>
              <a:latin typeface="Trebuchet MS"/>
              <a:ea typeface="Trebuchet MS"/>
              <a:cs typeface="Trebuchet MS"/>
              <a:sym typeface="Trebuchet MS"/>
            </a:endParaRPr>
          </a:p>
        </p:txBody>
      </p:sp>
      <p:sp>
        <p:nvSpPr>
          <p:cNvPr id="404" name="Google Shape;404;p35"/>
          <p:cNvSpPr/>
          <p:nvPr/>
        </p:nvSpPr>
        <p:spPr>
          <a:xfrm>
            <a:off x="3647808" y="1534175"/>
            <a:ext cx="5245663" cy="4610400"/>
          </a:xfrm>
          <a:prstGeom prst="ellipse">
            <a:avLst/>
          </a:prstGeom>
          <a:solidFill>
            <a:srgbClr val="245D38">
              <a:alpha val="29019"/>
            </a:srgbClr>
          </a:solidFill>
          <a:ln>
            <a:noFill/>
          </a:ln>
        </p:spPr>
        <p:txBody>
          <a:bodyPr anchorCtr="0" anchor="ctr" bIns="26775" lIns="53575" spcFirstLastPara="1" rIns="53575" wrap="square" tIns="26775">
            <a:noAutofit/>
          </a:bodyPr>
          <a:lstStyle/>
          <a:p>
            <a:pPr indent="-342900" lvl="0" marL="130810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CMA</a:t>
            </a:r>
            <a:endParaRPr b="0" i="0" sz="800" u="none" cap="none" strike="noStrike">
              <a:solidFill>
                <a:srgbClr val="000000"/>
              </a:solidFill>
              <a:latin typeface="Arial"/>
              <a:ea typeface="Arial"/>
              <a:cs typeface="Arial"/>
              <a:sym typeface="Arial"/>
            </a:endParaRPr>
          </a:p>
          <a:p>
            <a:pPr indent="-203200" lvl="0" marL="14097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Eligibility determination for long-term services and supports (LTSS)</a:t>
            </a:r>
            <a:endParaRPr b="0" i="0" sz="800" u="none" cap="none" strike="noStrike">
              <a:solidFill>
                <a:srgbClr val="000000"/>
              </a:solidFill>
              <a:latin typeface="Arial"/>
              <a:ea typeface="Arial"/>
              <a:cs typeface="Arial"/>
              <a:sym typeface="Arial"/>
            </a:endParaRPr>
          </a:p>
          <a:p>
            <a:pPr indent="-203200" lvl="0" marL="14097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Service plan development and monitoring</a:t>
            </a:r>
            <a:endParaRPr b="0" i="0" sz="800" u="none" cap="none" strike="noStrike">
              <a:solidFill>
                <a:srgbClr val="000000"/>
              </a:solidFill>
              <a:latin typeface="Arial"/>
              <a:ea typeface="Arial"/>
              <a:cs typeface="Arial"/>
              <a:sym typeface="Arial"/>
            </a:endParaRPr>
          </a:p>
          <a:p>
            <a:pPr indent="-203200" lvl="0" marL="140970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Trebuchet MS"/>
                <a:ea typeface="Trebuchet MS"/>
                <a:cs typeface="Trebuchet MS"/>
                <a:sym typeface="Trebuchet MS"/>
              </a:rPr>
              <a:t>Coordination of long-term services and supports</a:t>
            </a:r>
            <a:br>
              <a:rPr b="0" i="0" lang="en-US" sz="1600" u="none" cap="none" strike="noStrike">
                <a:solidFill>
                  <a:schemeClr val="dk1"/>
                </a:solidFill>
                <a:latin typeface="Trebuchet MS"/>
                <a:ea typeface="Trebuchet MS"/>
                <a:cs typeface="Trebuchet MS"/>
                <a:sym typeface="Trebuchet MS"/>
              </a:rPr>
            </a:br>
            <a:endParaRPr b="0" i="0" sz="1600" u="none" cap="none" strike="noStrike">
              <a:solidFill>
                <a:schemeClr val="dk1"/>
              </a:solidFill>
              <a:latin typeface="Trebuchet MS"/>
              <a:ea typeface="Trebuchet MS"/>
              <a:cs typeface="Trebuchet MS"/>
              <a:sym typeface="Trebuchet MS"/>
            </a:endParaRPr>
          </a:p>
        </p:txBody>
      </p:sp>
      <p:sp>
        <p:nvSpPr>
          <p:cNvPr id="405" name="Google Shape;405;p35"/>
          <p:cNvSpPr/>
          <p:nvPr/>
        </p:nvSpPr>
        <p:spPr>
          <a:xfrm>
            <a:off x="374073" y="1598663"/>
            <a:ext cx="5094800" cy="4610399"/>
          </a:xfrm>
          <a:prstGeom prst="ellipse">
            <a:avLst/>
          </a:prstGeom>
          <a:solidFill>
            <a:srgbClr val="35647E">
              <a:alpha val="29019"/>
            </a:srgbClr>
          </a:solidFill>
          <a:ln>
            <a:noFill/>
          </a:ln>
        </p:spPr>
        <p:txBody>
          <a:bodyPr anchorCtr="0" anchor="ctr" bIns="26775" lIns="53575" spcFirstLastPara="1" rIns="53575" wrap="square" tIns="26775">
            <a:noAutofit/>
          </a:bodyPr>
          <a:lstStyle/>
          <a:p>
            <a:pPr indent="-266700" lvl="0" marL="2667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 </a:t>
            </a:r>
            <a:r>
              <a:rPr b="1" i="0" lang="en-US" sz="2700" u="none" cap="none" strike="noStrike">
                <a:solidFill>
                  <a:schemeClr val="dk1"/>
                </a:solidFill>
                <a:latin typeface="Trebuchet MS"/>
                <a:ea typeface="Trebuchet MS"/>
                <a:cs typeface="Trebuchet MS"/>
                <a:sym typeface="Trebuchet MS"/>
              </a:rPr>
              <a:t> RAE</a:t>
            </a:r>
            <a:endParaRPr b="0" i="0" sz="700" u="none" cap="none" strike="noStrike">
              <a:solidFill>
                <a:srgbClr val="000000"/>
              </a:solidFill>
              <a:latin typeface="Arial"/>
              <a:ea typeface="Arial"/>
              <a:cs typeface="Arial"/>
              <a:sym typeface="Arial"/>
            </a:endParaRPr>
          </a:p>
          <a:p>
            <a:pPr indent="-190500" lvl="0" marL="203200" marR="914400" rtl="0" algn="l">
              <a:lnSpc>
                <a:spcPct val="100000"/>
              </a:lnSpc>
              <a:spcBef>
                <a:spcPts val="600"/>
              </a:spcBef>
              <a:spcAft>
                <a:spcPts val="0"/>
              </a:spcAft>
              <a:buClr>
                <a:schemeClr val="dk1"/>
              </a:buClr>
              <a:buSzPts val="1400"/>
              <a:buFont typeface="Arial"/>
              <a:buChar char="•"/>
            </a:pPr>
            <a:r>
              <a:rPr b="0" i="0" lang="en-US" u="none" cap="none" strike="noStrike">
                <a:solidFill>
                  <a:schemeClr val="dk1"/>
                </a:solidFill>
                <a:latin typeface="Trebuchet MS"/>
                <a:ea typeface="Trebuchet MS"/>
                <a:cs typeface="Trebuchet MS"/>
                <a:sym typeface="Trebuchet MS"/>
              </a:rPr>
              <a:t>Connect members </a:t>
            </a:r>
            <a:br>
              <a:rPr b="0" i="0" lang="en-US" u="none" cap="none" strike="noStrike">
                <a:solidFill>
                  <a:schemeClr val="dk1"/>
                </a:solidFill>
                <a:latin typeface="Trebuchet MS"/>
                <a:ea typeface="Trebuchet MS"/>
                <a:cs typeface="Trebuchet MS"/>
                <a:sym typeface="Trebuchet MS"/>
              </a:rPr>
            </a:br>
            <a:r>
              <a:rPr b="0" i="0" lang="en-US" u="none" cap="none" strike="noStrike">
                <a:solidFill>
                  <a:schemeClr val="dk1"/>
                </a:solidFill>
                <a:latin typeface="Trebuchet MS"/>
                <a:ea typeface="Trebuchet MS"/>
                <a:cs typeface="Trebuchet MS"/>
                <a:sym typeface="Trebuchet MS"/>
              </a:rPr>
              <a:t>to a Primary Care </a:t>
            </a:r>
            <a:br>
              <a:rPr b="0" i="0" lang="en-US" u="none" cap="none" strike="noStrike">
                <a:solidFill>
                  <a:schemeClr val="dk1"/>
                </a:solidFill>
                <a:latin typeface="Trebuchet MS"/>
                <a:ea typeface="Trebuchet MS"/>
                <a:cs typeface="Trebuchet MS"/>
                <a:sym typeface="Trebuchet MS"/>
              </a:rPr>
            </a:br>
            <a:r>
              <a:rPr b="0" i="0" lang="en-US" u="none" cap="none" strike="noStrike">
                <a:solidFill>
                  <a:schemeClr val="dk1"/>
                </a:solidFill>
                <a:latin typeface="Trebuchet MS"/>
                <a:ea typeface="Trebuchet MS"/>
                <a:cs typeface="Trebuchet MS"/>
                <a:sym typeface="Trebuchet MS"/>
              </a:rPr>
              <a:t>Medical Provider (PCMP) </a:t>
            </a:r>
            <a:br>
              <a:rPr b="0" i="0" lang="en-US" u="none" cap="none" strike="noStrike">
                <a:solidFill>
                  <a:schemeClr val="dk1"/>
                </a:solidFill>
                <a:latin typeface="Trebuchet MS"/>
                <a:ea typeface="Trebuchet MS"/>
                <a:cs typeface="Trebuchet MS"/>
                <a:sym typeface="Trebuchet MS"/>
              </a:rPr>
            </a:br>
            <a:r>
              <a:rPr b="0" i="0" lang="en-US" u="none" cap="none" strike="noStrike">
                <a:solidFill>
                  <a:schemeClr val="dk1"/>
                </a:solidFill>
                <a:latin typeface="Trebuchet MS"/>
                <a:ea typeface="Trebuchet MS"/>
                <a:cs typeface="Trebuchet MS"/>
                <a:sym typeface="Trebuchet MS"/>
              </a:rPr>
              <a:t>to serve as their medical </a:t>
            </a:r>
            <a:br>
              <a:rPr b="0" i="0" lang="en-US" u="none" cap="none" strike="noStrike">
                <a:solidFill>
                  <a:schemeClr val="dk1"/>
                </a:solidFill>
                <a:latin typeface="Trebuchet MS"/>
                <a:ea typeface="Trebuchet MS"/>
                <a:cs typeface="Trebuchet MS"/>
                <a:sym typeface="Trebuchet MS"/>
              </a:rPr>
            </a:br>
            <a:r>
              <a:rPr b="0" i="0" lang="en-US" u="none" cap="none" strike="noStrike">
                <a:solidFill>
                  <a:schemeClr val="dk1"/>
                </a:solidFill>
                <a:latin typeface="Trebuchet MS"/>
                <a:ea typeface="Trebuchet MS"/>
                <a:cs typeface="Trebuchet MS"/>
                <a:sym typeface="Trebuchet MS"/>
              </a:rPr>
              <a:t>home </a:t>
            </a:r>
            <a:endParaRPr sz="1300"/>
          </a:p>
          <a:p>
            <a:pPr indent="-190500" lvl="0" marL="203200" marR="914400" rtl="0" algn="l">
              <a:lnSpc>
                <a:spcPct val="100000"/>
              </a:lnSpc>
              <a:spcBef>
                <a:spcPts val="600"/>
              </a:spcBef>
              <a:spcAft>
                <a:spcPts val="0"/>
              </a:spcAft>
              <a:buClr>
                <a:schemeClr val="dk1"/>
              </a:buClr>
              <a:buSzPts val="1400"/>
              <a:buFont typeface="Arial"/>
              <a:buChar char="•"/>
            </a:pPr>
            <a:r>
              <a:rPr b="0" i="0" lang="en-US" u="none" cap="none" strike="noStrike">
                <a:solidFill>
                  <a:schemeClr val="dk1"/>
                </a:solidFill>
                <a:latin typeface="Trebuchet MS"/>
                <a:ea typeface="Trebuchet MS"/>
                <a:cs typeface="Trebuchet MS"/>
                <a:sym typeface="Trebuchet MS"/>
              </a:rPr>
              <a:t>Provide Primary Care Case Management</a:t>
            </a:r>
            <a:endParaRPr b="0" i="0" sz="600" u="none" cap="none" strike="noStrike">
              <a:solidFill>
                <a:srgbClr val="000000"/>
              </a:solidFill>
              <a:latin typeface="Arial"/>
              <a:ea typeface="Arial"/>
              <a:cs typeface="Arial"/>
              <a:sym typeface="Arial"/>
            </a:endParaRPr>
          </a:p>
          <a:p>
            <a:pPr indent="-190500" lvl="0" marL="203200" marR="914400" rtl="0" algn="l">
              <a:lnSpc>
                <a:spcPct val="100000"/>
              </a:lnSpc>
              <a:spcBef>
                <a:spcPts val="600"/>
              </a:spcBef>
              <a:spcAft>
                <a:spcPts val="0"/>
              </a:spcAft>
              <a:buClr>
                <a:schemeClr val="dk1"/>
              </a:buClr>
              <a:buSzPts val="1400"/>
              <a:buFont typeface="Arial"/>
              <a:buChar char="•"/>
            </a:pPr>
            <a:r>
              <a:rPr b="0" i="0" lang="en-US" u="none" cap="none" strike="noStrike">
                <a:solidFill>
                  <a:schemeClr val="dk1"/>
                </a:solidFill>
                <a:latin typeface="Trebuchet MS"/>
                <a:ea typeface="Trebuchet MS"/>
                <a:cs typeface="Trebuchet MS"/>
                <a:sym typeface="Trebuchet MS"/>
              </a:rPr>
              <a:t>Ensures coordinate services for physical and behavioral health needs</a:t>
            </a:r>
            <a:endParaRPr b="0" i="0" u="none" cap="none" strike="noStrike">
              <a:solidFill>
                <a:schemeClr val="dk1"/>
              </a:solidFill>
              <a:latin typeface="Trebuchet MS"/>
              <a:ea typeface="Trebuchet MS"/>
              <a:cs typeface="Trebuchet MS"/>
              <a:sym typeface="Trebuchet MS"/>
            </a:endParaRPr>
          </a:p>
          <a:p>
            <a:pPr indent="-190500" lvl="0" marL="203200" marR="914400" rtl="0" algn="l">
              <a:lnSpc>
                <a:spcPct val="100000"/>
              </a:lnSpc>
              <a:spcBef>
                <a:spcPts val="600"/>
              </a:spcBef>
              <a:spcAft>
                <a:spcPts val="0"/>
              </a:spcAft>
              <a:buClr>
                <a:schemeClr val="dk1"/>
              </a:buClr>
              <a:buSzPts val="1400"/>
              <a:buFont typeface="Trebuchet MS"/>
              <a:buChar char="•"/>
            </a:pPr>
            <a:r>
              <a:rPr b="0" i="0" lang="en-US" u="none" cap="none" strike="noStrike">
                <a:solidFill>
                  <a:schemeClr val="dk1"/>
                </a:solidFill>
                <a:latin typeface="Trebuchet MS"/>
                <a:ea typeface="Trebuchet MS"/>
                <a:cs typeface="Trebuchet MS"/>
                <a:sym typeface="Trebuchet MS"/>
              </a:rPr>
              <a:t>RAEs complement the work of CMAs</a:t>
            </a:r>
            <a:endParaRPr b="0" i="0" u="none" cap="none" strike="noStrike">
              <a:solidFill>
                <a:schemeClr val="dk1"/>
              </a:solidFill>
              <a:latin typeface="Trebuchet MS"/>
              <a:ea typeface="Trebuchet MS"/>
              <a:cs typeface="Trebuchet MS"/>
              <a:sym typeface="Trebuchet MS"/>
            </a:endParaRPr>
          </a:p>
        </p:txBody>
      </p:sp>
      <p:sp>
        <p:nvSpPr>
          <p:cNvPr id="406" name="Google Shape;406;p35"/>
          <p:cNvSpPr txBox="1"/>
          <p:nvPr/>
        </p:nvSpPr>
        <p:spPr>
          <a:xfrm>
            <a:off x="3711525" y="2447404"/>
            <a:ext cx="1721100" cy="2652900"/>
          </a:xfrm>
          <a:prstGeom prst="rect">
            <a:avLst/>
          </a:prstGeom>
          <a:noFill/>
          <a:ln>
            <a:noFill/>
          </a:ln>
        </p:spPr>
        <p:txBody>
          <a:bodyPr anchorCtr="0" anchor="ctr" bIns="26775" lIns="53575" spcFirstLastPara="1" rIns="53575" wrap="square" tIns="267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rebuchet MS"/>
                <a:ea typeface="Trebuchet MS"/>
                <a:cs typeface="Trebuchet MS"/>
                <a:sym typeface="Trebuchet MS"/>
              </a:rPr>
              <a:t>Coordinate-</a:t>
            </a:r>
            <a:br>
              <a:rPr b="0" i="0" lang="en-US" sz="1600" u="none" cap="none" strike="noStrike">
                <a:solidFill>
                  <a:schemeClr val="dk1"/>
                </a:solidFill>
                <a:latin typeface="Trebuchet MS"/>
                <a:ea typeface="Trebuchet MS"/>
                <a:cs typeface="Trebuchet MS"/>
                <a:sym typeface="Trebuchet MS"/>
              </a:rPr>
            </a:br>
            <a:r>
              <a:rPr b="0" i="0" lang="en-US" sz="1600" u="none" cap="none" strike="noStrike">
                <a:solidFill>
                  <a:schemeClr val="dk1"/>
                </a:solidFill>
                <a:latin typeface="Trebuchet MS"/>
                <a:ea typeface="Trebuchet MS"/>
                <a:cs typeface="Trebuchet MS"/>
                <a:sym typeface="Trebuchet MS"/>
              </a:rPr>
              <a:t>across disparate providers, social, educational, justice, and other community agencies</a:t>
            </a:r>
            <a:endParaRPr b="0" i="0" sz="1600" u="none" cap="none" strike="noStrike">
              <a:solidFill>
                <a:schemeClr val="dk1"/>
              </a:solidFill>
              <a:latin typeface="Trebuchet MS"/>
              <a:ea typeface="Trebuchet MS"/>
              <a:cs typeface="Trebuchet MS"/>
              <a:sym typeface="Trebuchet MS"/>
            </a:endParaRPr>
          </a:p>
        </p:txBody>
      </p:sp>
      <p:sp>
        <p:nvSpPr>
          <p:cNvPr id="407" name="Google Shape;407;p35"/>
          <p:cNvSpPr/>
          <p:nvPr/>
        </p:nvSpPr>
        <p:spPr>
          <a:xfrm>
            <a:off x="4298821" y="1534164"/>
            <a:ext cx="546300" cy="1273800"/>
          </a:xfrm>
          <a:prstGeom prst="downArrow">
            <a:avLst>
              <a:gd fmla="val 50000" name="adj1"/>
              <a:gd fmla="val 50000" name="adj2"/>
            </a:avLst>
          </a:prstGeom>
          <a:solidFill>
            <a:srgbClr val="C00000"/>
          </a:solidFill>
          <a:ln cap="flat" cmpd="sng" w="34925">
            <a:solidFill>
              <a:srgbClr val="666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0"/>
          <p:cNvSpPr txBox="1"/>
          <p:nvPr>
            <p:ph type="title"/>
          </p:nvPr>
        </p:nvSpPr>
        <p:spPr>
          <a:xfrm>
            <a:off x="311725" y="667900"/>
            <a:ext cx="8520600" cy="83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dk1"/>
                </a:solidFill>
              </a:rPr>
              <a:t>	</a:t>
            </a:r>
            <a:r>
              <a:rPr lang="en-US" sz="3400"/>
              <a:t>If Denied - Why Denied?</a:t>
            </a:r>
            <a:endParaRPr sz="3400"/>
          </a:p>
        </p:txBody>
      </p:sp>
      <p:sp>
        <p:nvSpPr>
          <p:cNvPr id="413" name="Google Shape;413;p40"/>
          <p:cNvSpPr/>
          <p:nvPr/>
        </p:nvSpPr>
        <p:spPr>
          <a:xfrm>
            <a:off x="750655" y="2043803"/>
            <a:ext cx="7642689" cy="80683"/>
          </a:xfrm>
          <a:prstGeom prst="rect">
            <a:avLst/>
          </a:prstGeom>
          <a:solidFill>
            <a:srgbClr val="7F7F7F">
              <a:alpha val="6392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414" name="Google Shape;414;p40"/>
          <p:cNvGrpSpPr/>
          <p:nvPr/>
        </p:nvGrpSpPr>
        <p:grpSpPr>
          <a:xfrm>
            <a:off x="779343" y="2439312"/>
            <a:ext cx="7585312" cy="3812123"/>
            <a:chOff x="28688" y="53922"/>
            <a:chExt cx="7585312" cy="3812123"/>
          </a:xfrm>
        </p:grpSpPr>
        <p:sp>
          <p:nvSpPr>
            <p:cNvPr id="415" name="Google Shape;415;p40"/>
            <p:cNvSpPr/>
            <p:nvPr/>
          </p:nvSpPr>
          <p:spPr>
            <a:xfrm>
              <a:off x="708750" y="53922"/>
              <a:ext cx="2127375" cy="2127375"/>
            </a:xfrm>
            <a:prstGeom prst="round2DiagRect">
              <a:avLst>
                <a:gd fmla="val 29727" name="adj1"/>
                <a:gd fmla="val 0" name="adj2"/>
              </a:avLst>
            </a:prstGeom>
            <a:solidFill>
              <a:srgbClr val="BF50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0"/>
            <p:cNvSpPr/>
            <p:nvPr/>
          </p:nvSpPr>
          <p:spPr>
            <a:xfrm>
              <a:off x="1162125" y="507297"/>
              <a:ext cx="1220625" cy="122062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0"/>
            <p:cNvSpPr/>
            <p:nvPr/>
          </p:nvSpPr>
          <p:spPr>
            <a:xfrm>
              <a:off x="28688" y="2843922"/>
              <a:ext cx="34875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0"/>
            <p:cNvSpPr txBox="1"/>
            <p:nvPr/>
          </p:nvSpPr>
          <p:spPr>
            <a:xfrm>
              <a:off x="28688" y="2496122"/>
              <a:ext cx="3487500" cy="136992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800" u="none" cap="none" strike="noStrike">
                  <a:solidFill>
                    <a:schemeClr val="dk1"/>
                  </a:solidFill>
                  <a:latin typeface="Calibri"/>
                  <a:ea typeface="Calibri"/>
                  <a:cs typeface="Calibri"/>
                  <a:sym typeface="Calibri"/>
                </a:rPr>
                <a:t>IF THE DENIAL IS FOR NOT BEING MEDICALLY NECESSARY, FOLLOW THE APPEAL PROCESS THROUGH THE RAE AND TO THE STATE ADMINISTRATIVE LAW JUDGE (ALJ)</a:t>
              </a:r>
              <a:endParaRPr b="0" i="0" sz="2000" u="none" cap="none" strike="noStrike">
                <a:solidFill>
                  <a:srgbClr val="000000"/>
                </a:solidFill>
                <a:latin typeface="Arial"/>
                <a:ea typeface="Arial"/>
                <a:cs typeface="Arial"/>
                <a:sym typeface="Arial"/>
              </a:endParaRPr>
            </a:p>
          </p:txBody>
        </p:sp>
        <p:sp>
          <p:nvSpPr>
            <p:cNvPr id="419" name="Google Shape;419;p40"/>
            <p:cNvSpPr/>
            <p:nvPr/>
          </p:nvSpPr>
          <p:spPr>
            <a:xfrm>
              <a:off x="4806563" y="53922"/>
              <a:ext cx="2127375" cy="2127375"/>
            </a:xfrm>
            <a:prstGeom prst="round2DiagRect">
              <a:avLst>
                <a:gd fmla="val 29727" name="adj1"/>
                <a:gd fmla="val 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0"/>
            <p:cNvSpPr/>
            <p:nvPr/>
          </p:nvSpPr>
          <p:spPr>
            <a:xfrm>
              <a:off x="5259938" y="507297"/>
              <a:ext cx="1220625" cy="122062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0"/>
            <p:cNvSpPr/>
            <p:nvPr/>
          </p:nvSpPr>
          <p:spPr>
            <a:xfrm>
              <a:off x="4126500" y="2843922"/>
              <a:ext cx="34875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0"/>
            <p:cNvSpPr txBox="1"/>
            <p:nvPr/>
          </p:nvSpPr>
          <p:spPr>
            <a:xfrm>
              <a:off x="4126500" y="2512166"/>
              <a:ext cx="3487500" cy="125386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alibri"/>
                <a:buNone/>
              </a:pPr>
              <a:r>
                <a:rPr b="0" i="0" lang="en-US" sz="1800" u="none" cap="none" strike="noStrike">
                  <a:solidFill>
                    <a:schemeClr val="dk1"/>
                  </a:solidFill>
                  <a:latin typeface="Calibri"/>
                  <a:ea typeface="Calibri"/>
                  <a:cs typeface="Calibri"/>
                  <a:sym typeface="Calibri"/>
                </a:rPr>
                <a:t>IF THE DENIAL IS FOR NOT BEING A COVERED BENEFIT OR COVERED SERVICE, WRAP THE REQUEST AROUND TO HEALTH FIRST COLORADO AS A PAYER</a:t>
              </a:r>
              <a:endParaRPr b="0" i="0" sz="2000" u="none" cap="none" strike="noStrike">
                <a:solidFill>
                  <a:srgbClr val="000000"/>
                </a:solidFill>
                <a:latin typeface="Arial"/>
                <a:ea typeface="Arial"/>
                <a:cs typeface="Arial"/>
                <a:sym typeface="Arial"/>
              </a:endParaRPr>
            </a:p>
          </p:txBody>
        </p:sp>
      </p:grpSp>
      <p:sp>
        <p:nvSpPr>
          <p:cNvPr id="423" name="Google Shape;423;p4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1"/>
          <p:cNvSpPr txBox="1"/>
          <p:nvPr>
            <p:ph type="title"/>
          </p:nvPr>
        </p:nvSpPr>
        <p:spPr>
          <a:xfrm>
            <a:off x="1028700" y="685800"/>
            <a:ext cx="7200900" cy="8220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4100"/>
              <a:t>Reminder</a:t>
            </a:r>
            <a:endParaRPr sz="4100"/>
          </a:p>
        </p:txBody>
      </p:sp>
      <p:sp>
        <p:nvSpPr>
          <p:cNvPr id="429" name="Google Shape;429;p41"/>
          <p:cNvSpPr txBox="1"/>
          <p:nvPr>
            <p:ph idx="1" type="body"/>
          </p:nvPr>
        </p:nvSpPr>
        <p:spPr>
          <a:xfrm>
            <a:off x="715595" y="2550149"/>
            <a:ext cx="7440600" cy="38052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800"/>
              <a:buChar char="●"/>
            </a:pPr>
            <a:r>
              <a:rPr lang="en-US" sz="2800"/>
              <a:t>Even if an individual is in a “adult” program, such as a behavioral health program, they are still entitled to EPSDT, Including:</a:t>
            </a:r>
            <a:endParaRPr/>
          </a:p>
          <a:p>
            <a:pPr indent="-384048" lvl="1" marL="914400" rtl="0" algn="l">
              <a:lnSpc>
                <a:spcPct val="94000"/>
              </a:lnSpc>
              <a:spcBef>
                <a:spcPts val="700"/>
              </a:spcBef>
              <a:spcAft>
                <a:spcPts val="0"/>
              </a:spcAft>
              <a:buClr>
                <a:schemeClr val="dk2"/>
              </a:buClr>
              <a:buSzPts val="2800"/>
              <a:buChar char="○"/>
            </a:pPr>
            <a:r>
              <a:rPr lang="en-US" sz="2800"/>
              <a:t>No </a:t>
            </a:r>
            <a:r>
              <a:rPr lang="en-US" sz="2800"/>
              <a:t>Limits (caps)</a:t>
            </a:r>
            <a:endParaRPr/>
          </a:p>
          <a:p>
            <a:pPr indent="-384048" lvl="1" marL="914400" rtl="0" algn="l">
              <a:lnSpc>
                <a:spcPct val="94000"/>
              </a:lnSpc>
              <a:spcBef>
                <a:spcPts val="700"/>
              </a:spcBef>
              <a:spcAft>
                <a:spcPts val="0"/>
              </a:spcAft>
              <a:buClr>
                <a:schemeClr val="dk2"/>
              </a:buClr>
              <a:buSzPts val="2800"/>
              <a:buChar char="○"/>
            </a:pPr>
            <a:r>
              <a:rPr lang="en-US" sz="2800"/>
              <a:t>Flexibility</a:t>
            </a:r>
            <a:endParaRPr/>
          </a:p>
          <a:p>
            <a:pPr indent="-384048" lvl="1" marL="914400" rtl="0" algn="l">
              <a:lnSpc>
                <a:spcPct val="94000"/>
              </a:lnSpc>
              <a:spcBef>
                <a:spcPts val="700"/>
              </a:spcBef>
              <a:spcAft>
                <a:spcPts val="0"/>
              </a:spcAft>
              <a:buClr>
                <a:schemeClr val="dk2"/>
              </a:buClr>
              <a:buSzPts val="2800"/>
              <a:buChar char="○"/>
            </a:pPr>
            <a:r>
              <a:rPr lang="en-US" sz="2800"/>
              <a:t>Amount</a:t>
            </a:r>
            <a:endParaRPr/>
          </a:p>
          <a:p>
            <a:pPr indent="-384048" lvl="1" marL="914400" rtl="0" algn="l">
              <a:lnSpc>
                <a:spcPct val="94000"/>
              </a:lnSpc>
              <a:spcBef>
                <a:spcPts val="700"/>
              </a:spcBef>
              <a:spcAft>
                <a:spcPts val="0"/>
              </a:spcAft>
              <a:buClr>
                <a:schemeClr val="dk2"/>
              </a:buClr>
              <a:buSzPts val="2800"/>
              <a:buChar char="○"/>
            </a:pPr>
            <a:r>
              <a:rPr lang="en-US" sz="2800"/>
              <a:t>Duration</a:t>
            </a:r>
            <a:endParaRPr/>
          </a:p>
          <a:p>
            <a:pPr indent="-206248" lvl="1" marL="914400" rtl="0" algn="l">
              <a:lnSpc>
                <a:spcPct val="94000"/>
              </a:lnSpc>
              <a:spcBef>
                <a:spcPts val="700"/>
              </a:spcBef>
              <a:spcAft>
                <a:spcPts val="0"/>
              </a:spcAft>
              <a:buClr>
                <a:schemeClr val="dk2"/>
              </a:buClr>
              <a:buSzPts val="2800"/>
              <a:buNone/>
            </a:pPr>
            <a:r>
              <a:t/>
            </a:r>
            <a:endParaRPr sz="2800"/>
          </a:p>
        </p:txBody>
      </p:sp>
      <p:sp>
        <p:nvSpPr>
          <p:cNvPr id="430" name="Google Shape;430;p41"/>
          <p:cNvSpPr txBox="1"/>
          <p:nvPr>
            <p:ph idx="12" type="sldNum"/>
          </p:nvPr>
        </p:nvSpPr>
        <p:spPr>
          <a:xfrm>
            <a:off x="7104552" y="6453386"/>
            <a:ext cx="1197219" cy="40461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431" name="Google Shape;431;p41"/>
          <p:cNvSpPr txBox="1"/>
          <p:nvPr/>
        </p:nvSpPr>
        <p:spPr>
          <a:xfrm>
            <a:off x="1627957" y="1507789"/>
            <a:ext cx="5888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Until age 21!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89000"/>
              </a:lnSpc>
              <a:spcBef>
                <a:spcPts val="0"/>
              </a:spcBef>
              <a:spcAft>
                <a:spcPts val="0"/>
              </a:spcAft>
              <a:buClr>
                <a:schemeClr val="dk2"/>
              </a:buClr>
              <a:buSzPts val="4800"/>
              <a:buFont typeface="Libre Franklin"/>
              <a:buNone/>
            </a:pPr>
            <a:r>
              <a:rPr lang="en-US" sz="4800"/>
              <a:t>Take Away</a:t>
            </a:r>
            <a:endParaRPr sz="4800"/>
          </a:p>
        </p:txBody>
      </p:sp>
      <p:sp>
        <p:nvSpPr>
          <p:cNvPr id="438" name="Google Shape;438;p42"/>
          <p:cNvSpPr txBox="1"/>
          <p:nvPr>
            <p:ph idx="1" type="body"/>
          </p:nvPr>
        </p:nvSpPr>
        <p:spPr>
          <a:xfrm>
            <a:off x="777834" y="2386890"/>
            <a:ext cx="8229600" cy="3969460"/>
          </a:xfrm>
          <a:prstGeom prst="rect">
            <a:avLst/>
          </a:prstGeom>
          <a:noFill/>
          <a:ln>
            <a:noFill/>
          </a:ln>
        </p:spPr>
        <p:txBody>
          <a:bodyPr anchorCtr="0" anchor="t" bIns="45700" lIns="91425" spcFirstLastPara="1" rIns="91425" wrap="square" tIns="45700">
            <a:noAutofit/>
          </a:bodyPr>
          <a:lstStyle/>
          <a:p>
            <a:pPr indent="-514350" lvl="0" marL="514350" rtl="0" algn="l">
              <a:lnSpc>
                <a:spcPct val="94000"/>
              </a:lnSpc>
              <a:spcBef>
                <a:spcPts val="1000"/>
              </a:spcBef>
              <a:spcAft>
                <a:spcPts val="0"/>
              </a:spcAft>
              <a:buClr>
                <a:schemeClr val="dk2"/>
              </a:buClr>
              <a:buSzPts val="2400"/>
              <a:buFont typeface="Libre Franklin"/>
              <a:buAutoNum type="arabicPeriod"/>
            </a:pPr>
            <a:r>
              <a:rPr lang="en-US" sz="2400"/>
              <a:t>No limits or hard caps in services are allowed even if the limits is in state rules</a:t>
            </a:r>
            <a:endParaRPr/>
          </a:p>
          <a:p>
            <a:pPr indent="-514350" lvl="0" marL="514350" rtl="0" algn="l">
              <a:lnSpc>
                <a:spcPct val="94000"/>
              </a:lnSpc>
              <a:spcBef>
                <a:spcPts val="1200"/>
              </a:spcBef>
              <a:spcAft>
                <a:spcPts val="0"/>
              </a:spcAft>
              <a:buClr>
                <a:schemeClr val="dk2"/>
              </a:buClr>
              <a:buSzPts val="2400"/>
              <a:buFont typeface="Libre Franklin"/>
              <a:buAutoNum type="arabicPeriod"/>
            </a:pPr>
            <a:r>
              <a:rPr lang="en-US" sz="2400"/>
              <a:t>All services that </a:t>
            </a:r>
            <a:r>
              <a:rPr i="1" lang="en-US" sz="2400"/>
              <a:t>could be provided </a:t>
            </a:r>
            <a:r>
              <a:rPr lang="en-US" sz="2400"/>
              <a:t>under Medicaid regardless of whether they are covered in the state plan</a:t>
            </a:r>
            <a:endParaRPr/>
          </a:p>
          <a:p>
            <a:pPr indent="-514350" lvl="0" marL="514350" rtl="0" algn="l">
              <a:lnSpc>
                <a:spcPct val="94000"/>
              </a:lnSpc>
              <a:spcBef>
                <a:spcPts val="1200"/>
              </a:spcBef>
              <a:spcAft>
                <a:spcPts val="0"/>
              </a:spcAft>
              <a:buClr>
                <a:schemeClr val="dk2"/>
              </a:buClr>
              <a:buSzPts val="2400"/>
              <a:buFont typeface="Libre Franklin"/>
              <a:buAutoNum type="arabicPeriod"/>
            </a:pPr>
            <a:r>
              <a:rPr lang="en-US" sz="2400"/>
              <a:t>EPSDT applies to all XIX eligibility categories for those 20 and under (not CHP+)</a:t>
            </a:r>
            <a:endParaRPr/>
          </a:p>
          <a:p>
            <a:pPr indent="-514350" lvl="0" marL="514350" rtl="0" algn="l">
              <a:lnSpc>
                <a:spcPct val="94000"/>
              </a:lnSpc>
              <a:spcBef>
                <a:spcPts val="1200"/>
              </a:spcBef>
              <a:spcAft>
                <a:spcPts val="0"/>
              </a:spcAft>
              <a:buClr>
                <a:schemeClr val="dk2"/>
              </a:buClr>
              <a:buSzPts val="2400"/>
              <a:buFont typeface="Libre Franklin"/>
              <a:buAutoNum type="arabicPeriod"/>
            </a:pPr>
            <a:r>
              <a:rPr lang="en-US" sz="2400"/>
              <a:t>Case management and outreach required</a:t>
            </a:r>
            <a:endParaRPr/>
          </a:p>
          <a:p>
            <a:pPr indent="0" lvl="0" marL="0" rtl="0" algn="ctr">
              <a:lnSpc>
                <a:spcPct val="94000"/>
              </a:lnSpc>
              <a:spcBef>
                <a:spcPts val="560"/>
              </a:spcBef>
              <a:spcAft>
                <a:spcPts val="0"/>
              </a:spcAft>
              <a:buClr>
                <a:schemeClr val="dk2"/>
              </a:buClr>
              <a:buSzPts val="4600"/>
              <a:buNone/>
            </a:pPr>
            <a:r>
              <a:rPr lang="en-US" sz="4600"/>
              <a:t>Just ASK</a:t>
            </a:r>
            <a:endParaRPr sz="4600"/>
          </a:p>
          <a:p>
            <a:pPr indent="0" lvl="0" marL="0" rtl="0" algn="l">
              <a:lnSpc>
                <a:spcPct val="94000"/>
              </a:lnSpc>
              <a:spcBef>
                <a:spcPts val="360"/>
              </a:spcBef>
              <a:spcAft>
                <a:spcPts val="0"/>
              </a:spcAft>
              <a:buClr>
                <a:schemeClr val="dk2"/>
              </a:buClr>
              <a:buSzPts val="2000"/>
              <a:buNone/>
            </a:pPr>
            <a:r>
              <a:t/>
            </a:r>
            <a:endParaRPr/>
          </a:p>
        </p:txBody>
      </p:sp>
      <p:sp>
        <p:nvSpPr>
          <p:cNvPr id="439" name="Google Shape;439;p4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440" name="Google Shape;440;p42"/>
          <p:cNvSpPr txBox="1"/>
          <p:nvPr/>
        </p:nvSpPr>
        <p:spPr>
          <a:xfrm>
            <a:off x="985653" y="1698624"/>
            <a:ext cx="48213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EPSDT: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93f80d0f10_0_64"/>
          <p:cNvSpPr txBox="1"/>
          <p:nvPr>
            <p:ph type="title"/>
          </p:nvPr>
        </p:nvSpPr>
        <p:spPr>
          <a:xfrm>
            <a:off x="311700" y="423875"/>
            <a:ext cx="8520600" cy="8316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chemeClr val="dk1"/>
              </a:buClr>
              <a:buSzPts val="1400"/>
              <a:buFont typeface="Libre Franklin"/>
              <a:buNone/>
            </a:pPr>
            <a:r>
              <a:rPr lang="en-US" sz="5000"/>
              <a:t>Contacts</a:t>
            </a:r>
            <a:endParaRPr sz="5000"/>
          </a:p>
        </p:txBody>
      </p:sp>
      <p:sp>
        <p:nvSpPr>
          <p:cNvPr id="447" name="Google Shape;447;g93f80d0f10_0_64"/>
          <p:cNvSpPr txBox="1"/>
          <p:nvPr>
            <p:ph idx="4294967295" type="body"/>
          </p:nvPr>
        </p:nvSpPr>
        <p:spPr>
          <a:xfrm>
            <a:off x="746750" y="2085649"/>
            <a:ext cx="8042400" cy="441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40"/>
              </a:spcBef>
              <a:spcAft>
                <a:spcPts val="0"/>
              </a:spcAft>
              <a:buSzPts val="2531"/>
              <a:buNone/>
            </a:pPr>
            <a:r>
              <a:rPr lang="en-US" sz="3000"/>
              <a:t>HCPF- EPSDT </a:t>
            </a:r>
            <a:endParaRPr sz="3000"/>
          </a:p>
          <a:p>
            <a:pPr indent="0" lvl="0" marL="0" rtl="0" algn="l">
              <a:lnSpc>
                <a:spcPct val="100000"/>
              </a:lnSpc>
              <a:spcBef>
                <a:spcPts val="540"/>
              </a:spcBef>
              <a:spcAft>
                <a:spcPts val="0"/>
              </a:spcAft>
              <a:buSzPts val="2531"/>
              <a:buNone/>
            </a:pPr>
            <a:r>
              <a:rPr lang="en-US" sz="3000"/>
              <a:t>Gina Robinson </a:t>
            </a:r>
            <a:endParaRPr sz="3000"/>
          </a:p>
          <a:p>
            <a:pPr indent="0" lvl="0" marL="0" rtl="0" algn="l">
              <a:lnSpc>
                <a:spcPct val="100000"/>
              </a:lnSpc>
              <a:spcBef>
                <a:spcPts val="540"/>
              </a:spcBef>
              <a:spcAft>
                <a:spcPts val="0"/>
              </a:spcAft>
              <a:buSzPts val="2531"/>
              <a:buNone/>
            </a:pPr>
            <a:r>
              <a:rPr lang="en-US" sz="3000"/>
              <a:t>303-866-6167</a:t>
            </a:r>
            <a:endParaRPr sz="3000"/>
          </a:p>
          <a:p>
            <a:pPr indent="0" lvl="0" marL="0" rtl="0" algn="l">
              <a:lnSpc>
                <a:spcPct val="100000"/>
              </a:lnSpc>
              <a:spcBef>
                <a:spcPts val="540"/>
              </a:spcBef>
              <a:spcAft>
                <a:spcPts val="0"/>
              </a:spcAft>
              <a:buSzPts val="2531"/>
              <a:buNone/>
            </a:pPr>
            <a:r>
              <a:rPr lang="en-US" sz="3000"/>
              <a:t>Gina Robinson </a:t>
            </a:r>
            <a:r>
              <a:rPr lang="en-US" sz="3000" u="sng">
                <a:solidFill>
                  <a:schemeClr val="hlink"/>
                </a:solidFill>
                <a:hlinkClick r:id="rId3"/>
              </a:rPr>
              <a:t>gina.robinson@state.co.us</a:t>
            </a:r>
            <a:endParaRPr sz="3000"/>
          </a:p>
          <a:p>
            <a:pPr indent="0" lvl="0" marL="0" rtl="0" algn="l">
              <a:lnSpc>
                <a:spcPct val="100000"/>
              </a:lnSpc>
              <a:spcBef>
                <a:spcPts val="540"/>
              </a:spcBef>
              <a:spcAft>
                <a:spcPts val="0"/>
              </a:spcAft>
              <a:buSzPts val="2531"/>
              <a:buNone/>
            </a:pPr>
            <a:r>
              <a:t/>
            </a:r>
            <a:endParaRPr sz="3000"/>
          </a:p>
          <a:p>
            <a:pPr indent="0" lvl="0" marL="0" rtl="0" algn="l">
              <a:lnSpc>
                <a:spcPct val="100000"/>
              </a:lnSpc>
              <a:spcBef>
                <a:spcPts val="540"/>
              </a:spcBef>
              <a:spcAft>
                <a:spcPts val="0"/>
              </a:spcAft>
              <a:buSzPts val="2531"/>
              <a:buNone/>
            </a:pPr>
            <a:r>
              <a:rPr lang="en-US" sz="3000"/>
              <a:t>Family Voices Colorado</a:t>
            </a:r>
            <a:endParaRPr sz="3000"/>
          </a:p>
          <a:p>
            <a:pPr indent="0" lvl="0" marL="0" rtl="0" algn="l">
              <a:lnSpc>
                <a:spcPct val="100000"/>
              </a:lnSpc>
              <a:spcBef>
                <a:spcPts val="540"/>
              </a:spcBef>
              <a:spcAft>
                <a:spcPts val="0"/>
              </a:spcAft>
              <a:buSzPts val="2531"/>
              <a:buNone/>
            </a:pPr>
            <a:r>
              <a:rPr lang="en-US" sz="3000" u="sng">
                <a:solidFill>
                  <a:schemeClr val="hlink"/>
                </a:solidFill>
                <a:hlinkClick r:id="rId4"/>
              </a:rPr>
              <a:t>info</a:t>
            </a:r>
            <a:r>
              <a:rPr lang="en-US" sz="3000" u="sng">
                <a:solidFill>
                  <a:schemeClr val="hlink"/>
                </a:solidFill>
                <a:hlinkClick r:id="rId5"/>
              </a:rPr>
              <a:t>@familyvoicesco.org</a:t>
            </a:r>
            <a:endParaRPr sz="3000"/>
          </a:p>
          <a:p>
            <a:pPr indent="0" lvl="0" marL="0" rtl="0" algn="l">
              <a:lnSpc>
                <a:spcPct val="100000"/>
              </a:lnSpc>
              <a:spcBef>
                <a:spcPts val="540"/>
              </a:spcBef>
              <a:spcAft>
                <a:spcPts val="0"/>
              </a:spcAft>
              <a:buSzPts val="2531"/>
              <a:buNone/>
            </a:pPr>
            <a:r>
              <a:rPr lang="en-US" sz="3000"/>
              <a:t>303-877-1747</a:t>
            </a:r>
            <a:endParaRPr sz="3000"/>
          </a:p>
          <a:p>
            <a:pPr indent="0" lvl="0" marL="0" rtl="0" algn="l">
              <a:lnSpc>
                <a:spcPct val="100000"/>
              </a:lnSpc>
              <a:spcBef>
                <a:spcPts val="540"/>
              </a:spcBef>
              <a:spcAft>
                <a:spcPts val="0"/>
              </a:spcAft>
              <a:buSzPts val="2531"/>
              <a:buNone/>
            </a:pPr>
            <a:r>
              <a:t/>
            </a:r>
            <a:endParaRPr/>
          </a:p>
        </p:txBody>
      </p:sp>
      <p:sp>
        <p:nvSpPr>
          <p:cNvPr id="448" name="Google Shape;448;g93f80d0f10_0_64"/>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1" type="body"/>
          </p:nvPr>
        </p:nvSpPr>
        <p:spPr>
          <a:xfrm>
            <a:off x="232350" y="1212350"/>
            <a:ext cx="9010500" cy="53532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2953"/>
              </a:spcBef>
              <a:spcAft>
                <a:spcPts val="0"/>
              </a:spcAft>
              <a:buSzPts val="1400"/>
              <a:buNone/>
            </a:pPr>
            <a:r>
              <a:rPr b="1" i="0" lang="en-US" sz="2231" u="sng" strike="noStrike">
                <a:solidFill>
                  <a:srgbClr val="FF0000"/>
                </a:solidFill>
                <a:latin typeface="Trebuchet MS"/>
                <a:ea typeface="Trebuchet MS"/>
                <a:cs typeface="Trebuchet MS"/>
                <a:sym typeface="Trebuchet MS"/>
              </a:rPr>
              <a:t>E</a:t>
            </a:r>
            <a:r>
              <a:rPr b="1" i="0" lang="en-US" sz="2231" u="sng" strike="noStrike">
                <a:solidFill>
                  <a:srgbClr val="000000"/>
                </a:solidFill>
                <a:latin typeface="Trebuchet MS"/>
                <a:ea typeface="Trebuchet MS"/>
                <a:cs typeface="Trebuchet MS"/>
                <a:sym typeface="Trebuchet MS"/>
              </a:rPr>
              <a:t>arly:</a:t>
            </a:r>
            <a:r>
              <a:rPr b="1" i="0" lang="en-US" sz="2231" u="none" strike="noStrike">
                <a:solidFill>
                  <a:srgbClr val="000000"/>
                </a:solidFill>
                <a:latin typeface="Trebuchet MS"/>
                <a:ea typeface="Trebuchet MS"/>
                <a:cs typeface="Trebuchet MS"/>
                <a:sym typeface="Trebuchet MS"/>
              </a:rPr>
              <a:t> </a:t>
            </a:r>
            <a:r>
              <a:rPr b="0" i="0" lang="en-US" sz="2231" u="none" strike="noStrike">
                <a:solidFill>
                  <a:srgbClr val="000000"/>
                </a:solidFill>
                <a:latin typeface="Trebuchet MS"/>
                <a:ea typeface="Trebuchet MS"/>
                <a:cs typeface="Trebuchet MS"/>
                <a:sym typeface="Trebuchet MS"/>
              </a:rPr>
              <a:t>Assessing and identifying concerns early</a:t>
            </a:r>
            <a:endParaRPr sz="2231"/>
          </a:p>
          <a:p>
            <a:pPr indent="-228600" lvl="0" marL="457200" rtl="0" algn="l">
              <a:lnSpc>
                <a:spcPct val="115000"/>
              </a:lnSpc>
              <a:spcBef>
                <a:spcPts val="2953"/>
              </a:spcBef>
              <a:spcAft>
                <a:spcPts val="0"/>
              </a:spcAft>
              <a:buSzPts val="1400"/>
              <a:buNone/>
            </a:pPr>
            <a:r>
              <a:rPr b="1" i="0" lang="en-US" sz="2231" u="sng" strike="noStrike">
                <a:solidFill>
                  <a:srgbClr val="FF0000"/>
                </a:solidFill>
                <a:latin typeface="Trebuchet MS"/>
                <a:ea typeface="Trebuchet MS"/>
                <a:cs typeface="Trebuchet MS"/>
                <a:sym typeface="Trebuchet MS"/>
              </a:rPr>
              <a:t>P</a:t>
            </a:r>
            <a:r>
              <a:rPr b="1" i="0" lang="en-US" sz="2231" u="sng" strike="noStrike">
                <a:solidFill>
                  <a:srgbClr val="000000"/>
                </a:solidFill>
                <a:latin typeface="Trebuchet MS"/>
                <a:ea typeface="Trebuchet MS"/>
                <a:cs typeface="Trebuchet MS"/>
                <a:sym typeface="Trebuchet MS"/>
              </a:rPr>
              <a:t>eriodic: </a:t>
            </a:r>
            <a:r>
              <a:rPr b="0" i="0" lang="en-US" sz="2231" u="none" strike="noStrike">
                <a:solidFill>
                  <a:srgbClr val="000000"/>
                </a:solidFill>
                <a:latin typeface="Trebuchet MS"/>
                <a:ea typeface="Trebuchet MS"/>
                <a:cs typeface="Trebuchet MS"/>
                <a:sym typeface="Trebuchet MS"/>
              </a:rPr>
              <a:t>Checking children's health at periodic, age-appropriate intervals </a:t>
            </a:r>
            <a:r>
              <a:rPr b="0" i="0" lang="en-US" sz="1791" u="sng" strike="noStrike">
                <a:solidFill>
                  <a:srgbClr val="000000"/>
                </a:solidFill>
                <a:latin typeface="Trebuchet MS"/>
                <a:ea typeface="Trebuchet MS"/>
                <a:cs typeface="Trebuchet MS"/>
                <a:sym typeface="Trebuchet MS"/>
                <a:hlinkClick r:id="rId3">
                  <a:extLst>
                    <a:ext uri="{A12FA001-AC4F-418D-AE19-62706E023703}">
                      <ahyp:hlinkClr val="tx"/>
                    </a:ext>
                  </a:extLst>
                </a:hlinkClick>
              </a:rPr>
              <a:t>https://downloads.aap.org/AAP/PDF/periodicity_schedule.pdf</a:t>
            </a:r>
            <a:endParaRPr sz="1791">
              <a:solidFill>
                <a:srgbClr val="000000"/>
              </a:solidFill>
              <a:latin typeface="Trebuchet MS"/>
              <a:ea typeface="Trebuchet MS"/>
              <a:cs typeface="Trebuchet MS"/>
              <a:sym typeface="Trebuchet MS"/>
            </a:endParaRPr>
          </a:p>
          <a:p>
            <a:pPr indent="-228600" lvl="0" marL="457200" rtl="0" algn="l">
              <a:lnSpc>
                <a:spcPct val="115000"/>
              </a:lnSpc>
              <a:spcBef>
                <a:spcPts val="2953"/>
              </a:spcBef>
              <a:spcAft>
                <a:spcPts val="0"/>
              </a:spcAft>
              <a:buSzPts val="1400"/>
              <a:buNone/>
            </a:pPr>
            <a:r>
              <a:rPr b="1" i="0" lang="en-US" sz="2231" u="sng" strike="noStrike">
                <a:solidFill>
                  <a:srgbClr val="FF0000"/>
                </a:solidFill>
                <a:latin typeface="Trebuchet MS"/>
                <a:ea typeface="Trebuchet MS"/>
                <a:cs typeface="Trebuchet MS"/>
                <a:sym typeface="Trebuchet MS"/>
              </a:rPr>
              <a:t>S</a:t>
            </a:r>
            <a:r>
              <a:rPr b="1" i="0" lang="en-US" sz="2231" u="sng" strike="noStrike">
                <a:solidFill>
                  <a:srgbClr val="000000"/>
                </a:solidFill>
                <a:latin typeface="Trebuchet MS"/>
                <a:ea typeface="Trebuchet MS"/>
                <a:cs typeface="Trebuchet MS"/>
                <a:sym typeface="Trebuchet MS"/>
              </a:rPr>
              <a:t>creening:</a:t>
            </a:r>
            <a:r>
              <a:rPr b="1" i="0" lang="en-US" sz="2231" u="none" strike="noStrike">
                <a:solidFill>
                  <a:srgbClr val="000000"/>
                </a:solidFill>
                <a:latin typeface="Trebuchet MS"/>
                <a:ea typeface="Trebuchet MS"/>
                <a:cs typeface="Trebuchet MS"/>
                <a:sym typeface="Trebuchet MS"/>
              </a:rPr>
              <a:t> </a:t>
            </a:r>
            <a:r>
              <a:rPr b="0" i="0" lang="en-US" sz="2231" u="none" strike="noStrike">
                <a:solidFill>
                  <a:srgbClr val="000000"/>
                </a:solidFill>
                <a:latin typeface="Trebuchet MS"/>
                <a:ea typeface="Trebuchet MS"/>
                <a:cs typeface="Trebuchet MS"/>
                <a:sym typeface="Trebuchet MS"/>
              </a:rPr>
              <a:t>Providing physical, mental, developmental, dental, hearing, vision, and other screening tests to detect potential problems</a:t>
            </a:r>
            <a:endParaRPr sz="2231"/>
          </a:p>
          <a:p>
            <a:pPr indent="-228600" lvl="0" marL="457200" rtl="0" algn="l">
              <a:lnSpc>
                <a:spcPct val="115000"/>
              </a:lnSpc>
              <a:spcBef>
                <a:spcPts val="2953"/>
              </a:spcBef>
              <a:spcAft>
                <a:spcPts val="0"/>
              </a:spcAft>
              <a:buSzPts val="1400"/>
              <a:buNone/>
            </a:pPr>
            <a:r>
              <a:rPr b="1" i="0" lang="en-US" sz="2231" u="sng" strike="noStrike">
                <a:solidFill>
                  <a:srgbClr val="FF0000"/>
                </a:solidFill>
                <a:latin typeface="Trebuchet MS"/>
                <a:ea typeface="Trebuchet MS"/>
                <a:cs typeface="Trebuchet MS"/>
                <a:sym typeface="Trebuchet MS"/>
              </a:rPr>
              <a:t>D</a:t>
            </a:r>
            <a:r>
              <a:rPr b="1" i="0" lang="en-US" sz="2231" u="sng" strike="noStrike">
                <a:solidFill>
                  <a:srgbClr val="000000"/>
                </a:solidFill>
                <a:latin typeface="Trebuchet MS"/>
                <a:ea typeface="Trebuchet MS"/>
                <a:cs typeface="Trebuchet MS"/>
                <a:sym typeface="Trebuchet MS"/>
              </a:rPr>
              <a:t>iagnostic: </a:t>
            </a:r>
            <a:r>
              <a:rPr b="0" i="0" lang="en-US" sz="2231" u="none" strike="noStrike">
                <a:solidFill>
                  <a:srgbClr val="000000"/>
                </a:solidFill>
                <a:latin typeface="Trebuchet MS"/>
                <a:ea typeface="Trebuchet MS"/>
                <a:cs typeface="Trebuchet MS"/>
                <a:sym typeface="Trebuchet MS"/>
              </a:rPr>
              <a:t>Performing diagnostic tests to follow up when a risk is identified, and</a:t>
            </a:r>
            <a:endParaRPr sz="2231"/>
          </a:p>
          <a:p>
            <a:pPr indent="-228600" lvl="0" marL="457200" rtl="0" algn="l">
              <a:lnSpc>
                <a:spcPct val="115000"/>
              </a:lnSpc>
              <a:spcBef>
                <a:spcPts val="2953"/>
              </a:spcBef>
              <a:spcAft>
                <a:spcPts val="0"/>
              </a:spcAft>
              <a:buSzPts val="1400"/>
              <a:buNone/>
            </a:pPr>
            <a:r>
              <a:rPr b="1" i="0" lang="en-US" sz="2231" u="sng" strike="noStrike">
                <a:solidFill>
                  <a:srgbClr val="FF0000"/>
                </a:solidFill>
                <a:latin typeface="Trebuchet MS"/>
                <a:ea typeface="Trebuchet MS"/>
                <a:cs typeface="Trebuchet MS"/>
                <a:sym typeface="Trebuchet MS"/>
              </a:rPr>
              <a:t>T</a:t>
            </a:r>
            <a:r>
              <a:rPr b="1" i="0" lang="en-US" sz="2231" u="sng" strike="noStrike">
                <a:solidFill>
                  <a:srgbClr val="000000"/>
                </a:solidFill>
                <a:latin typeface="Trebuchet MS"/>
                <a:ea typeface="Trebuchet MS"/>
                <a:cs typeface="Trebuchet MS"/>
                <a:sym typeface="Trebuchet MS"/>
              </a:rPr>
              <a:t>reatment: </a:t>
            </a:r>
            <a:r>
              <a:rPr b="0" i="0" lang="en-US" sz="2231" u="none" strike="noStrike">
                <a:solidFill>
                  <a:srgbClr val="000000"/>
                </a:solidFill>
                <a:latin typeface="Trebuchet MS"/>
                <a:ea typeface="Trebuchet MS"/>
                <a:cs typeface="Trebuchet MS"/>
                <a:sym typeface="Trebuchet MS"/>
              </a:rPr>
              <a:t>Control, correct or ameliorate health problems found.</a:t>
            </a:r>
            <a:endParaRPr sz="2231"/>
          </a:p>
          <a:p>
            <a:pPr indent="-228600" lvl="0" marL="457200" marR="0" rtl="0" algn="l">
              <a:lnSpc>
                <a:spcPct val="100000"/>
              </a:lnSpc>
              <a:spcBef>
                <a:spcPts val="2953"/>
              </a:spcBef>
              <a:spcAft>
                <a:spcPts val="0"/>
              </a:spcAft>
              <a:buClr>
                <a:srgbClr val="000000"/>
              </a:buClr>
              <a:buSzPts val="1400"/>
              <a:buFont typeface="Arial"/>
              <a:buNone/>
            </a:pPr>
            <a:br>
              <a:rPr lang="en-US"/>
            </a:br>
            <a:endParaRPr/>
          </a:p>
        </p:txBody>
      </p:sp>
      <p:sp>
        <p:nvSpPr>
          <p:cNvPr id="117" name="Google Shape;117;p3"/>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18" name="Google Shape;118;p3"/>
          <p:cNvSpPr txBox="1"/>
          <p:nvPr>
            <p:ph type="title"/>
          </p:nvPr>
        </p:nvSpPr>
        <p:spPr>
          <a:xfrm>
            <a:off x="232354" y="217039"/>
            <a:ext cx="8679300" cy="8166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EPSDT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1591391f9d_0_384"/>
          <p:cNvSpPr txBox="1"/>
          <p:nvPr>
            <p:ph idx="1" type="body"/>
          </p:nvPr>
        </p:nvSpPr>
        <p:spPr>
          <a:xfrm>
            <a:off x="232354" y="2382300"/>
            <a:ext cx="8679300" cy="4339800"/>
          </a:xfrm>
          <a:prstGeom prst="rect">
            <a:avLst/>
          </a:prstGeom>
        </p:spPr>
        <p:txBody>
          <a:bodyPr anchorCtr="0" anchor="t" bIns="45700" lIns="91425" spcFirstLastPara="1" rIns="91425" wrap="square" tIns="45700">
            <a:noAutofit/>
          </a:bodyPr>
          <a:lstStyle/>
          <a:p>
            <a:pPr indent="0" lvl="0" marL="0" rtl="0" algn="l">
              <a:spcBef>
                <a:spcPts val="2953"/>
              </a:spcBef>
              <a:spcAft>
                <a:spcPts val="0"/>
              </a:spcAft>
              <a:buNone/>
            </a:pPr>
            <a:r>
              <a:rPr lang="en-US" u="sng">
                <a:solidFill>
                  <a:schemeClr val="hlink"/>
                </a:solidFill>
                <a:hlinkClick r:id="rId3"/>
              </a:rPr>
              <a:t>Best Practices for Adhering to Early and Periodic Screening, Diagnostic, and Treatment (EPSDT) Requirements</a:t>
            </a:r>
            <a:r>
              <a:rPr lang="en-US"/>
              <a:t> - September 2024</a:t>
            </a:r>
            <a:endParaRPr/>
          </a:p>
          <a:p>
            <a:pPr indent="0" lvl="0" marL="0" rtl="0" algn="l">
              <a:spcBef>
                <a:spcPts val="2953"/>
              </a:spcBef>
              <a:spcAft>
                <a:spcPts val="0"/>
              </a:spcAft>
              <a:buNone/>
            </a:pPr>
            <a:r>
              <a:rPr lang="en-US" u="sng">
                <a:solidFill>
                  <a:schemeClr val="hlink"/>
                </a:solidFill>
                <a:hlinkClick r:id="rId4"/>
              </a:rPr>
              <a:t>HCPF EPSDT Fact Sheet</a:t>
            </a:r>
            <a:r>
              <a:rPr lang="en-US"/>
              <a:t> - January 2024</a:t>
            </a:r>
            <a:endParaRPr/>
          </a:p>
          <a:p>
            <a:pPr indent="0" lvl="0" marL="0" rtl="0" algn="l">
              <a:spcBef>
                <a:spcPts val="2953"/>
              </a:spcBef>
              <a:spcAft>
                <a:spcPts val="0"/>
              </a:spcAft>
              <a:buNone/>
            </a:pPr>
            <a:r>
              <a:rPr lang="en-US" u="sng">
                <a:solidFill>
                  <a:schemeClr val="hlink"/>
                </a:solidFill>
                <a:hlinkClick r:id="rId5"/>
              </a:rPr>
              <a:t>Colorado EPSDT Website</a:t>
            </a:r>
            <a:endParaRPr/>
          </a:p>
          <a:p>
            <a:pPr indent="0" lvl="0" marL="0" rtl="0" algn="l">
              <a:spcBef>
                <a:spcPts val="2953"/>
              </a:spcBef>
              <a:spcAft>
                <a:spcPts val="0"/>
              </a:spcAft>
              <a:buNone/>
            </a:pPr>
            <a:r>
              <a:rPr lang="en-US" u="sng">
                <a:solidFill>
                  <a:schemeClr val="hlink"/>
                </a:solidFill>
                <a:hlinkClick r:id="rId6"/>
              </a:rPr>
              <a:t>Colorado EPSDT Rules and Regulations </a:t>
            </a:r>
            <a:r>
              <a:rPr lang="en-US"/>
              <a:t>(8.280 - pg 82)</a:t>
            </a:r>
            <a:endParaRPr/>
          </a:p>
          <a:p>
            <a:pPr indent="0" lvl="0" marL="0" rtl="0" algn="l">
              <a:spcBef>
                <a:spcPts val="2953"/>
              </a:spcBef>
              <a:spcAft>
                <a:spcPts val="0"/>
              </a:spcAft>
              <a:buNone/>
            </a:pPr>
            <a:r>
              <a:t/>
            </a:r>
            <a:endParaRPr/>
          </a:p>
        </p:txBody>
      </p:sp>
      <p:sp>
        <p:nvSpPr>
          <p:cNvPr id="125" name="Google Shape;125;g31591391f9d_0_384"/>
          <p:cNvSpPr txBox="1"/>
          <p:nvPr>
            <p:ph idx="12" type="sldNum"/>
          </p:nvPr>
        </p:nvSpPr>
        <p:spPr>
          <a:xfrm>
            <a:off x="7384765" y="6425136"/>
            <a:ext cx="1508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26" name="Google Shape;126;g31591391f9d_0_384"/>
          <p:cNvSpPr txBox="1"/>
          <p:nvPr>
            <p:ph type="title"/>
          </p:nvPr>
        </p:nvSpPr>
        <p:spPr>
          <a:xfrm>
            <a:off x="232300" y="439128"/>
            <a:ext cx="8679300" cy="1222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a:t>EPSDT Definitions and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p:nvPr/>
        </p:nvSpPr>
        <p:spPr>
          <a:xfrm>
            <a:off x="0" y="0"/>
            <a:ext cx="34907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 name="Google Shape;134;p5"/>
          <p:cNvSpPr txBox="1"/>
          <p:nvPr>
            <p:ph type="title"/>
          </p:nvPr>
        </p:nvSpPr>
        <p:spPr>
          <a:xfrm>
            <a:off x="407392" y="570962"/>
            <a:ext cx="2676000" cy="495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Early and Periodic Screening, Diagnostic and Treatment</a:t>
            </a:r>
            <a:endParaRPr/>
          </a:p>
        </p:txBody>
      </p:sp>
      <p:cxnSp>
        <p:nvCxnSpPr>
          <p:cNvPr id="135" name="Google Shape;135;p5"/>
          <p:cNvCxnSpPr/>
          <p:nvPr/>
        </p:nvCxnSpPr>
        <p:spPr>
          <a:xfrm>
            <a:off x="0" y="6199730"/>
            <a:ext cx="3223260" cy="0"/>
          </a:xfrm>
          <a:prstGeom prst="straightConnector1">
            <a:avLst/>
          </a:prstGeom>
          <a:noFill/>
          <a:ln cap="flat" cmpd="sng" w="25400">
            <a:solidFill>
              <a:schemeClr val="lt1"/>
            </a:solidFill>
            <a:prstDash val="solid"/>
            <a:round/>
            <a:headEnd len="sm" w="sm" type="none"/>
            <a:tailEnd len="sm" w="sm" type="none"/>
          </a:ln>
        </p:spPr>
      </p:cxnSp>
      <p:grpSp>
        <p:nvGrpSpPr>
          <p:cNvPr id="136" name="Google Shape;136;p5"/>
          <p:cNvGrpSpPr/>
          <p:nvPr/>
        </p:nvGrpSpPr>
        <p:grpSpPr>
          <a:xfrm>
            <a:off x="3898113" y="443345"/>
            <a:ext cx="4505058" cy="5779077"/>
            <a:chOff x="11913" y="-124980"/>
            <a:chExt cx="4505058" cy="5779077"/>
          </a:xfrm>
        </p:grpSpPr>
        <p:sp>
          <p:nvSpPr>
            <p:cNvPr id="137" name="Google Shape;137;p5"/>
            <p:cNvSpPr/>
            <p:nvPr/>
          </p:nvSpPr>
          <p:spPr>
            <a:xfrm>
              <a:off x="169329" y="2164"/>
              <a:ext cx="4347641" cy="2608584"/>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11913" y="-124980"/>
              <a:ext cx="4505058" cy="2735728"/>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EPSDT is a federal mandate for preventive and comprehensive health for most Medicaid-eligible individuals under the age of 21 for most any state that accepts federal funding.</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169329" y="3045513"/>
              <a:ext cx="4347641" cy="2608584"/>
            </a:xfrm>
            <a:prstGeom prst="rect">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169329" y="3045513"/>
              <a:ext cx="4347641" cy="2608584"/>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EPSDT provides infants, children, and adolescents with access to comprehensive, periodic evaluations of health, development, and nutritional status, as well as vision, hearing, mental health and dental services.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825335" y="252350"/>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sz="4200">
                <a:solidFill>
                  <a:schemeClr val="dk1"/>
                </a:solidFill>
              </a:rPr>
              <a:t>EPSDT IS MEDICAID</a:t>
            </a:r>
            <a:endParaRPr sz="4200">
              <a:solidFill>
                <a:schemeClr val="dk1"/>
              </a:solidFill>
            </a:endParaRPr>
          </a:p>
        </p:txBody>
      </p:sp>
      <p:sp>
        <p:nvSpPr>
          <p:cNvPr id="148" name="Google Shape;148;p6"/>
          <p:cNvSpPr txBox="1"/>
          <p:nvPr/>
        </p:nvSpPr>
        <p:spPr>
          <a:xfrm>
            <a:off x="471055" y="1898073"/>
            <a:ext cx="8576100" cy="363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t/>
            </a:r>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There is no separate eligibility</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There is no application</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There is no special bucket of money</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There is no separate release of information form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b="0" l="0" r="0" t="0"/>
          <a:stretch/>
        </p:blipFill>
        <p:spPr>
          <a:xfrm>
            <a:off x="573955" y="1187531"/>
            <a:ext cx="4458362" cy="4458362"/>
          </a:xfrm>
          <a:prstGeom prst="rect">
            <a:avLst/>
          </a:prstGeom>
          <a:noFill/>
          <a:ln>
            <a:noFill/>
          </a:ln>
        </p:spPr>
      </p:pic>
      <p:sp>
        <p:nvSpPr>
          <p:cNvPr id="155" name="Google Shape;155;p8"/>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pic>
        <p:nvPicPr>
          <p:cNvPr id="156" name="Google Shape;156;p8"/>
          <p:cNvPicPr preferRelativeResize="0"/>
          <p:nvPr/>
        </p:nvPicPr>
        <p:blipFill rotWithShape="1">
          <a:blip r:embed="rId4">
            <a:alphaModFix/>
          </a:blip>
          <a:srcRect b="0" l="0" r="0" t="0"/>
          <a:stretch/>
        </p:blipFill>
        <p:spPr>
          <a:xfrm>
            <a:off x="4484675" y="65350"/>
            <a:ext cx="4408874" cy="6449855"/>
          </a:xfrm>
          <a:prstGeom prst="rect">
            <a:avLst/>
          </a:prstGeom>
          <a:noFill/>
          <a:ln>
            <a:noFill/>
          </a:ln>
        </p:spPr>
      </p:pic>
      <p:sp>
        <p:nvSpPr>
          <p:cNvPr id="157" name="Google Shape;157;p8"/>
          <p:cNvSpPr/>
          <p:nvPr/>
        </p:nvSpPr>
        <p:spPr>
          <a:xfrm>
            <a:off x="681288" y="6157552"/>
            <a:ext cx="847898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49"/>
              <a:buFont typeface="Arial"/>
              <a:buNone/>
            </a:pPr>
            <a:r>
              <a:rPr b="0" i="0" lang="en-US" sz="1400" u="sng" cap="none" strike="noStrike">
                <a:solidFill>
                  <a:schemeClr val="dk1"/>
                </a:solidFill>
                <a:latin typeface="Trebuchet MS"/>
                <a:ea typeface="Trebuchet MS"/>
                <a:cs typeface="Trebuchet MS"/>
                <a:sym typeface="Trebuchet MS"/>
                <a:hlinkClick r:id="rId5">
                  <a:extLst>
                    <a:ext uri="{A12FA001-AC4F-418D-AE19-62706E023703}">
                      <ahyp:hlinkClr val="tx"/>
                    </a:ext>
                  </a:extLst>
                </a:hlinkClick>
              </a:rPr>
              <a:t>https://www.colorado.gov/pacific/hcpf/early-and-periodic-screening-diagnostic-and treatment-epsdt</a:t>
            </a:r>
            <a:endParaRPr b="0" i="0" sz="1400" u="sng"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628428" y="642937"/>
            <a:ext cx="7887000" cy="81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Libre Franklin"/>
              <a:buNone/>
            </a:pPr>
            <a:r>
              <a:rPr lang="en-US"/>
              <a:t>Fee for Service and EPSDT</a:t>
            </a:r>
            <a:endParaRPr/>
          </a:p>
        </p:txBody>
      </p:sp>
      <p:sp>
        <p:nvSpPr>
          <p:cNvPr id="164" name="Google Shape;164;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5" name="Google Shape;165;p14"/>
          <p:cNvSpPr txBox="1"/>
          <p:nvPr/>
        </p:nvSpPr>
        <p:spPr>
          <a:xfrm>
            <a:off x="452075" y="1510475"/>
            <a:ext cx="4119900" cy="4777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5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Fee For Service - </a:t>
            </a:r>
            <a:r>
              <a:rPr b="1" i="0" lang="en-US" sz="2000" u="none" cap="none" strike="noStrike">
                <a:solidFill>
                  <a:schemeClr val="dk1"/>
                </a:solidFill>
                <a:latin typeface="Calibri"/>
                <a:ea typeface="Calibri"/>
                <a:cs typeface="Calibri"/>
                <a:sym typeface="Calibri"/>
              </a:rPr>
              <a:t>State Plan Benefits</a:t>
            </a:r>
            <a:endParaRPr b="1" i="0" sz="20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Calibri"/>
                <a:ea typeface="Calibri"/>
                <a:cs typeface="Calibri"/>
                <a:sym typeface="Calibri"/>
              </a:rPr>
              <a:t>Billed to Health First Colorado</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Calibri"/>
                <a:ea typeface="Calibri"/>
                <a:cs typeface="Calibri"/>
                <a:sym typeface="Calibri"/>
              </a:rPr>
              <a:t>May have limits on amount or duration</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Calibri"/>
                <a:ea typeface="Calibri"/>
                <a:cs typeface="Calibri"/>
                <a:sym typeface="Calibri"/>
              </a:rPr>
              <a:t>All services must be approved by legislature and contained in CMS regulations</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Calibri"/>
                <a:ea typeface="Calibri"/>
                <a:cs typeface="Calibri"/>
                <a:sym typeface="Calibri"/>
              </a:rPr>
              <a:t>Wraps around RAE non-contracted services and benefits</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5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t>
            </a:r>
            <a:r>
              <a:rPr b="0" i="0" lang="en-US" sz="2000" u="none" cap="none" strike="noStrike">
                <a:solidFill>
                  <a:schemeClr val="dk1"/>
                </a:solidFill>
                <a:latin typeface="Calibri"/>
                <a:ea typeface="Calibri"/>
                <a:cs typeface="Calibri"/>
                <a:sym typeface="Calibri"/>
              </a:rPr>
              <a:t>Has definition of medical necessity (8.076)</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6" name="Google Shape;166;p14"/>
          <p:cNvSpPr txBox="1"/>
          <p:nvPr/>
        </p:nvSpPr>
        <p:spPr>
          <a:xfrm>
            <a:off x="4571928" y="1422545"/>
            <a:ext cx="4429172" cy="510294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1800"/>
              <a:buFont typeface="Arial"/>
              <a:buNone/>
            </a:pPr>
            <a:r>
              <a:rPr b="1" i="0" lang="en-US" sz="2000" u="none" cap="none" strike="noStrike">
                <a:solidFill>
                  <a:schemeClr val="dk1"/>
                </a:solidFill>
                <a:latin typeface="Arial"/>
                <a:ea typeface="Arial"/>
                <a:cs typeface="Arial"/>
                <a:sym typeface="Arial"/>
              </a:rPr>
              <a:t>EPSDT </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EPSDT is a mandatory part of the Medicaid program</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Not a separate checkbook – no services paid under this program or billed to this program - billed to Health First Colorado</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Removes limits on amount or duration in fee for service benefits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Wraps around RAE non-contracted services and benefits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Allows any benefit to be requested even if not in the state plan</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chemeClr val="dk1"/>
              </a:buClr>
              <a:buSzPts val="1100"/>
              <a:buFont typeface="Arial"/>
              <a:buNone/>
            </a:pPr>
            <a:r>
              <a:rPr b="0"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Calibri"/>
                <a:ea typeface="Calibri"/>
                <a:cs typeface="Calibri"/>
                <a:sym typeface="Calibri"/>
              </a:rPr>
              <a:t>Adds to the definition of medical necessity (8.280)</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2019-10-07T17:49:55Z</dcterms:created>
  <dc:creator>Robinson, Gina;"Anderson - HCPF, Morgan" &lt;morgan.anderson@state.co.us&gt;</dc:creator>
</cp:coreProperties>
</file>