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9144000"/>
  <p:notesSz cx="7023100" cy="9309100"/>
  <p:embeddedFontLst>
    <p:embeddedFont>
      <p:font typeface="EB Garamond"/>
      <p:regular r:id="rId27"/>
      <p:bold r:id="rId28"/>
      <p:italic r:id="rId29"/>
      <p:boldItalic r:id="rId30"/>
    </p:embeddedFont>
    <p:embeddedFont>
      <p:font typeface="Noto Sans Symbols"/>
      <p:regular r:id="rId31"/>
      <p:bold r:id="rId32"/>
    </p:embeddedFon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7" roundtripDataSignature="AMtx7mjFSH+ytyXcmWKgkcOEOkYOJAhj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BE80B53-A56B-4A44-9037-F9B68A3F6F1C}">
  <a:tblStyle styleId="{ABE80B53-A56B-4A44-9037-F9B68A3F6F1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6FE12500-A177-403B-BB5D-6F053A7D315B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F89C23E4-C2EC-4B61-BF79-687ADCF3FF8A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EBGaramond-bold.fntdata"/><Relationship Id="rId27" Type="http://schemas.openxmlformats.org/officeDocument/2006/relationships/font" Target="fonts/EBGaramond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EBGaramond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NotoSansSymbols-regular.fntdata"/><Relationship Id="rId30" Type="http://schemas.openxmlformats.org/officeDocument/2006/relationships/font" Target="fonts/EBGaramond-boldItalic.fntdata"/><Relationship Id="rId11" Type="http://schemas.openxmlformats.org/officeDocument/2006/relationships/slide" Target="slides/slide5.xml"/><Relationship Id="rId33" Type="http://schemas.openxmlformats.org/officeDocument/2006/relationships/font" Target="fonts/OpenSans-regular.fntdata"/><Relationship Id="rId10" Type="http://schemas.openxmlformats.org/officeDocument/2006/relationships/slide" Target="slides/slide4.xml"/><Relationship Id="rId32" Type="http://schemas.openxmlformats.org/officeDocument/2006/relationships/font" Target="fonts/NotoSansSymbols-bold.fntdata"/><Relationship Id="rId13" Type="http://schemas.openxmlformats.org/officeDocument/2006/relationships/slide" Target="slides/slide7.xml"/><Relationship Id="rId35" Type="http://schemas.openxmlformats.org/officeDocument/2006/relationships/font" Target="fonts/OpenSans-italic.fntdata"/><Relationship Id="rId12" Type="http://schemas.openxmlformats.org/officeDocument/2006/relationships/slide" Target="slides/slide6.xml"/><Relationship Id="rId34" Type="http://schemas.openxmlformats.org/officeDocument/2006/relationships/font" Target="fonts/OpenSans-bold.fntdata"/><Relationship Id="rId15" Type="http://schemas.openxmlformats.org/officeDocument/2006/relationships/slide" Target="slides/slide9.xml"/><Relationship Id="rId37" Type="http://customschemas.google.com/relationships/presentationmetadata" Target="metadata"/><Relationship Id="rId14" Type="http://schemas.openxmlformats.org/officeDocument/2006/relationships/slide" Target="slides/slide8.xml"/><Relationship Id="rId36" Type="http://schemas.openxmlformats.org/officeDocument/2006/relationships/font" Target="fonts/OpenSans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8132" y="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4275" y="698500"/>
            <a:ext cx="46545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84275" y="698500"/>
            <a:ext cx="46545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0:notes"/>
          <p:cNvSpPr/>
          <p:nvPr>
            <p:ph idx="2" type="sldImg"/>
          </p:nvPr>
        </p:nvSpPr>
        <p:spPr>
          <a:xfrm>
            <a:off x="1184275" y="698500"/>
            <a:ext cx="46545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1184275" y="698500"/>
            <a:ext cx="46545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2:notes"/>
          <p:cNvSpPr/>
          <p:nvPr>
            <p:ph idx="2" type="sldImg"/>
          </p:nvPr>
        </p:nvSpPr>
        <p:spPr>
          <a:xfrm>
            <a:off x="1184275" y="698500"/>
            <a:ext cx="46545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3:notes"/>
          <p:cNvSpPr/>
          <p:nvPr>
            <p:ph idx="2" type="sldImg"/>
          </p:nvPr>
        </p:nvSpPr>
        <p:spPr>
          <a:xfrm>
            <a:off x="1184275" y="698500"/>
            <a:ext cx="46545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4:notes"/>
          <p:cNvSpPr/>
          <p:nvPr>
            <p:ph idx="2" type="sldImg"/>
          </p:nvPr>
        </p:nvSpPr>
        <p:spPr>
          <a:xfrm>
            <a:off x="1184275" y="698500"/>
            <a:ext cx="46545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5:notes"/>
          <p:cNvSpPr/>
          <p:nvPr>
            <p:ph idx="2" type="sldImg"/>
          </p:nvPr>
        </p:nvSpPr>
        <p:spPr>
          <a:xfrm>
            <a:off x="1184275" y="698500"/>
            <a:ext cx="46545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6:notes"/>
          <p:cNvSpPr/>
          <p:nvPr>
            <p:ph idx="2" type="sldImg"/>
          </p:nvPr>
        </p:nvSpPr>
        <p:spPr>
          <a:xfrm>
            <a:off x="1184275" y="698500"/>
            <a:ext cx="46545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7:notes"/>
          <p:cNvSpPr/>
          <p:nvPr>
            <p:ph idx="2" type="sldImg"/>
          </p:nvPr>
        </p:nvSpPr>
        <p:spPr>
          <a:xfrm>
            <a:off x="1184275" y="698500"/>
            <a:ext cx="46545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8:notes"/>
          <p:cNvSpPr/>
          <p:nvPr>
            <p:ph idx="2" type="sldImg"/>
          </p:nvPr>
        </p:nvSpPr>
        <p:spPr>
          <a:xfrm>
            <a:off x="1184275" y="698500"/>
            <a:ext cx="46545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9:notes"/>
          <p:cNvSpPr/>
          <p:nvPr>
            <p:ph idx="2" type="sldImg"/>
          </p:nvPr>
        </p:nvSpPr>
        <p:spPr>
          <a:xfrm>
            <a:off x="1184275" y="698500"/>
            <a:ext cx="46545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1184275" y="698500"/>
            <a:ext cx="46545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0:notes"/>
          <p:cNvSpPr/>
          <p:nvPr>
            <p:ph idx="2" type="sldImg"/>
          </p:nvPr>
        </p:nvSpPr>
        <p:spPr>
          <a:xfrm>
            <a:off x="1184275" y="698500"/>
            <a:ext cx="46545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20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0:notes"/>
          <p:cNvSpPr txBox="1"/>
          <p:nvPr>
            <p:ph idx="12" type="sldNum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84275" y="698500"/>
            <a:ext cx="46545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 txBox="1"/>
          <p:nvPr>
            <p:ph idx="12" type="sldNum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84275" y="698500"/>
            <a:ext cx="46545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 txBox="1"/>
          <p:nvPr>
            <p:ph idx="12" type="sldNum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1184275" y="698500"/>
            <a:ext cx="46545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184275" y="698500"/>
            <a:ext cx="46545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1184275" y="698500"/>
            <a:ext cx="46545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8:notes"/>
          <p:cNvSpPr/>
          <p:nvPr>
            <p:ph idx="2" type="sldImg"/>
          </p:nvPr>
        </p:nvSpPr>
        <p:spPr>
          <a:xfrm>
            <a:off x="1184275" y="698500"/>
            <a:ext cx="46545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1184275" y="698500"/>
            <a:ext cx="46545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hyperlink" Target="mailto:mbrand@cfpdtrust.org" TargetMode="External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10.png"/><Relationship Id="rId8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C5A14"/>
              </a:buClr>
              <a:buSzPct val="100000"/>
              <a:buFont typeface="Open Sans"/>
              <a:buNone/>
            </a:pPr>
            <a:r>
              <a:rPr b="1" i="0" lang="en-US">
                <a:solidFill>
                  <a:srgbClr val="AC5A14"/>
                </a:solidFill>
                <a:latin typeface="Open Sans"/>
                <a:ea typeface="Open Sans"/>
                <a:cs typeface="Open Sans"/>
                <a:sym typeface="Open Sans"/>
              </a:rPr>
              <a:t>Medicaid and Assets; Special Needs Trusts, Pooled Trusts, ABLE Accounts, Financial Roles as your child ages </a:t>
            </a:r>
            <a:endParaRPr>
              <a:solidFill>
                <a:srgbClr val="AC5A14"/>
              </a:solidFill>
            </a:endParaRPr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685800" y="38862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solidFill>
                  <a:schemeClr val="dk1"/>
                </a:solidFill>
              </a:rPr>
              <a:t>Megan Brand, Executive Director </a:t>
            </a:r>
            <a:endParaRPr/>
          </a:p>
          <a:p>
            <a:pPr indent="0" lvl="0" marL="0" rtl="0" algn="ctr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solidFill>
                  <a:schemeClr val="dk1"/>
                </a:solidFill>
              </a:rPr>
              <a:t>CFPD-Colorado Fund for People with Disabilities</a:t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-4445" y="6083300"/>
            <a:ext cx="9144000" cy="766760"/>
          </a:xfrm>
          <a:prstGeom prst="rect">
            <a:avLst/>
          </a:prstGeom>
          <a:solidFill>
            <a:srgbClr val="00535F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/>
          <p:nvPr>
            <p:ph idx="4294967295" type="title"/>
          </p:nvPr>
        </p:nvSpPr>
        <p:spPr>
          <a:xfrm>
            <a:off x="1938486" y="228600"/>
            <a:ext cx="5257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C5A14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AC5A14"/>
                </a:solidFill>
                <a:latin typeface="Calibri"/>
                <a:ea typeface="Calibri"/>
                <a:cs typeface="Calibri"/>
                <a:sym typeface="Calibri"/>
              </a:rPr>
              <a:t>First Party Trusts</a:t>
            </a:r>
            <a:endParaRPr b="1" cap="none">
              <a:solidFill>
                <a:srgbClr val="AC5A14"/>
              </a:solidFill>
            </a:endParaRPr>
          </a:p>
        </p:txBody>
      </p:sp>
      <p:sp>
        <p:nvSpPr>
          <p:cNvPr id="168" name="Google Shape;168;p10"/>
          <p:cNvSpPr txBox="1"/>
          <p:nvPr>
            <p:ph idx="4294967295" type="body"/>
          </p:nvPr>
        </p:nvSpPr>
        <p:spPr>
          <a:xfrm>
            <a:off x="131618" y="1731247"/>
            <a:ext cx="8991600" cy="515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09600" lvl="0" marL="609600" rtl="0" algn="l">
              <a:spcBef>
                <a:spcPts val="0"/>
              </a:spcBef>
              <a:spcAft>
                <a:spcPts val="0"/>
              </a:spcAft>
              <a:buClr>
                <a:srgbClr val="00535F"/>
              </a:buClr>
              <a:buSzPts val="3200"/>
              <a:buFont typeface="Calibri"/>
              <a:buNone/>
            </a:pPr>
            <a:r>
              <a:rPr b="1" lang="en-US">
                <a:solidFill>
                  <a:srgbClr val="00535F"/>
                </a:solidFill>
              </a:rPr>
              <a:t>Trust Oversight: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Individual trusts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Federally: 42 USC § 1396 (d)(4)(A)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Colorado: C.R.S. §15-14-412.8 and 10 CCR 2505-10 8.100.7.E.6.b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Individual Trust Document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Pooled trusts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Federally: 42 USC § 1396 (d)(4)(C)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Colorado: C.R.S. §15-14-412.9 and 10 CCR 2505-10 8.100.7.E.6.c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Master Pooled Trust Document </a:t>
            </a:r>
            <a:endParaRPr/>
          </a:p>
          <a:p>
            <a:pPr indent="-609600" lvl="0" marL="6096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/>
          </a:p>
        </p:txBody>
      </p:sp>
      <p:pic>
        <p:nvPicPr>
          <p:cNvPr id="169" name="Google Shape;169;p10"/>
          <p:cNvPicPr preferRelativeResize="0"/>
          <p:nvPr/>
        </p:nvPicPr>
        <p:blipFill rotWithShape="1">
          <a:blip r:embed="rId3">
            <a:alphaModFix/>
          </a:blip>
          <a:srcRect b="72853" l="15629" r="47589" t="0"/>
          <a:stretch/>
        </p:blipFill>
        <p:spPr>
          <a:xfrm>
            <a:off x="-9053" y="6058181"/>
            <a:ext cx="9152878" cy="81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 txBox="1"/>
          <p:nvPr>
            <p:ph idx="4294967295" type="title"/>
          </p:nvPr>
        </p:nvSpPr>
        <p:spPr>
          <a:xfrm>
            <a:off x="1938486" y="228600"/>
            <a:ext cx="5257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C5A14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AC5A14"/>
                </a:solidFill>
                <a:latin typeface="Calibri"/>
                <a:ea typeface="Calibri"/>
                <a:cs typeface="Calibri"/>
                <a:sym typeface="Calibri"/>
              </a:rPr>
              <a:t>Third Party Trusts</a:t>
            </a:r>
            <a:endParaRPr b="1" cap="none">
              <a:solidFill>
                <a:srgbClr val="AC5A14"/>
              </a:solidFill>
            </a:endParaRPr>
          </a:p>
        </p:txBody>
      </p:sp>
      <p:sp>
        <p:nvSpPr>
          <p:cNvPr id="175" name="Google Shape;175;p11"/>
          <p:cNvSpPr txBox="1"/>
          <p:nvPr>
            <p:ph idx="4294967295" type="body"/>
          </p:nvPr>
        </p:nvSpPr>
        <p:spPr>
          <a:xfrm>
            <a:off x="71586" y="1600200"/>
            <a:ext cx="8991600" cy="515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Funded by assets belonging to ANYONE except for the beneficiary.  (Typically, parent or grandparent)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Third Party Individual Trusts (also called Special/Supplemental Need Trust)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Drafted by an attorney as a stand-alone document or part of a Will.</a:t>
            </a:r>
            <a:endParaRPr/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No Medicaid payback provisions required.</a:t>
            </a:r>
            <a:endParaRPr/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More flexibility, especially in movement among states.</a:t>
            </a:r>
            <a:endParaRPr/>
          </a:p>
          <a:p>
            <a:pPr indent="0" lvl="1" marL="4572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Third Party Pooled Trust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No Medicaid payback provisions</a:t>
            </a:r>
            <a:endParaRPr/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Master trust document—already approved by SSA and Medicaid</a:t>
            </a:r>
            <a:endParaRPr/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Allows for portability from state to state</a:t>
            </a:r>
            <a:endParaRPr/>
          </a:p>
          <a:p>
            <a:pPr indent="-609600" lvl="0" marL="60960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/>
          </a:p>
        </p:txBody>
      </p:sp>
      <p:pic>
        <p:nvPicPr>
          <p:cNvPr id="176" name="Google Shape;176;p11"/>
          <p:cNvPicPr preferRelativeResize="0"/>
          <p:nvPr/>
        </p:nvPicPr>
        <p:blipFill rotWithShape="1">
          <a:blip r:embed="rId3">
            <a:alphaModFix/>
          </a:blip>
          <a:srcRect b="72853" l="15629" r="47589" t="0"/>
          <a:stretch/>
        </p:blipFill>
        <p:spPr>
          <a:xfrm>
            <a:off x="-9053" y="6058181"/>
            <a:ext cx="9152878" cy="81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 txBox="1"/>
          <p:nvPr>
            <p:ph idx="4294967295" type="title"/>
          </p:nvPr>
        </p:nvSpPr>
        <p:spPr>
          <a:xfrm>
            <a:off x="1938486" y="228600"/>
            <a:ext cx="5257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C5A14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AC5A14"/>
                </a:solidFill>
                <a:latin typeface="Calibri"/>
                <a:ea typeface="Calibri"/>
                <a:cs typeface="Calibri"/>
                <a:sym typeface="Calibri"/>
              </a:rPr>
              <a:t>Third Party Trusts</a:t>
            </a:r>
            <a:endParaRPr b="1" cap="none">
              <a:solidFill>
                <a:srgbClr val="AC5A14"/>
              </a:solidFill>
            </a:endParaRPr>
          </a:p>
        </p:txBody>
      </p:sp>
      <p:sp>
        <p:nvSpPr>
          <p:cNvPr id="182" name="Google Shape;182;p12"/>
          <p:cNvSpPr txBox="1"/>
          <p:nvPr>
            <p:ph idx="4294967295" type="body"/>
          </p:nvPr>
        </p:nvSpPr>
        <p:spPr>
          <a:xfrm>
            <a:off x="131618" y="1731247"/>
            <a:ext cx="8991600" cy="515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09600" lvl="0" marL="609600" rtl="0" algn="l">
              <a:spcBef>
                <a:spcPts val="0"/>
              </a:spcBef>
              <a:spcAft>
                <a:spcPts val="0"/>
              </a:spcAft>
              <a:buClr>
                <a:srgbClr val="00535F"/>
              </a:buClr>
              <a:buSzPts val="3200"/>
              <a:buFont typeface="Calibri"/>
              <a:buNone/>
            </a:pPr>
            <a:r>
              <a:rPr b="1" lang="en-US">
                <a:solidFill>
                  <a:srgbClr val="00535F"/>
                </a:solidFill>
              </a:rPr>
              <a:t>Trust Oversight: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Individual trusts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Federally: POMS SI 01120.200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Colorado: C.R.S. §15-14-412.8 and 10 CCR 2505-10 8.100.7.E.6.d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Individual Trust Document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Pooled trusts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Federally: POMS SI 01120.200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Colorado: 10 CCR 2505-10 8.100.7.E.6.d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Master Pooled Trust Document </a:t>
            </a:r>
            <a:endParaRPr/>
          </a:p>
          <a:p>
            <a:pPr indent="-609600" lvl="0" marL="6096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/>
          </a:p>
        </p:txBody>
      </p:sp>
      <p:pic>
        <p:nvPicPr>
          <p:cNvPr id="183" name="Google Shape;183;p12"/>
          <p:cNvPicPr preferRelativeResize="0"/>
          <p:nvPr/>
        </p:nvPicPr>
        <p:blipFill rotWithShape="1">
          <a:blip r:embed="rId3">
            <a:alphaModFix/>
          </a:blip>
          <a:srcRect b="72853" l="15629" r="47589" t="0"/>
          <a:stretch/>
        </p:blipFill>
        <p:spPr>
          <a:xfrm>
            <a:off x="-9053" y="6058181"/>
            <a:ext cx="9152878" cy="81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" name="Google Shape;188;p13"/>
          <p:cNvGraphicFramePr/>
          <p:nvPr/>
        </p:nvGraphicFramePr>
        <p:xfrm>
          <a:off x="76200" y="533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{6FE12500-A177-403B-BB5D-6F053A7D315B}</a:tableStyleId>
              </a:tblPr>
              <a:tblGrid>
                <a:gridCol w="1163625"/>
                <a:gridCol w="1904100"/>
                <a:gridCol w="2102450"/>
                <a:gridCol w="1917325"/>
                <a:gridCol w="1904100"/>
              </a:tblGrid>
              <a:tr h="690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0535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53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Individual (First Party) 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53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Private Trust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53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 USC § 1396p(d)(4)(A)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29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53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C.R.S. § 15-14-412.8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53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Pooled (First Party) Trust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53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 U.S.C. §1396p(d)(4)(c)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29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53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C.R.S. § 15-14-412.9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53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Individual Third-Party  Private Trust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53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Pooled (Third-Party) Trust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53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Administration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Family member, professional fiduciary, bank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Non-Profit organization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Family member, professional fiduciary, bank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Non-Profit organization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  <a:tr h="664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0535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53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Must be under 65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1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None/>
                      </a:pPr>
                      <a:r>
                        <a:rPr lang="en-US" sz="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age restrictions per se, but at the age of 65 and over the Beneficiary must be reasonable able to spend down the funds in their expected lifetime.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 Be of any age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 be of any age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  <a:tr h="377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53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 Penalty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None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Maybe under some circumstances for persons over age 65.  None for persons under 65.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None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None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  <a:tr h="476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53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Annuities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Must name Medicaid as a beneficiary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Trust  may be named</a:t>
                      </a: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as a beneficiary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 not need to name Medicaid or trustee as a beneficiary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 not need to name Medicaid or trust as a beneficiary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  <a:tr h="287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53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 of Disability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Must meet definition of disabled for</a:t>
                      </a: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the purposes of the SSI program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Must meet definition of disabled for</a:t>
                      </a: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the purposes of the SSI program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ADA definition is used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ADA definition is used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  <a:tr h="421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0535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53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Distributions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Supplemental Needs for the Sole Benefit of the Beneficiary; notify CO Medicaid for those over $5,000 in new trusts.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Supplemental Needs for the Sole Benefit of the Beneficiary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Supplemental Needs for the Sole Benefit of the Beneficiary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Supplemental Needs for the Sole Benefit of the Beneficiary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  <a:tr h="583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0535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53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Costs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 up by private attorneys, cost varies.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29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Administration costs vary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attorney fees.  Non-profit sets fees to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establish and administer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 up by private attorneys, cost varies.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29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Administrative cost</a:t>
                      </a: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vary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attorney fees.  Non-profit sets fees to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establish and administer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  <a:tr h="653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53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Remainder Interests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29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53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(when Primary</a:t>
                      </a:r>
                      <a:r>
                        <a:rPr lang="en-US" sz="900">
                          <a:solidFill>
                            <a:srgbClr val="0053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Beneficiary dies)</a:t>
                      </a:r>
                      <a:endParaRPr sz="900">
                        <a:solidFill>
                          <a:srgbClr val="00535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Medicaid must be paid first. Pro rata share among states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Will be paid back to the State Medicaid Agency to the extent it is not retained by the pooled trust.  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beneficiary can be named. (Medicaid has no claim on third-party funds)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beneficiary can be named. (Medicaid has no claim on third-party funds)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  <a:tr h="578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0535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53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Portability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Older trusts may need to be revised to comply with change in regulations to allow for pro rata share upon death. 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Trust is for life.  Can move to any state with similar law of pooled trusts</a:t>
                      </a: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or “ported” to new pooled trust.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Trust is for life.  Can move to any state with similar law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Trust is for life.  Can move to any state with similar law of pooled trusts</a:t>
                      </a: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or “ported” to new pooled trust.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  <a:tr h="377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53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Medicaid Approval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Must be approved by Medicaid in all non-SSI cases.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Master Trust pre-approved by</a:t>
                      </a: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Medicaid, but Medicaid must be notified.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Must be approved by  Medicaid in all non-SSI cases.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Master Trust pre-approved by Medicaid, but Medicaid must be notified.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  <a:tr h="369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0535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53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 Security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Must approve all SSI cases.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Master Trust pre-approved  by SSA, but SSA must be notified.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Must approve all SSI cases.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Master Trust pre-approved  by SSA, but SSA must be notified.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  <a:tr h="233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53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Flexibility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Depends on document.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Streamlined process in place.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Depends on document.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Streamlined process in place.</a:t>
                      </a:r>
                      <a:endParaRPr/>
                    </a:p>
                  </a:txBody>
                  <a:tcPr marT="0" marB="0" marR="47125" marL="47125" anchor="ctr" anchorCtr="1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189" name="Google Shape;189;p13"/>
          <p:cNvSpPr txBox="1"/>
          <p:nvPr/>
        </p:nvSpPr>
        <p:spPr>
          <a:xfrm>
            <a:off x="0" y="1018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Needs Trust Comparison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4"/>
          <p:cNvPicPr preferRelativeResize="0"/>
          <p:nvPr/>
        </p:nvPicPr>
        <p:blipFill rotWithShape="1">
          <a:blip r:embed="rId3">
            <a:alphaModFix/>
          </a:blip>
          <a:srcRect b="72853" l="15629" r="47589" t="0"/>
          <a:stretch/>
        </p:blipFill>
        <p:spPr>
          <a:xfrm>
            <a:off x="-9053" y="6058181"/>
            <a:ext cx="9152878" cy="81757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4"/>
          <p:cNvSpPr txBox="1"/>
          <p:nvPr/>
        </p:nvSpPr>
        <p:spPr>
          <a:xfrm>
            <a:off x="-25153" y="30777"/>
            <a:ext cx="9144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What an SNT typically can’t pay for</a:t>
            </a:r>
            <a:endParaRPr/>
          </a:p>
        </p:txBody>
      </p:sp>
      <p:sp>
        <p:nvSpPr>
          <p:cNvPr id="196" name="Google Shape;196;p14"/>
          <p:cNvSpPr txBox="1"/>
          <p:nvPr/>
        </p:nvSpPr>
        <p:spPr>
          <a:xfrm>
            <a:off x="509587" y="1371600"/>
            <a:ext cx="4291013" cy="639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2159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4"/>
          <p:cNvSpPr txBox="1"/>
          <p:nvPr/>
        </p:nvSpPr>
        <p:spPr>
          <a:xfrm>
            <a:off x="3886200" y="1417637"/>
            <a:ext cx="4292600" cy="639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2159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 txBox="1"/>
          <p:nvPr/>
        </p:nvSpPr>
        <p:spPr>
          <a:xfrm>
            <a:off x="3889375" y="2103437"/>
            <a:ext cx="4289425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/>
          <p:nvPr/>
        </p:nvSpPr>
        <p:spPr>
          <a:xfrm>
            <a:off x="7525937" y="1828800"/>
            <a:ext cx="287258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/>
          <p:nvPr/>
        </p:nvSpPr>
        <p:spPr>
          <a:xfrm>
            <a:off x="559612" y="2831587"/>
            <a:ext cx="184731" cy="14850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201" name="Google Shape;201;p14"/>
          <p:cNvSpPr txBox="1"/>
          <p:nvPr/>
        </p:nvSpPr>
        <p:spPr>
          <a:xfrm>
            <a:off x="509587" y="1143000"/>
            <a:ext cx="8074801" cy="4985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Cash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or cash equivalents cannot be given directly to the Beneficiary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Mortgage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payment,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rent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payments (Counted as income if it is paid)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Utility bills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property taxes, homeowner or condo fees (unless property is held in Trust)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or groceries, eating out at restaurants, etc. (except while on a trip. 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Gambling, lottery tickets, gifts of any kind, pawned items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or items that can be considered a resource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Third party benefit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This means payment for anything which primarily benefits someone other than the Beneficiary. An example would be gifts to family members.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Services or items for which the Beneficiary is entitled to receive payment through another program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An example is prescription medication that should be paid by Medicaid.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 the time of death, Distributions are not allowed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 severely limited, depending on the trust document.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5"/>
          <p:cNvPicPr preferRelativeResize="0"/>
          <p:nvPr/>
        </p:nvPicPr>
        <p:blipFill rotWithShape="1">
          <a:blip r:embed="rId3">
            <a:alphaModFix/>
          </a:blip>
          <a:srcRect b="72853" l="15629" r="47589" t="0"/>
          <a:stretch/>
        </p:blipFill>
        <p:spPr>
          <a:xfrm>
            <a:off x="-9053" y="6058181"/>
            <a:ext cx="9152878" cy="81757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5"/>
          <p:cNvSpPr txBox="1"/>
          <p:nvPr/>
        </p:nvSpPr>
        <p:spPr>
          <a:xfrm>
            <a:off x="-1" y="33736"/>
            <a:ext cx="914382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What an SNT can pay for</a:t>
            </a:r>
            <a:endParaRPr/>
          </a:p>
        </p:txBody>
      </p:sp>
      <p:sp>
        <p:nvSpPr>
          <p:cNvPr id="208" name="Google Shape;208;p15"/>
          <p:cNvSpPr txBox="1"/>
          <p:nvPr/>
        </p:nvSpPr>
        <p:spPr>
          <a:xfrm>
            <a:off x="357187" y="1066800"/>
            <a:ext cx="4291013" cy="639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5968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RECREATION</a:t>
            </a:r>
            <a:endParaRPr/>
          </a:p>
        </p:txBody>
      </p:sp>
      <p:sp>
        <p:nvSpPr>
          <p:cNvPr id="209" name="Google Shape;209;p15"/>
          <p:cNvSpPr txBox="1"/>
          <p:nvPr/>
        </p:nvSpPr>
        <p:spPr>
          <a:xfrm>
            <a:off x="4023403" y="1146128"/>
            <a:ext cx="4292600" cy="639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15968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MEDICAL CARE 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215968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(NOT COVERED BY BENEFITS</a:t>
            </a:r>
            <a:r>
              <a:rPr b="0" i="0" lang="en-US" sz="1800" u="none" cap="none" strike="noStrike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210" name="Google Shape;210;p15"/>
          <p:cNvSpPr txBox="1"/>
          <p:nvPr/>
        </p:nvSpPr>
        <p:spPr>
          <a:xfrm>
            <a:off x="357187" y="1828800"/>
            <a:ext cx="4291013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Vacations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Companionship Services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Entertainment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Subscriptions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Memberships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Pets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Cable TV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5"/>
          <p:cNvSpPr txBox="1"/>
          <p:nvPr/>
        </p:nvSpPr>
        <p:spPr>
          <a:xfrm>
            <a:off x="4054475" y="1752600"/>
            <a:ext cx="4289425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Dental Work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Glasses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Hearing Aids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Massage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Hair Care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Co-Pays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Supplies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Vitamins/Supplements</a:t>
            </a:r>
            <a:endParaRPr/>
          </a:p>
          <a:p>
            <a:pPr indent="-2286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5"/>
          <p:cNvSpPr txBox="1"/>
          <p:nvPr/>
        </p:nvSpPr>
        <p:spPr>
          <a:xfrm>
            <a:off x="304800" y="914400"/>
            <a:ext cx="1143000" cy="5178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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✈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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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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</a:t>
            </a:r>
            <a:endParaRPr/>
          </a:p>
        </p:txBody>
      </p:sp>
      <p:sp>
        <p:nvSpPr>
          <p:cNvPr id="213" name="Google Shape;213;p15"/>
          <p:cNvSpPr txBox="1"/>
          <p:nvPr/>
        </p:nvSpPr>
        <p:spPr>
          <a:xfrm>
            <a:off x="7772400" y="1066800"/>
            <a:ext cx="1143000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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👓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</a:t>
            </a:r>
            <a:endParaRPr b="0" i="0" sz="4400" u="none" cap="none" strike="noStrike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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</a:t>
            </a:r>
            <a:endParaRPr b="0" i="0" sz="4400" u="none" cap="none" strike="noStrike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6"/>
          <p:cNvPicPr preferRelativeResize="0"/>
          <p:nvPr/>
        </p:nvPicPr>
        <p:blipFill rotWithShape="1">
          <a:blip r:embed="rId3">
            <a:alphaModFix/>
          </a:blip>
          <a:srcRect b="72853" l="15629" r="47589" t="0"/>
          <a:stretch/>
        </p:blipFill>
        <p:spPr>
          <a:xfrm>
            <a:off x="-9053" y="6058181"/>
            <a:ext cx="9152878" cy="81757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6"/>
          <p:cNvSpPr txBox="1"/>
          <p:nvPr/>
        </p:nvSpPr>
        <p:spPr>
          <a:xfrm>
            <a:off x="0" y="59629"/>
            <a:ext cx="9144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What an SNT can pay for</a:t>
            </a:r>
            <a:endParaRPr/>
          </a:p>
        </p:txBody>
      </p:sp>
      <p:sp>
        <p:nvSpPr>
          <p:cNvPr id="220" name="Google Shape;220;p16"/>
          <p:cNvSpPr txBox="1"/>
          <p:nvPr/>
        </p:nvSpPr>
        <p:spPr>
          <a:xfrm>
            <a:off x="509587" y="1371600"/>
            <a:ext cx="4291013" cy="639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5968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HOUSEHOLD</a:t>
            </a:r>
            <a:endParaRPr/>
          </a:p>
        </p:txBody>
      </p:sp>
      <p:sp>
        <p:nvSpPr>
          <p:cNvPr id="221" name="Google Shape;221;p16"/>
          <p:cNvSpPr txBox="1"/>
          <p:nvPr/>
        </p:nvSpPr>
        <p:spPr>
          <a:xfrm>
            <a:off x="4111625" y="1371599"/>
            <a:ext cx="4292600" cy="639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5968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TRANSPORTATION</a:t>
            </a:r>
            <a:endParaRPr/>
          </a:p>
        </p:txBody>
      </p:sp>
      <p:sp>
        <p:nvSpPr>
          <p:cNvPr id="222" name="Google Shape;222;p16"/>
          <p:cNvSpPr txBox="1"/>
          <p:nvPr/>
        </p:nvSpPr>
        <p:spPr>
          <a:xfrm>
            <a:off x="509587" y="2057400"/>
            <a:ext cx="4291013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 Purchase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 Maintenance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Clothing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Telephone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Appliances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Furniture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 Insurance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Accessibility Upgrades</a:t>
            </a:r>
            <a:endParaRPr/>
          </a:p>
        </p:txBody>
      </p:sp>
      <p:sp>
        <p:nvSpPr>
          <p:cNvPr id="223" name="Google Shape;223;p16"/>
          <p:cNvSpPr txBox="1"/>
          <p:nvPr/>
        </p:nvSpPr>
        <p:spPr>
          <a:xfrm>
            <a:off x="4114800" y="2061840"/>
            <a:ext cx="4289425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Transportation 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(Bus Passes, Light Rail, Etc.)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Vehicle Purchase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Vehicle Maintenance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Gasoline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 Insurance</a:t>
            </a:r>
            <a:endParaRPr/>
          </a:p>
        </p:txBody>
      </p:sp>
      <p:sp>
        <p:nvSpPr>
          <p:cNvPr id="224" name="Google Shape;224;p16"/>
          <p:cNvSpPr/>
          <p:nvPr/>
        </p:nvSpPr>
        <p:spPr>
          <a:xfrm>
            <a:off x="304800" y="1219200"/>
            <a:ext cx="990600" cy="4347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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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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✆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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</a:t>
            </a:r>
            <a:endParaRPr/>
          </a:p>
        </p:txBody>
      </p:sp>
      <p:sp>
        <p:nvSpPr>
          <p:cNvPr id="225" name="Google Shape;225;p16"/>
          <p:cNvSpPr/>
          <p:nvPr/>
        </p:nvSpPr>
        <p:spPr>
          <a:xfrm>
            <a:off x="7772400" y="1386396"/>
            <a:ext cx="990600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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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✈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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</a:t>
            </a:r>
            <a:endParaRPr b="0" i="0" sz="4400" u="none" cap="none" strike="noStrike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7"/>
          <p:cNvPicPr preferRelativeResize="0"/>
          <p:nvPr/>
        </p:nvPicPr>
        <p:blipFill rotWithShape="1">
          <a:blip r:embed="rId3">
            <a:alphaModFix/>
          </a:blip>
          <a:srcRect b="72853" l="15629" r="47589" t="0"/>
          <a:stretch/>
        </p:blipFill>
        <p:spPr>
          <a:xfrm>
            <a:off x="-9053" y="6058181"/>
            <a:ext cx="9152878" cy="81757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7"/>
          <p:cNvSpPr txBox="1"/>
          <p:nvPr/>
        </p:nvSpPr>
        <p:spPr>
          <a:xfrm>
            <a:off x="-25153" y="30777"/>
            <a:ext cx="9144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What an SNT can pay for</a:t>
            </a:r>
            <a:endParaRPr/>
          </a:p>
        </p:txBody>
      </p:sp>
      <p:sp>
        <p:nvSpPr>
          <p:cNvPr id="232" name="Google Shape;232;p17"/>
          <p:cNvSpPr txBox="1"/>
          <p:nvPr/>
        </p:nvSpPr>
        <p:spPr>
          <a:xfrm>
            <a:off x="509587" y="1371600"/>
            <a:ext cx="4291013" cy="639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5968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EDUCATION</a:t>
            </a:r>
            <a:endParaRPr/>
          </a:p>
        </p:txBody>
      </p:sp>
      <p:sp>
        <p:nvSpPr>
          <p:cNvPr id="233" name="Google Shape;233;p17"/>
          <p:cNvSpPr txBox="1"/>
          <p:nvPr/>
        </p:nvSpPr>
        <p:spPr>
          <a:xfrm>
            <a:off x="3886200" y="1417637"/>
            <a:ext cx="4292600" cy="639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5968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SERVICES</a:t>
            </a:r>
            <a:endParaRPr/>
          </a:p>
        </p:txBody>
      </p:sp>
      <p:sp>
        <p:nvSpPr>
          <p:cNvPr id="234" name="Google Shape;234;p17"/>
          <p:cNvSpPr txBox="1"/>
          <p:nvPr/>
        </p:nvSpPr>
        <p:spPr>
          <a:xfrm>
            <a:off x="509587" y="1981200"/>
            <a:ext cx="4291013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Public/Private Education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Books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Vocational Training</a:t>
            </a:r>
            <a:endParaRPr/>
          </a:p>
        </p:txBody>
      </p:sp>
      <p:sp>
        <p:nvSpPr>
          <p:cNvPr id="235" name="Google Shape;235;p17"/>
          <p:cNvSpPr txBox="1"/>
          <p:nvPr/>
        </p:nvSpPr>
        <p:spPr>
          <a:xfrm>
            <a:off x="3889375" y="2103437"/>
            <a:ext cx="4289425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Attorney Fees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Alternative Therapies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Guardian Fees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Conservator Fees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Burial Plan</a:t>
            </a:r>
            <a:endParaRPr/>
          </a:p>
        </p:txBody>
      </p:sp>
      <p:sp>
        <p:nvSpPr>
          <p:cNvPr id="236" name="Google Shape;236;p17"/>
          <p:cNvSpPr/>
          <p:nvPr/>
        </p:nvSpPr>
        <p:spPr>
          <a:xfrm>
            <a:off x="7239000" y="1828800"/>
            <a:ext cx="861133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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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b="0" i="0" lang="en-US" sz="4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🕆</a:t>
            </a:r>
            <a:r>
              <a:rPr b="0" i="0" lang="en-US" sz="4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7"/>
          <p:cNvSpPr/>
          <p:nvPr/>
        </p:nvSpPr>
        <p:spPr>
          <a:xfrm>
            <a:off x="559612" y="2831587"/>
            <a:ext cx="748923" cy="14850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🖳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</a:t>
            </a:r>
            <a:endParaRPr/>
          </a:p>
        </p:txBody>
      </p:sp>
      <p:pic>
        <p:nvPicPr>
          <p:cNvPr id="238" name="Google Shape;23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599" y="2008077"/>
            <a:ext cx="559641" cy="704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8"/>
          <p:cNvPicPr preferRelativeResize="0"/>
          <p:nvPr/>
        </p:nvPicPr>
        <p:blipFill rotWithShape="1">
          <a:blip r:embed="rId3">
            <a:alphaModFix/>
          </a:blip>
          <a:srcRect b="72853" l="15629" r="47589" t="0"/>
          <a:stretch/>
        </p:blipFill>
        <p:spPr>
          <a:xfrm>
            <a:off x="-9053" y="6058181"/>
            <a:ext cx="9152878" cy="81757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8"/>
          <p:cNvSpPr/>
          <p:nvPr/>
        </p:nvSpPr>
        <p:spPr>
          <a:xfrm>
            <a:off x="-12752" y="0"/>
            <a:ext cx="915675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ABLE—A Better Life Experience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10 Quick Facts</a:t>
            </a:r>
            <a:endParaRPr/>
          </a:p>
        </p:txBody>
      </p:sp>
      <p:sp>
        <p:nvSpPr>
          <p:cNvPr id="245" name="Google Shape;245;p18"/>
          <p:cNvSpPr/>
          <p:nvPr/>
        </p:nvSpPr>
        <p:spPr>
          <a:xfrm>
            <a:off x="381000" y="954107"/>
            <a:ext cx="8229600" cy="5386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Better Life Experience (ABLE) was passed in the US Congress and </a:t>
            </a: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signed into law Dec, 2014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CO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 enabling legislation was introduced by College Invest and passed in 2015.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ABLE is kin to 529 plans.  It is </a:t>
            </a: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529a of the Internal Revenue Code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ABLE is limited to people with disabilities who were </a:t>
            </a: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disabled before the age of 26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However, they may contribute at any age.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Individuals with disabilities, their family and friends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contribute to </a:t>
            </a: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account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each individual.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Annual contributions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(from all sources) are limited to the gift tax exclusion, currently $17,000 in 2023 or higher for those who are working. (Additional amount for those working is = Federal Poverty Limit)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total value of the account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cannot exceed $100,000 for SSI recipients (before suspension of SSI, </a:t>
            </a: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Medicaid) and </a:t>
            </a: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lifetime contributions cannot exceed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$500,000 in Colorado.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Distributions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different than SNT’s. They must be related to the individual’s blindness or disability.  Allowable expenses: Education, *Housing, Transportation, employment training and support, assistive technology and personal support services, health, prevention and wellness, financial management and admin services, legal fees, expenses for oversight and monitoring, funeral and burial.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 holder manages their own distributions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The administrator (like College Invest) has no discretion.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Colorado, Medicaid is now prohibited from filing a claim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funds upon the death of the beneficiary (as of January, 2023).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*Housing is one of the greatest benefits of ABLE Accounts and it is not the same for Trust.</a:t>
            </a:r>
            <a:endParaRPr/>
          </a:p>
          <a:p>
            <a:pPr indent="-2540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“For many families, the ABLE account will be a significant and viable option </a:t>
            </a:r>
            <a:r>
              <a:rPr b="1" lang="en-US" sz="160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in addition to, rather than instead of</a:t>
            </a:r>
            <a:r>
              <a:rPr lang="en-US" sz="160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, a Trust program.” National Down Syndrome Society.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0" name="Google Shape;250;p19"/>
          <p:cNvGraphicFramePr/>
          <p:nvPr/>
        </p:nvGraphicFramePr>
        <p:xfrm>
          <a:off x="152400" y="28661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{F89C23E4-C2EC-4B61-BF79-687ADCF3FF8A}</a:tableStyleId>
              </a:tblPr>
              <a:tblGrid>
                <a:gridCol w="1152850"/>
                <a:gridCol w="1229700"/>
                <a:gridCol w="1229700"/>
                <a:gridCol w="1284075"/>
                <a:gridCol w="1252200"/>
                <a:gridCol w="1614000"/>
                <a:gridCol w="1152850"/>
              </a:tblGrid>
              <a:tr h="157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FIDUCIARY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1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022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ESTABLISHMENT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1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74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AUTHORITY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1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079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DUTIES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1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460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REPORTING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1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054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TERMINATION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1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022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RELATIONSHIP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1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886725">
                <a:tc>
                  <a:txBody>
                    <a:bodyPr/>
                    <a:lstStyle/>
                    <a:p>
                      <a:pPr indent="-234950" lvl="0" marL="340360" marR="9906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21596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Representative  Payee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1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36195" lvl="0" marL="147955" marR="14287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Appointed by  Social Security  Administration</a:t>
                      </a:r>
                      <a:endParaRPr/>
                    </a:p>
                  </a:txBody>
                  <a:tcPr marT="281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-1270" lvl="0" marL="114300" marR="10795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Handles  ONLY Social  Security  money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1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18744" lvl="0" marL="94615" marR="8953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Receives &amp;  Pays Out Social  Security money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1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8745" marR="11239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Annually to  SSA on their  form which  they send by  mail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1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269" lvl="0" marL="93980" marR="8699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Death of  Beneficiary,  resignation or  revocation by  Social Security  Administration</a:t>
                      </a:r>
                      <a:endParaRPr/>
                    </a:p>
                  </a:txBody>
                  <a:tcPr marT="281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269" lvl="0" marL="93980" marR="8699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Accountable  to Social  Security  Administration</a:t>
                      </a:r>
                      <a:endParaRPr/>
                    </a:p>
                  </a:txBody>
                  <a:tcPr marT="281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1403325">
                <a:tc>
                  <a:txBody>
                    <a:bodyPr/>
                    <a:lstStyle/>
                    <a:p>
                      <a:pPr indent="-90169" lvl="0" marL="262255" marR="1676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21596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Agent under  Power of  Attorney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5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-125095" lvl="0" marL="309245" marR="17970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Appointed by  Principal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5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8699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 described  by       document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5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-139065" lvl="0" marL="229870" marR="8572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 described by  document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5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-1905" lvl="0" marL="92710" marR="8572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 described  by document,  usually to  Principal &amp;  family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5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1904" lvl="0" marL="118110" marR="11239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Death of  Principal,  resignation or  revocation by  Principal or  Court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5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8904" marR="12128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Accountable  to Principal  (and maybe  family and/or  court)  CANNOT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255270" marR="24765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override  Principal</a:t>
                      </a:r>
                      <a:endParaRPr/>
                    </a:p>
                  </a:txBody>
                  <a:tcPr marT="285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</a:tr>
              <a:tr h="1231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21596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Trustee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5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-175895" lvl="0" marL="359410" marR="17970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Appointed by  Settlor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5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-635" lvl="0" marL="102235" marR="9461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Handles all  Trust  transactions  and assets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5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634" lvl="0" marL="115570" marR="110489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Receives Trust  assets and  makes  payments or  disbursements  as prescribed  by Trust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5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-2539" lvl="0" marL="121285" marR="113664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settlor  and   beneficiaries  and any  other party  named by  Trust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90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635" lvl="0" marL="118110" marR="11239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 described  by document,  resignation or  removal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90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-635" lvl="0" marL="150495" marR="1422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Accountable  to Trust  Beneficiaries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90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1575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21596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Guardian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90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-204470" lvl="0" marL="388620" marR="17970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Appointed by  Court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90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08585" marR="10287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Makes  decisions  regarding  the person,  i.e., medical  care,  housing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90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6520" marR="9080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Responsible for  making  decisions  regarding  medical care,  housing,  treatment,  services, etc.  regarding the  person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90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-145415" lvl="0" marL="260350" marR="109854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Annual court  reports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95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00330" marR="9271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Death of  Incapacitated  Person,  revocation by  court or  resignation  (but must act  until successor  is appointed)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95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635" lvl="0" marL="128904" marR="12382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 override  incapacitated  person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95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</a:tr>
              <a:tr h="1316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21596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Conservator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95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-204470" lvl="0" marL="388620" marR="17970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Appointed by  Court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95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604" lvl="0" marL="194945" marR="18796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Handles  personal  finances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95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3189" marR="116204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Receives, pays  out, invests  funds  belonging to  the person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95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-145415" lvl="0" marL="259715" marR="110489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Annual court  reports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95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9695" marR="9271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Death of  Protected  Person,  revocation by  court, or  resignation  (but must act  until successor  is appointed)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95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22884" marR="218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Protected  Person  CANNOT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108585" marR="104139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handle money  other than  permitted by  Conservator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95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251" name="Google Shape;251;p19"/>
          <p:cNvSpPr txBox="1"/>
          <p:nvPr/>
        </p:nvSpPr>
        <p:spPr>
          <a:xfrm>
            <a:off x="3048000" y="0"/>
            <a:ext cx="3505200" cy="2866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535F"/>
                </a:solidFill>
                <a:latin typeface="Calibri"/>
                <a:ea typeface="Calibri"/>
                <a:cs typeface="Calibri"/>
                <a:sym typeface="Calibri"/>
              </a:rPr>
              <a:t>Fiduciary Roles and Responsibilities</a:t>
            </a:r>
            <a:endParaRPr b="1" sz="1800">
              <a:solidFill>
                <a:srgbClr val="005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0" y="4080681"/>
            <a:ext cx="9144000" cy="2777318"/>
          </a:xfrm>
          <a:prstGeom prst="rect">
            <a:avLst/>
          </a:prstGeom>
          <a:solidFill>
            <a:srgbClr val="82766A">
              <a:alpha val="1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>
            <p:ph idx="1" type="subTitle"/>
          </p:nvPr>
        </p:nvSpPr>
        <p:spPr>
          <a:xfrm>
            <a:off x="1186522" y="5410223"/>
            <a:ext cx="7195478" cy="15996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5F"/>
              </a:buClr>
              <a:buSzPts val="2000"/>
              <a:buNone/>
            </a:pPr>
            <a:r>
              <a:rPr b="1" i="0" lang="en-US" sz="2000">
                <a:solidFill>
                  <a:srgbClr val="00535F"/>
                </a:solidFill>
              </a:rPr>
              <a:t>Established in 1994</a:t>
            </a:r>
            <a:r>
              <a:rPr b="0" i="0" lang="en-US" sz="2000">
                <a:solidFill>
                  <a:srgbClr val="00535F"/>
                </a:solidFill>
              </a:rPr>
              <a:t>, CFPD is the largest and longest-standing locally managed </a:t>
            </a:r>
            <a:r>
              <a:rPr b="1" i="0" lang="en-US" sz="2000">
                <a:solidFill>
                  <a:srgbClr val="00535F"/>
                </a:solidFill>
              </a:rPr>
              <a:t>pooled trust </a:t>
            </a:r>
            <a:r>
              <a:rPr b="0" i="0" lang="en-US" sz="2000">
                <a:solidFill>
                  <a:srgbClr val="00535F"/>
                </a:solidFill>
              </a:rPr>
              <a:t>in Colorado. </a:t>
            </a:r>
            <a:r>
              <a:rPr b="1" i="0" lang="en-US" sz="2000">
                <a:solidFill>
                  <a:srgbClr val="00535F"/>
                </a:solidFill>
              </a:rPr>
              <a:t>CFPD now provides a myriad of fiduciary services </a:t>
            </a:r>
            <a:r>
              <a:rPr b="0" i="0" lang="en-US" sz="2000">
                <a:solidFill>
                  <a:srgbClr val="00535F"/>
                </a:solidFill>
              </a:rPr>
              <a:t>that offer protection, personalized attention, access to our network of organizations and services, financial guidance and someone on your side.</a:t>
            </a:r>
            <a:endParaRPr sz="2000">
              <a:solidFill>
                <a:srgbClr val="00535F"/>
              </a:solidFill>
            </a:endParaRPr>
          </a:p>
        </p:txBody>
      </p:sp>
      <p:pic>
        <p:nvPicPr>
          <p:cNvPr descr="A group of people in a room&#10;&#10;Description automatically generated" id="99" name="Google Shape;99;p2"/>
          <p:cNvPicPr preferRelativeResize="0"/>
          <p:nvPr/>
        </p:nvPicPr>
        <p:blipFill rotWithShape="1">
          <a:blip r:embed="rId3">
            <a:alphaModFix/>
          </a:blip>
          <a:srcRect b="0" l="3438" r="6077" t="0"/>
          <a:stretch/>
        </p:blipFill>
        <p:spPr>
          <a:xfrm>
            <a:off x="20" y="10"/>
            <a:ext cx="9143979" cy="5886523"/>
          </a:xfrm>
          <a:custGeom>
            <a:rect b="b" l="l" r="r" t="t"/>
            <a:pathLst>
              <a:path extrusionOk="0" h="5886533" w="12191999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771" y="5582821"/>
            <a:ext cx="1143000" cy="95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"/>
          <p:cNvSpPr txBox="1"/>
          <p:nvPr>
            <p:ph type="ctrTitle"/>
          </p:nvPr>
        </p:nvSpPr>
        <p:spPr>
          <a:xfrm>
            <a:off x="1905001" y="381000"/>
            <a:ext cx="5257800" cy="1103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C5A14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AC5A14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b="1">
              <a:solidFill>
                <a:srgbClr val="AC5A14"/>
              </a:solidFill>
            </a:endParaRPr>
          </a:p>
        </p:txBody>
      </p:sp>
      <p:pic>
        <p:nvPicPr>
          <p:cNvPr id="258" name="Google Shape;25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1143000" cy="95071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0"/>
          <p:cNvSpPr txBox="1"/>
          <p:nvPr>
            <p:ph idx="1" type="subTitle"/>
          </p:nvPr>
        </p:nvSpPr>
        <p:spPr>
          <a:xfrm>
            <a:off x="228600" y="1484119"/>
            <a:ext cx="3886200" cy="2249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535F"/>
              </a:buClr>
              <a:buSzPts val="2400"/>
              <a:buNone/>
            </a:pPr>
            <a:r>
              <a:rPr i="1" lang="en-US" sz="2400">
                <a:solidFill>
                  <a:srgbClr val="00535F"/>
                </a:solidFill>
              </a:rPr>
              <a:t>Megan Brand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535F"/>
              </a:buClr>
              <a:buSzPts val="2400"/>
              <a:buNone/>
            </a:pPr>
            <a:r>
              <a:rPr lang="en-US" sz="2400">
                <a:solidFill>
                  <a:srgbClr val="00535F"/>
                </a:solidFill>
              </a:rPr>
              <a:t>Executive Director</a:t>
            </a:r>
            <a:endParaRPr sz="2000">
              <a:solidFill>
                <a:srgbClr val="00535F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535F"/>
              </a:buClr>
              <a:buSzPts val="2400"/>
              <a:buNone/>
            </a:pPr>
            <a:r>
              <a:rPr lang="en-US" sz="2400">
                <a:solidFill>
                  <a:srgbClr val="00535F"/>
                </a:solidFill>
              </a:rPr>
              <a:t>www.cfpdtrust.org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535F"/>
              </a:buClr>
              <a:buSzPts val="2400"/>
              <a:buNone/>
            </a:pPr>
            <a:r>
              <a:rPr lang="en-US" sz="2400" u="sng">
                <a:solidFill>
                  <a:srgbClr val="00535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mbrand@cfpdtrust.org</a:t>
            </a:r>
            <a:endParaRPr sz="2400">
              <a:solidFill>
                <a:srgbClr val="00535F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535F"/>
              </a:buClr>
              <a:buSzPts val="2400"/>
              <a:buNone/>
            </a:pPr>
            <a:r>
              <a:rPr lang="en-US" sz="2400">
                <a:solidFill>
                  <a:srgbClr val="00535F"/>
                </a:solidFill>
              </a:rPr>
              <a:t>(303) 733-2867</a:t>
            </a:r>
            <a:endParaRPr/>
          </a:p>
        </p:txBody>
      </p:sp>
      <p:pic>
        <p:nvPicPr>
          <p:cNvPr id="260" name="Google Shape;260;p20"/>
          <p:cNvPicPr preferRelativeResize="0"/>
          <p:nvPr/>
        </p:nvPicPr>
        <p:blipFill rotWithShape="1">
          <a:blip r:embed="rId5">
            <a:alphaModFix/>
          </a:blip>
          <a:srcRect b="72853" l="15629" r="47589" t="0"/>
          <a:stretch/>
        </p:blipFill>
        <p:spPr>
          <a:xfrm>
            <a:off x="-9053" y="6058181"/>
            <a:ext cx="9152878" cy="81757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0"/>
          <p:cNvSpPr txBox="1"/>
          <p:nvPr/>
        </p:nvSpPr>
        <p:spPr>
          <a:xfrm>
            <a:off x="495300" y="3932174"/>
            <a:ext cx="739140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535F"/>
                </a:solidFill>
                <a:latin typeface="Calibri"/>
                <a:ea typeface="Calibri"/>
                <a:cs typeface="Calibri"/>
                <a:sym typeface="Calibri"/>
              </a:rPr>
              <a:t>CFPD’s Mission: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serve people with disabilities and older adults by providing fiduciary services and navigation of public benefits and other resources.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535F"/>
                </a:solidFill>
                <a:latin typeface="Calibri"/>
                <a:ea typeface="Calibri"/>
                <a:cs typeface="Calibri"/>
                <a:sym typeface="Calibri"/>
              </a:rPr>
              <a:t>CFPD envisions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collaborative community that advocates for and empowers people with disabilities and older adults by creating individualized opportunities to enhance their quality of life.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type="ctrTitle"/>
          </p:nvPr>
        </p:nvSpPr>
        <p:spPr>
          <a:xfrm>
            <a:off x="0" y="0"/>
            <a:ext cx="9144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C5A14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AC5A14"/>
                </a:solidFill>
                <a:latin typeface="Calibri"/>
                <a:ea typeface="Calibri"/>
                <a:cs typeface="Calibri"/>
                <a:sym typeface="Calibri"/>
              </a:rPr>
              <a:t>Our Services</a:t>
            </a:r>
            <a:endParaRPr b="1">
              <a:solidFill>
                <a:srgbClr val="AC5A14"/>
              </a:solidFill>
            </a:endParaRPr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52400"/>
            <a:ext cx="1143000" cy="9507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8" name="Google Shape;108;p3"/>
          <p:cNvGraphicFramePr/>
          <p:nvPr/>
        </p:nvGraphicFramePr>
        <p:xfrm>
          <a:off x="1981200" y="1219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{ABE80B53-A56B-4A44-9037-F9B68A3F6F1C}</a:tableStyleId>
              </a:tblPr>
              <a:tblGrid>
                <a:gridCol w="1306700"/>
                <a:gridCol w="4084700"/>
              </a:tblGrid>
              <a:tr h="340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>
                          <a:solidFill>
                            <a:srgbClr val="0053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Supplemental Needs Trusts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(Pooled and Individual)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way to set aside some extra</a:t>
                      </a:r>
                      <a:r>
                        <a:rPr b="0" lang="en-US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money and still qualify for Social Security and Medicaid benefits</a:t>
                      </a:r>
                      <a:endParaRPr b="0"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000">
                        <a:solidFill>
                          <a:srgbClr val="00535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>
                          <a:solidFill>
                            <a:srgbClr val="0053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Conservatorships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Court-ordered money management with compassion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000">
                        <a:solidFill>
                          <a:srgbClr val="00535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>
                          <a:solidFill>
                            <a:srgbClr val="0053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Case Management Services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Expert guidance on an as-needed basis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000">
                        <a:solidFill>
                          <a:srgbClr val="00535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>
                          <a:solidFill>
                            <a:srgbClr val="0053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Representative Payee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Bills paid accurately and on time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>
                          <a:solidFill>
                            <a:srgbClr val="0053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Mission Supports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Connection</a:t>
                      </a:r>
                      <a:r>
                        <a:rPr b="0" lang="en-US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 services for Denver residents with Intellectual/Developmental Disabilities who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 experiencing  homelessness</a:t>
                      </a:r>
                      <a:endParaRPr b="0"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09" name="Google Shape;10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4600" y="1524000"/>
            <a:ext cx="524213" cy="377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75238" y="4343400"/>
            <a:ext cx="426685" cy="353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60848" y="2590800"/>
            <a:ext cx="518117" cy="444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65837" y="3505200"/>
            <a:ext cx="481544" cy="444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11539" y="5177961"/>
            <a:ext cx="467426" cy="474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oogle Shape;114;p3"/>
          <p:cNvGrpSpPr/>
          <p:nvPr/>
        </p:nvGrpSpPr>
        <p:grpSpPr>
          <a:xfrm>
            <a:off x="-13648" y="0"/>
            <a:ext cx="9166474" cy="6858000"/>
            <a:chOff x="-13648" y="0"/>
            <a:chExt cx="9166474" cy="6858000"/>
          </a:xfrm>
        </p:grpSpPr>
        <p:sp>
          <p:nvSpPr>
            <p:cNvPr id="115" name="Google Shape;115;p3"/>
            <p:cNvSpPr/>
            <p:nvPr/>
          </p:nvSpPr>
          <p:spPr>
            <a:xfrm>
              <a:off x="0" y="6591300"/>
              <a:ext cx="9144000" cy="266700"/>
            </a:xfrm>
            <a:prstGeom prst="rect">
              <a:avLst/>
            </a:prstGeom>
            <a:solidFill>
              <a:srgbClr val="00535F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-13648" y="0"/>
              <a:ext cx="304800" cy="6724650"/>
            </a:xfrm>
            <a:prstGeom prst="rect">
              <a:avLst/>
            </a:prstGeom>
            <a:solidFill>
              <a:srgbClr val="AB5A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647626" y="6424684"/>
              <a:ext cx="3505200" cy="299966"/>
            </a:xfrm>
            <a:prstGeom prst="rect">
              <a:avLst/>
            </a:prstGeom>
            <a:solidFill>
              <a:srgbClr val="949E3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and person smiling&#10;&#10;Description automatically generated with medium confidence" id="123" name="Google Shape;123;p4"/>
          <p:cNvPicPr preferRelativeResize="0"/>
          <p:nvPr/>
        </p:nvPicPr>
        <p:blipFill rotWithShape="1">
          <a:blip r:embed="rId3">
            <a:alphaModFix/>
          </a:blip>
          <a:srcRect b="0" l="30355" r="7645" t="0"/>
          <a:stretch/>
        </p:blipFill>
        <p:spPr>
          <a:xfrm>
            <a:off x="-38080" y="10"/>
            <a:ext cx="9143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/>
          <p:nvPr/>
        </p:nvSpPr>
        <p:spPr>
          <a:xfrm>
            <a:off x="5619048" y="321176"/>
            <a:ext cx="3249230" cy="5896743"/>
          </a:xfrm>
          <a:prstGeom prst="rect">
            <a:avLst/>
          </a:prstGeom>
          <a:solidFill>
            <a:schemeClr val="lt1">
              <a:alpha val="89803"/>
            </a:schemeClr>
          </a:solidFill>
          <a:ln cap="sq" cmpd="thinThick" w="1270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/>
          <p:nvPr>
            <p:ph type="ctrTitle"/>
          </p:nvPr>
        </p:nvSpPr>
        <p:spPr>
          <a:xfrm>
            <a:off x="5812488" y="640263"/>
            <a:ext cx="2819430" cy="1344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b="1" lang="en-US" sz="3500"/>
              <a:t>People we serve</a:t>
            </a:r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5811967" y="2121763"/>
            <a:ext cx="2823620" cy="3773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5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 across the state of Colorado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35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of every age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35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Cross-disability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35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Protecting very important benefits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35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a staff of 26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35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….one person at a time</a:t>
            </a:r>
            <a:endParaRPr/>
          </a:p>
          <a:p>
            <a:pPr indent="-127000" lvl="0" marL="3810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" y="5791200"/>
            <a:ext cx="1143000" cy="95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>
            <p:ph idx="4294967295" type="title"/>
          </p:nvPr>
        </p:nvSpPr>
        <p:spPr>
          <a:xfrm>
            <a:off x="533400" y="381000"/>
            <a:ext cx="7924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C5A14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AC5A14"/>
                </a:solidFill>
                <a:latin typeface="Calibri"/>
                <a:ea typeface="Calibri"/>
                <a:cs typeface="Calibri"/>
                <a:sym typeface="Calibri"/>
              </a:rPr>
              <a:t>CO Medicaid Waiver Programs</a:t>
            </a:r>
            <a:endParaRPr/>
          </a:p>
        </p:txBody>
      </p:sp>
      <p:sp>
        <p:nvSpPr>
          <p:cNvPr id="133" name="Google Shape;133;p5"/>
          <p:cNvSpPr txBox="1"/>
          <p:nvPr>
            <p:ph idx="4294967295" type="body"/>
          </p:nvPr>
        </p:nvSpPr>
        <p:spPr>
          <a:xfrm>
            <a:off x="152400" y="1258915"/>
            <a:ext cx="8686800" cy="4770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1800"/>
              <a:t>Medicaid Waiver Programs -for Children under the age of 18.</a:t>
            </a:r>
            <a:endParaRPr sz="1800"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800"/>
              <a:t>Children HCBS Waiver (CHCBS)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800"/>
              <a:t>Children Extensive Support Waiver (CES)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800"/>
              <a:t>Children Habilitation Residential Program Waiver (CHRP) </a:t>
            </a:r>
            <a:endParaRPr/>
          </a:p>
          <a:p>
            <a:pPr indent="-31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700"/>
              <a:t>Children with Life-Limiting Illness Wavier (CLLI)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1800"/>
              <a:t>Medicaid Waiver Programs -Individuals 18 Years of Age or Older (HCBS)</a:t>
            </a:r>
            <a:endParaRPr sz="1800"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800"/>
              <a:t>Persons with Brain Injury (BI)*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800"/>
              <a:t>Community Mental Health Supports (CMHS)*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800"/>
              <a:t>Elderly Blind and Disabled Waiver (EBD)*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800"/>
              <a:t>Complementary and Integrative Health Waiver (CIH)*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800"/>
              <a:t>Supported Living Services Waiver (SLS)*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800"/>
              <a:t>Persons with Developmental Disabilities Waiver (DD) – Long wait list 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/>
              <a:t>(* Consumer-Directed Attendant Support Services (CDASS) is available)</a:t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3">
            <a:alphaModFix/>
          </a:blip>
          <a:srcRect b="72853" l="15629" r="47589" t="0"/>
          <a:stretch/>
        </p:blipFill>
        <p:spPr>
          <a:xfrm>
            <a:off x="11904" y="6029352"/>
            <a:ext cx="9152878" cy="81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>
            <p:ph idx="4294967295" type="title"/>
          </p:nvPr>
        </p:nvSpPr>
        <p:spPr>
          <a:xfrm>
            <a:off x="533400" y="381000"/>
            <a:ext cx="7924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C5A14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AC5A14"/>
                </a:solidFill>
                <a:latin typeface="Calibri"/>
                <a:ea typeface="Calibri"/>
                <a:cs typeface="Calibri"/>
                <a:sym typeface="Calibri"/>
              </a:rPr>
              <a:t>Medicaid Deeming of Assets</a:t>
            </a:r>
            <a:endParaRPr/>
          </a:p>
        </p:txBody>
      </p:sp>
      <p:sp>
        <p:nvSpPr>
          <p:cNvPr id="140" name="Google Shape;140;p6"/>
          <p:cNvSpPr txBox="1"/>
          <p:nvPr>
            <p:ph idx="4294967295" type="body"/>
          </p:nvPr>
        </p:nvSpPr>
        <p:spPr>
          <a:xfrm>
            <a:off x="152400" y="1258915"/>
            <a:ext cx="8686800" cy="4770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Most Waiver programs for children do not count parent’s income or assets to the child.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A child may have assets due to an inheritance or a personal injury settlement that will disqualify the child for a waiver program.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A child can receive SSI benefits.  For SSI, parents assets are deemed to child.  Once child turns 18, parents assets are no longer counted.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For SSI purposes, child’s assets are not deemed to parent.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141" name="Google Shape;141;p6"/>
          <p:cNvPicPr preferRelativeResize="0"/>
          <p:nvPr/>
        </p:nvPicPr>
        <p:blipFill rotWithShape="1">
          <a:blip r:embed="rId3">
            <a:alphaModFix/>
          </a:blip>
          <a:srcRect b="72853" l="15629" r="47589" t="0"/>
          <a:stretch/>
        </p:blipFill>
        <p:spPr>
          <a:xfrm>
            <a:off x="11904" y="6029352"/>
            <a:ext cx="9152878" cy="81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/>
          <p:nvPr>
            <p:ph idx="4294967295" type="title"/>
          </p:nvPr>
        </p:nvSpPr>
        <p:spPr>
          <a:xfrm>
            <a:off x="533400" y="381000"/>
            <a:ext cx="7924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C5A14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AC5A14"/>
                </a:solidFill>
                <a:latin typeface="Calibri"/>
                <a:ea typeface="Calibri"/>
                <a:cs typeface="Calibri"/>
                <a:sym typeface="Calibri"/>
              </a:rPr>
              <a:t>Medicaid Eligibility</a:t>
            </a:r>
            <a:endParaRPr/>
          </a:p>
        </p:txBody>
      </p:sp>
      <p:sp>
        <p:nvSpPr>
          <p:cNvPr id="147" name="Google Shape;147;p7"/>
          <p:cNvSpPr txBox="1"/>
          <p:nvPr>
            <p:ph idx="4294967295" type="body"/>
          </p:nvPr>
        </p:nvSpPr>
        <p:spPr>
          <a:xfrm>
            <a:off x="152400" y="1258915"/>
            <a:ext cx="8686800" cy="4770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Each of these programs have different qualification rules and are very state specific.  For Medicaid Waivers or LTC: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Functional Assessment.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Income test $2,742 (2023) in Colorado.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Resource test - $2,000; $3,000 married couple. 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Exempt assets – For the most part same as SSI exempt assets – Home, personal property, vehicle, term life insurance, irrevocable burial plan, wedding/engagement rings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Countable Assets: Bank accounts, retirement accounts, excess homes, land or vehicles, etc.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148" name="Google Shape;148;p7"/>
          <p:cNvPicPr preferRelativeResize="0"/>
          <p:nvPr/>
        </p:nvPicPr>
        <p:blipFill rotWithShape="1">
          <a:blip r:embed="rId3">
            <a:alphaModFix/>
          </a:blip>
          <a:srcRect b="72853" l="15629" r="47589" t="0"/>
          <a:stretch/>
        </p:blipFill>
        <p:spPr>
          <a:xfrm>
            <a:off x="11904" y="6029352"/>
            <a:ext cx="9152878" cy="81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/>
          <p:nvPr>
            <p:ph idx="4294967295" type="title"/>
          </p:nvPr>
        </p:nvSpPr>
        <p:spPr>
          <a:xfrm>
            <a:off x="533400" y="381000"/>
            <a:ext cx="7924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C5A14"/>
              </a:buClr>
              <a:buSzPct val="100000"/>
              <a:buFont typeface="Calibri"/>
              <a:buNone/>
            </a:pPr>
            <a:r>
              <a:rPr b="1" lang="en-US">
                <a:solidFill>
                  <a:srgbClr val="AC5A14"/>
                </a:solidFill>
                <a:latin typeface="Calibri"/>
                <a:ea typeface="Calibri"/>
                <a:cs typeface="Calibri"/>
                <a:sym typeface="Calibri"/>
              </a:rPr>
              <a:t>Why would someone need a trust? </a:t>
            </a:r>
            <a:endParaRPr/>
          </a:p>
        </p:txBody>
      </p:sp>
      <p:sp>
        <p:nvSpPr>
          <p:cNvPr id="154" name="Google Shape;154;p8"/>
          <p:cNvSpPr txBox="1"/>
          <p:nvPr>
            <p:ph idx="4294967295" type="body"/>
          </p:nvPr>
        </p:nvSpPr>
        <p:spPr>
          <a:xfrm>
            <a:off x="152400" y="1258915"/>
            <a:ext cx="8686800" cy="4770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57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35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535F"/>
                </a:solidFill>
                <a:latin typeface="Calibri"/>
                <a:ea typeface="Calibri"/>
                <a:cs typeface="Calibri"/>
                <a:sym typeface="Calibri"/>
              </a:rPr>
              <a:t>People with disabilities who are on benefits such as SSI and Medicaid that have a Resource Limit.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0053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535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535F"/>
                </a:solidFill>
                <a:latin typeface="Calibri"/>
                <a:ea typeface="Calibri"/>
                <a:cs typeface="Calibri"/>
                <a:sym typeface="Calibri"/>
              </a:rPr>
              <a:t>People on benefits who wish to leave funds to a child impacted by disability.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0053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535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535F"/>
                </a:solidFill>
                <a:latin typeface="Calibri"/>
                <a:ea typeface="Calibri"/>
                <a:cs typeface="Calibri"/>
                <a:sym typeface="Calibri"/>
              </a:rPr>
              <a:t>People unable to personally handle any sums of money or may be vulnerable to exploitation</a:t>
            </a:r>
            <a:endParaRPr/>
          </a:p>
          <a:p>
            <a:pPr indent="-304800" lvl="0" marL="45720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0053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535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535F"/>
                </a:solidFill>
                <a:latin typeface="Calibri"/>
                <a:ea typeface="Calibri"/>
                <a:cs typeface="Calibri"/>
                <a:sym typeface="Calibri"/>
              </a:rPr>
              <a:t>People who may receive benefits in the future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155" name="Google Shape;155;p8"/>
          <p:cNvPicPr preferRelativeResize="0"/>
          <p:nvPr/>
        </p:nvPicPr>
        <p:blipFill rotWithShape="1">
          <a:blip r:embed="rId3">
            <a:alphaModFix/>
          </a:blip>
          <a:srcRect b="72853" l="15629" r="47589" t="0"/>
          <a:stretch/>
        </p:blipFill>
        <p:spPr>
          <a:xfrm>
            <a:off x="11904" y="6029352"/>
            <a:ext cx="9152878" cy="81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/>
          <p:nvPr>
            <p:ph idx="4294967295" type="title"/>
          </p:nvPr>
        </p:nvSpPr>
        <p:spPr>
          <a:xfrm>
            <a:off x="1938486" y="228600"/>
            <a:ext cx="5257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C5A14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AC5A14"/>
                </a:solidFill>
                <a:latin typeface="Calibri"/>
                <a:ea typeface="Calibri"/>
                <a:cs typeface="Calibri"/>
                <a:sym typeface="Calibri"/>
              </a:rPr>
              <a:t>First Party Trusts</a:t>
            </a:r>
            <a:endParaRPr b="1" cap="none">
              <a:solidFill>
                <a:srgbClr val="AC5A14"/>
              </a:solidFill>
            </a:endParaRPr>
          </a:p>
        </p:txBody>
      </p:sp>
      <p:sp>
        <p:nvSpPr>
          <p:cNvPr id="161" name="Google Shape;161;p9"/>
          <p:cNvSpPr txBox="1"/>
          <p:nvPr>
            <p:ph idx="4294967295" type="body"/>
          </p:nvPr>
        </p:nvSpPr>
        <p:spPr>
          <a:xfrm>
            <a:off x="131618" y="1731247"/>
            <a:ext cx="8991600" cy="515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First Party Trusts are funded by Assets belonging to the Individual/beneficiary.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First Party Individual Trusts (Disability Trust or d(4)(a) trust)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Individual Trust Document is subject to Colorado Department of Health Care Policy and Financing (HCPF) approval.</a:t>
            </a:r>
            <a:endParaRPr/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Can be settled by the individual, court, parent, grandparent or guardian of beneficiary</a:t>
            </a:r>
            <a:endParaRPr/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Payback provisions on death or termination of trust (Depends on trust document)</a:t>
            </a:r>
            <a:endParaRPr/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Only permitted for those under the age of 65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First Party Pooled Trusts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Non-Profit must serve as trustee  (Ex: CFPD)</a:t>
            </a:r>
            <a:endParaRPr/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Can be settled by the individual, court, parent, grandparent, or guardian of beneficiary</a:t>
            </a:r>
            <a:endParaRPr/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Master trust document—already approved by SSA and Medicaid</a:t>
            </a:r>
            <a:endParaRPr/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Allows for portability from state to state</a:t>
            </a:r>
            <a:endParaRPr/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 spending plan must be completed for individuals funding trusts age 65 and older.</a:t>
            </a:r>
            <a:endParaRPr/>
          </a:p>
          <a:p>
            <a:pPr indent="-609600" lvl="0" marL="60960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/>
          </a:p>
        </p:txBody>
      </p:sp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 b="72853" l="15629" r="47589" t="0"/>
          <a:stretch/>
        </p:blipFill>
        <p:spPr>
          <a:xfrm>
            <a:off x="-9053" y="6058181"/>
            <a:ext cx="9152878" cy="81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2013-01-18T18:41:13Z</dcterms:created>
  <dc:creator>cromero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1.4.0.3128</vt:lpwstr>
  </property>
</Properties>
</file>